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6" r:id="rId1"/>
  </p:sldMasterIdLst>
  <p:notesMasterIdLst>
    <p:notesMasterId r:id="rId23"/>
  </p:notesMasterIdLst>
  <p:handoutMasterIdLst>
    <p:handoutMasterId r:id="rId24"/>
  </p:handoutMasterIdLst>
  <p:sldIdLst>
    <p:sldId id="315" r:id="rId2"/>
    <p:sldId id="314" r:id="rId3"/>
    <p:sldId id="349" r:id="rId4"/>
    <p:sldId id="362" r:id="rId5"/>
    <p:sldId id="360" r:id="rId6"/>
    <p:sldId id="361" r:id="rId7"/>
    <p:sldId id="363" r:id="rId8"/>
    <p:sldId id="1073" r:id="rId9"/>
    <p:sldId id="294" r:id="rId10"/>
    <p:sldId id="262" r:id="rId11"/>
    <p:sldId id="263" r:id="rId12"/>
    <p:sldId id="289" r:id="rId13"/>
    <p:sldId id="293" r:id="rId14"/>
    <p:sldId id="1049" r:id="rId15"/>
    <p:sldId id="1059" r:id="rId16"/>
    <p:sldId id="562" r:id="rId17"/>
    <p:sldId id="1075" r:id="rId18"/>
    <p:sldId id="275" r:id="rId19"/>
    <p:sldId id="1076" r:id="rId20"/>
    <p:sldId id="1077" r:id="rId21"/>
    <p:sldId id="1074" r:id="rId22"/>
  </p:sldIdLst>
  <p:sldSz cx="9144000" cy="6858000" type="screen4x3"/>
  <p:notesSz cx="6797675" cy="987425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a Rath" initials="AR [2]" lastIdx="5" clrIdx="0">
    <p:extLst>
      <p:ext uri="{19B8F6BF-5375-455C-9EA6-DF929625EA0E}">
        <p15:presenceInfo xmlns:p15="http://schemas.microsoft.com/office/powerpoint/2012/main" userId="S::ana.rath@inserm.eu::895a730e-b483-45df-ba1d-c5494281cb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331"/>
    <a:srgbClr val="000000"/>
    <a:srgbClr val="164194"/>
    <a:srgbClr val="008258"/>
    <a:srgbClr val="666666"/>
    <a:srgbClr val="081908"/>
    <a:srgbClr val="5D595F"/>
    <a:srgbClr val="008D62"/>
    <a:srgbClr val="D2DFEE"/>
    <a:srgbClr val="B0C7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73" autoAdjust="0"/>
    <p:restoredTop sz="89454"/>
  </p:normalViewPr>
  <p:slideViewPr>
    <p:cSldViewPr>
      <p:cViewPr varScale="1">
        <p:scale>
          <a:sx n="72" d="100"/>
          <a:sy n="72" d="100"/>
        </p:scale>
        <p:origin x="618"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3096" y="-84"/>
      </p:cViewPr>
      <p:guideLst>
        <p:guide orient="horz" pos="3110"/>
        <p:guide pos="2141"/>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1F7F7F-12BA-034D-BE2A-DA8B5C144C07}" type="doc">
      <dgm:prSet loTypeId="urn:microsoft.com/office/officeart/2005/8/layout/vList6" loCatId="" qsTypeId="urn:microsoft.com/office/officeart/2005/8/quickstyle/simple1" qsCatId="simple" csTypeId="urn:microsoft.com/office/officeart/2005/8/colors/accent1_2" csCatId="accent1" phldr="1"/>
      <dgm:spPr/>
      <dgm:t>
        <a:bodyPr/>
        <a:lstStyle/>
        <a:p>
          <a:endParaRPr lang="fr-FR"/>
        </a:p>
      </dgm:t>
    </dgm:pt>
    <dgm:pt modelId="{16056135-04D2-AD43-B72F-A770A471C687}">
      <dgm:prSet phldrT="[Texte]"/>
      <dgm:spPr/>
      <dgm:t>
        <a:bodyPr/>
        <a:lstStyle/>
        <a:p>
          <a:r>
            <a:rPr lang="fr-FR" dirty="0" err="1"/>
            <a:t>Implementation</a:t>
          </a:r>
          <a:endParaRPr lang="fr-FR" dirty="0"/>
        </a:p>
      </dgm:t>
    </dgm:pt>
    <dgm:pt modelId="{35AA8738-26A3-2744-B253-3EAA301A8EEA}" type="parTrans" cxnId="{ED4AB36F-6726-984C-99A6-AB3FCF40AAD8}">
      <dgm:prSet/>
      <dgm:spPr/>
      <dgm:t>
        <a:bodyPr/>
        <a:lstStyle/>
        <a:p>
          <a:endParaRPr lang="fr-FR"/>
        </a:p>
      </dgm:t>
    </dgm:pt>
    <dgm:pt modelId="{37144E08-C371-9547-9215-C14C5E65C78A}" type="sibTrans" cxnId="{ED4AB36F-6726-984C-99A6-AB3FCF40AAD8}">
      <dgm:prSet/>
      <dgm:spPr/>
      <dgm:t>
        <a:bodyPr/>
        <a:lstStyle/>
        <a:p>
          <a:endParaRPr lang="fr-FR"/>
        </a:p>
      </dgm:t>
    </dgm:pt>
    <dgm:pt modelId="{E68CCC6D-F92D-1D46-8F6E-CC90751EFFF1}">
      <dgm:prSet phldrT="[Texte]" custT="1"/>
      <dgm:spPr/>
      <dgm:t>
        <a:bodyPr anchor="ctr"/>
        <a:lstStyle/>
        <a:p>
          <a:r>
            <a:rPr lang="fr-FR" sz="1200" dirty="0"/>
            <a:t>Spain</a:t>
          </a:r>
        </a:p>
      </dgm:t>
    </dgm:pt>
    <dgm:pt modelId="{07D9AB44-E486-F744-B61F-AF327FD2366D}" type="parTrans" cxnId="{7000FFF6-E73D-4743-9B16-282DB2BF2EE4}">
      <dgm:prSet/>
      <dgm:spPr/>
      <dgm:t>
        <a:bodyPr/>
        <a:lstStyle/>
        <a:p>
          <a:endParaRPr lang="fr-FR"/>
        </a:p>
      </dgm:t>
    </dgm:pt>
    <dgm:pt modelId="{ABD2372F-219D-F84A-96A6-D61BECF0DE32}" type="sibTrans" cxnId="{7000FFF6-E73D-4743-9B16-282DB2BF2EE4}">
      <dgm:prSet/>
      <dgm:spPr/>
      <dgm:t>
        <a:bodyPr/>
        <a:lstStyle/>
        <a:p>
          <a:endParaRPr lang="fr-FR"/>
        </a:p>
      </dgm:t>
    </dgm:pt>
    <dgm:pt modelId="{15613FD9-E30E-9A46-AE3A-B22F6F153752}">
      <dgm:prSet phldrT="[Texte]" custT="1"/>
      <dgm:spPr/>
      <dgm:t>
        <a:bodyPr anchor="ctr"/>
        <a:lstStyle/>
        <a:p>
          <a:r>
            <a:rPr lang="fr-FR" sz="1200" dirty="0" err="1"/>
            <a:t>Czech</a:t>
          </a:r>
          <a:r>
            <a:rPr lang="fr-FR" sz="1200" dirty="0"/>
            <a:t> </a:t>
          </a:r>
          <a:r>
            <a:rPr lang="fr-FR" sz="1200" dirty="0" err="1"/>
            <a:t>Republic</a:t>
          </a:r>
          <a:endParaRPr lang="fr-FR" sz="1200" dirty="0"/>
        </a:p>
      </dgm:t>
    </dgm:pt>
    <dgm:pt modelId="{EFF1DCA0-2D6E-334F-91E7-8090CEEB4A09}" type="parTrans" cxnId="{015307DC-B4F7-C048-B585-DCF6D41316DC}">
      <dgm:prSet/>
      <dgm:spPr/>
      <dgm:t>
        <a:bodyPr/>
        <a:lstStyle/>
        <a:p>
          <a:endParaRPr lang="fr-FR"/>
        </a:p>
      </dgm:t>
    </dgm:pt>
    <dgm:pt modelId="{5A31DE14-8909-8B4A-85CB-3854DF3674CD}" type="sibTrans" cxnId="{015307DC-B4F7-C048-B585-DCF6D41316DC}">
      <dgm:prSet/>
      <dgm:spPr/>
      <dgm:t>
        <a:bodyPr/>
        <a:lstStyle/>
        <a:p>
          <a:endParaRPr lang="fr-FR"/>
        </a:p>
      </dgm:t>
    </dgm:pt>
    <dgm:pt modelId="{8304D991-9443-7B42-95F2-451DFBA3F87C}">
      <dgm:prSet phldrT="[Texte]"/>
      <dgm:spPr/>
      <dgm:t>
        <a:bodyPr/>
        <a:lstStyle/>
        <a:p>
          <a:r>
            <a:rPr lang="fr-FR" dirty="0"/>
            <a:t>Support</a:t>
          </a:r>
        </a:p>
      </dgm:t>
    </dgm:pt>
    <dgm:pt modelId="{A645B6A6-D90F-AC41-B53D-D622334C389A}" type="parTrans" cxnId="{83F19267-7048-9C4F-9931-7C47D89F547D}">
      <dgm:prSet/>
      <dgm:spPr/>
      <dgm:t>
        <a:bodyPr/>
        <a:lstStyle/>
        <a:p>
          <a:endParaRPr lang="fr-FR"/>
        </a:p>
      </dgm:t>
    </dgm:pt>
    <dgm:pt modelId="{060CAC7A-A1A3-4842-A9CB-4786E78C181E}" type="sibTrans" cxnId="{83F19267-7048-9C4F-9931-7C47D89F547D}">
      <dgm:prSet/>
      <dgm:spPr/>
      <dgm:t>
        <a:bodyPr/>
        <a:lstStyle/>
        <a:p>
          <a:endParaRPr lang="fr-FR"/>
        </a:p>
      </dgm:t>
    </dgm:pt>
    <dgm:pt modelId="{F4B7F316-7C40-FF4A-B480-9E0AEE249BBC}">
      <dgm:prSet phldrT="[Texte]" custT="1"/>
      <dgm:spPr/>
      <dgm:t>
        <a:bodyPr anchor="ctr"/>
        <a:lstStyle/>
        <a:p>
          <a:r>
            <a:rPr lang="fr-FR" sz="1600" dirty="0"/>
            <a:t>Helpdesk</a:t>
          </a:r>
        </a:p>
      </dgm:t>
    </dgm:pt>
    <dgm:pt modelId="{25645386-0F14-AD43-8AE9-0AE7BFB42E01}" type="parTrans" cxnId="{C821C61E-6201-0841-9583-BDB138ED6F44}">
      <dgm:prSet/>
      <dgm:spPr/>
      <dgm:t>
        <a:bodyPr/>
        <a:lstStyle/>
        <a:p>
          <a:endParaRPr lang="fr-FR"/>
        </a:p>
      </dgm:t>
    </dgm:pt>
    <dgm:pt modelId="{D5FCA603-1EF5-3546-A146-903330BD5C36}" type="sibTrans" cxnId="{C821C61E-6201-0841-9583-BDB138ED6F44}">
      <dgm:prSet/>
      <dgm:spPr/>
      <dgm:t>
        <a:bodyPr/>
        <a:lstStyle/>
        <a:p>
          <a:endParaRPr lang="fr-FR"/>
        </a:p>
      </dgm:t>
    </dgm:pt>
    <dgm:pt modelId="{DEBFC90D-0981-D049-85D7-EE8728440264}">
      <dgm:prSet phldrT="[Texte]" custT="1"/>
      <dgm:spPr/>
      <dgm:t>
        <a:bodyPr anchor="ctr"/>
        <a:lstStyle/>
        <a:p>
          <a:r>
            <a:rPr lang="fr-FR" sz="1200" dirty="0"/>
            <a:t>Romania</a:t>
          </a:r>
        </a:p>
      </dgm:t>
    </dgm:pt>
    <dgm:pt modelId="{44FFBB65-E750-5A44-90A0-427D0F965768}" type="parTrans" cxnId="{77914306-D7A5-CE41-86D4-4147AE945C17}">
      <dgm:prSet/>
      <dgm:spPr/>
      <dgm:t>
        <a:bodyPr/>
        <a:lstStyle/>
        <a:p>
          <a:endParaRPr lang="fr-FR"/>
        </a:p>
      </dgm:t>
    </dgm:pt>
    <dgm:pt modelId="{8D1B2ED5-482B-F24E-9177-E1E299B19478}" type="sibTrans" cxnId="{77914306-D7A5-CE41-86D4-4147AE945C17}">
      <dgm:prSet/>
      <dgm:spPr/>
      <dgm:t>
        <a:bodyPr/>
        <a:lstStyle/>
        <a:p>
          <a:endParaRPr lang="fr-FR"/>
        </a:p>
      </dgm:t>
    </dgm:pt>
    <dgm:pt modelId="{CA45DC35-5CBD-FD4C-AC74-E75670963E48}">
      <dgm:prSet phldrT="[Texte]" custT="1"/>
      <dgm:spPr/>
      <dgm:t>
        <a:bodyPr anchor="ctr"/>
        <a:lstStyle/>
        <a:p>
          <a:r>
            <a:rPr lang="fr-FR" sz="1100" dirty="0"/>
            <a:t>Malta</a:t>
          </a:r>
        </a:p>
      </dgm:t>
    </dgm:pt>
    <dgm:pt modelId="{2EDAEA87-9F35-6549-BAD2-DED9C0EA199F}" type="parTrans" cxnId="{3FE0FDF5-5440-D24E-9651-5F46CA229E4F}">
      <dgm:prSet/>
      <dgm:spPr/>
      <dgm:t>
        <a:bodyPr/>
        <a:lstStyle/>
        <a:p>
          <a:endParaRPr lang="fr-FR"/>
        </a:p>
      </dgm:t>
    </dgm:pt>
    <dgm:pt modelId="{3720ED0F-2FF6-3C4A-BA77-B03CED226B39}" type="sibTrans" cxnId="{3FE0FDF5-5440-D24E-9651-5F46CA229E4F}">
      <dgm:prSet/>
      <dgm:spPr/>
      <dgm:t>
        <a:bodyPr/>
        <a:lstStyle/>
        <a:p>
          <a:endParaRPr lang="fr-FR"/>
        </a:p>
      </dgm:t>
    </dgm:pt>
    <dgm:pt modelId="{961E0589-6643-1B45-995D-6FAB4F54C9FE}">
      <dgm:prSet phldrT="[Texte]" custT="1"/>
      <dgm:spPr/>
      <dgm:t>
        <a:bodyPr anchor="ctr"/>
        <a:lstStyle/>
        <a:p>
          <a:r>
            <a:rPr lang="fr-FR" sz="1600" dirty="0"/>
            <a:t>Nomenclature pack</a:t>
          </a:r>
        </a:p>
      </dgm:t>
    </dgm:pt>
    <dgm:pt modelId="{9C84C03C-E363-CD49-8C7A-EDCA2873FF40}" type="parTrans" cxnId="{FC257622-F88D-824B-BAEE-BA75230569DB}">
      <dgm:prSet/>
      <dgm:spPr/>
      <dgm:t>
        <a:bodyPr/>
        <a:lstStyle/>
        <a:p>
          <a:endParaRPr lang="fr-FR"/>
        </a:p>
      </dgm:t>
    </dgm:pt>
    <dgm:pt modelId="{2B3A1109-6D17-A84E-9EA7-FD9588DCDA38}" type="sibTrans" cxnId="{FC257622-F88D-824B-BAEE-BA75230569DB}">
      <dgm:prSet/>
      <dgm:spPr/>
      <dgm:t>
        <a:bodyPr/>
        <a:lstStyle/>
        <a:p>
          <a:endParaRPr lang="fr-FR"/>
        </a:p>
      </dgm:t>
    </dgm:pt>
    <dgm:pt modelId="{60B0559D-2405-C94D-AA98-F3C7F2991DC3}">
      <dgm:prSet phldrT="[Texte]"/>
      <dgm:spPr/>
      <dgm:t>
        <a:bodyPr/>
        <a:lstStyle/>
        <a:p>
          <a:r>
            <a:rPr lang="fr-FR" dirty="0"/>
            <a:t>Guidelines</a:t>
          </a:r>
        </a:p>
      </dgm:t>
    </dgm:pt>
    <dgm:pt modelId="{4205517C-3512-534A-BC80-874F3B6F1BA5}" type="parTrans" cxnId="{3344D291-69AC-A147-B53E-6DB92AF6C2B1}">
      <dgm:prSet/>
      <dgm:spPr/>
      <dgm:t>
        <a:bodyPr/>
        <a:lstStyle/>
        <a:p>
          <a:endParaRPr lang="fr-FR"/>
        </a:p>
      </dgm:t>
    </dgm:pt>
    <dgm:pt modelId="{FE4A14F6-997D-2944-8967-45B220E8F208}" type="sibTrans" cxnId="{3344D291-69AC-A147-B53E-6DB92AF6C2B1}">
      <dgm:prSet/>
      <dgm:spPr/>
      <dgm:t>
        <a:bodyPr/>
        <a:lstStyle/>
        <a:p>
          <a:endParaRPr lang="fr-FR"/>
        </a:p>
      </dgm:t>
    </dgm:pt>
    <dgm:pt modelId="{168B886F-CABB-FF4B-98EB-813E886E8377}">
      <dgm:prSet phldrT="[Texte]" custT="1"/>
      <dgm:spPr/>
      <dgm:t>
        <a:bodyPr/>
        <a:lstStyle/>
        <a:p>
          <a:r>
            <a:rPr lang="fr-FR" sz="1400" dirty="0"/>
            <a:t>Guidance documents for codification and exploitation</a:t>
          </a:r>
        </a:p>
      </dgm:t>
    </dgm:pt>
    <dgm:pt modelId="{68F24F1D-AE70-A343-9BE4-0CB9BB8D1F66}" type="parTrans" cxnId="{1DF46155-7913-1C4E-B716-0EA12C39917C}">
      <dgm:prSet/>
      <dgm:spPr/>
      <dgm:t>
        <a:bodyPr/>
        <a:lstStyle/>
        <a:p>
          <a:endParaRPr lang="fr-FR"/>
        </a:p>
      </dgm:t>
    </dgm:pt>
    <dgm:pt modelId="{2AA1ED9A-9779-0242-834C-C8EF8502C5B3}" type="sibTrans" cxnId="{1DF46155-7913-1C4E-B716-0EA12C39917C}">
      <dgm:prSet/>
      <dgm:spPr/>
      <dgm:t>
        <a:bodyPr/>
        <a:lstStyle/>
        <a:p>
          <a:endParaRPr lang="fr-FR"/>
        </a:p>
      </dgm:t>
    </dgm:pt>
    <dgm:pt modelId="{0BC6F01C-E979-C74E-B2C9-3C1560890495}">
      <dgm:prSet phldrT="[Texte]" custT="1"/>
      <dgm:spPr/>
      <dgm:t>
        <a:bodyPr/>
        <a:lstStyle/>
        <a:p>
          <a:r>
            <a:rPr lang="fr-FR" sz="1400" dirty="0"/>
            <a:t>Standard </a:t>
          </a:r>
          <a:r>
            <a:rPr lang="fr-FR" sz="1400" dirty="0" err="1"/>
            <a:t>procedures</a:t>
          </a:r>
          <a:r>
            <a:rPr lang="fr-FR" sz="1400" dirty="0"/>
            <a:t> and guide  for </a:t>
          </a:r>
          <a:r>
            <a:rPr lang="fr-FR" sz="1400" dirty="0" err="1"/>
            <a:t>Orphacoding</a:t>
          </a:r>
          <a:endParaRPr lang="fr-FR" sz="1400" dirty="0"/>
        </a:p>
      </dgm:t>
    </dgm:pt>
    <dgm:pt modelId="{83885AC4-F00E-3F48-90E6-B261753B69FD}" type="parTrans" cxnId="{0D14154E-1B5C-D141-AC84-98264C2AEE43}">
      <dgm:prSet/>
      <dgm:spPr/>
      <dgm:t>
        <a:bodyPr/>
        <a:lstStyle/>
        <a:p>
          <a:endParaRPr lang="fr-FR"/>
        </a:p>
      </dgm:t>
    </dgm:pt>
    <dgm:pt modelId="{92A1F91A-1AE6-2F43-A407-BA94ED6E91A6}" type="sibTrans" cxnId="{0D14154E-1B5C-D141-AC84-98264C2AEE43}">
      <dgm:prSet/>
      <dgm:spPr/>
      <dgm:t>
        <a:bodyPr/>
        <a:lstStyle/>
        <a:p>
          <a:endParaRPr lang="fr-FR"/>
        </a:p>
      </dgm:t>
    </dgm:pt>
    <dgm:pt modelId="{7B63912F-46CA-B241-BBEB-CC9C660F3C27}">
      <dgm:prSet phldrT="[Texte]" custT="1"/>
      <dgm:spPr/>
      <dgm:t>
        <a:bodyPr anchor="ctr"/>
        <a:lstStyle/>
        <a:p>
          <a:r>
            <a:rPr lang="fr-FR" sz="1600" dirty="0"/>
            <a:t>Codification </a:t>
          </a:r>
          <a:r>
            <a:rPr lang="fr-FR" sz="1600" dirty="0" err="1"/>
            <a:t>tools</a:t>
          </a:r>
          <a:r>
            <a:rPr lang="fr-FR" sz="1600" dirty="0"/>
            <a:t>: API, </a:t>
          </a:r>
          <a:r>
            <a:rPr lang="fr-FR" sz="1600" dirty="0" err="1"/>
            <a:t>DataViz</a:t>
          </a:r>
          <a:r>
            <a:rPr lang="fr-FR" sz="1600" dirty="0"/>
            <a:t>, Master File</a:t>
          </a:r>
        </a:p>
      </dgm:t>
    </dgm:pt>
    <dgm:pt modelId="{61B9FF83-79FF-B942-8B7B-6F524110FBD2}" type="parTrans" cxnId="{71396A8E-41E7-3D4F-9EF6-81F4E8CFED4B}">
      <dgm:prSet/>
      <dgm:spPr/>
      <dgm:t>
        <a:bodyPr/>
        <a:lstStyle/>
        <a:p>
          <a:endParaRPr lang="fr-FR"/>
        </a:p>
      </dgm:t>
    </dgm:pt>
    <dgm:pt modelId="{3C4C8DA1-52CB-824F-A23D-79709C3825F8}" type="sibTrans" cxnId="{71396A8E-41E7-3D4F-9EF6-81F4E8CFED4B}">
      <dgm:prSet/>
      <dgm:spPr/>
      <dgm:t>
        <a:bodyPr/>
        <a:lstStyle/>
        <a:p>
          <a:endParaRPr lang="fr-FR"/>
        </a:p>
      </dgm:t>
    </dgm:pt>
    <dgm:pt modelId="{BD2807A3-EF06-2A49-AE3D-D9F5C18DC695}">
      <dgm:prSet phldrT="[Texte]" custT="1"/>
      <dgm:spPr/>
      <dgm:t>
        <a:bodyPr/>
        <a:lstStyle/>
        <a:p>
          <a:r>
            <a:rPr lang="fr-FR" sz="1400" dirty="0"/>
            <a:t>Consensus </a:t>
          </a:r>
          <a:r>
            <a:rPr lang="fr-FR" sz="1400" dirty="0" err="1"/>
            <a:t>recommendations</a:t>
          </a:r>
          <a:r>
            <a:rPr lang="fr-FR" sz="1400" dirty="0"/>
            <a:t> on codification of </a:t>
          </a:r>
          <a:r>
            <a:rPr lang="fr-FR" sz="1400" dirty="0" err="1"/>
            <a:t>undiagnosed</a:t>
          </a:r>
          <a:r>
            <a:rPr lang="fr-FR" sz="1400" dirty="0"/>
            <a:t> patients</a:t>
          </a:r>
        </a:p>
      </dgm:t>
    </dgm:pt>
    <dgm:pt modelId="{62C28F31-1A56-014F-B8AB-2FA0FF6C59E1}" type="parTrans" cxnId="{B7E537B5-7E74-C146-A57A-4D45D8A4A7F3}">
      <dgm:prSet/>
      <dgm:spPr/>
      <dgm:t>
        <a:bodyPr/>
        <a:lstStyle/>
        <a:p>
          <a:endParaRPr lang="fr-FR"/>
        </a:p>
      </dgm:t>
    </dgm:pt>
    <dgm:pt modelId="{1C78FDED-2455-3A4C-8C92-869E993C125F}" type="sibTrans" cxnId="{B7E537B5-7E74-C146-A57A-4D45D8A4A7F3}">
      <dgm:prSet/>
      <dgm:spPr/>
      <dgm:t>
        <a:bodyPr/>
        <a:lstStyle/>
        <a:p>
          <a:endParaRPr lang="fr-FR"/>
        </a:p>
      </dgm:t>
    </dgm:pt>
    <dgm:pt modelId="{50303221-BC40-7041-A676-C6ED75E52905}">
      <dgm:prSet phldrT="[Texte]" custT="1"/>
      <dgm:spPr/>
      <dgm:t>
        <a:bodyPr/>
        <a:lstStyle/>
        <a:p>
          <a:r>
            <a:rPr lang="fr-FR" sz="2900" kern="1200" dirty="0" err="1">
              <a:solidFill>
                <a:srgbClr val="FFFFFF"/>
              </a:solidFill>
              <a:latin typeface="Calibri"/>
              <a:ea typeface="+mn-ea"/>
              <a:cs typeface="+mn-cs"/>
            </a:rPr>
            <a:t>Dissemination</a:t>
          </a:r>
          <a:endParaRPr lang="fr-FR" sz="2900" kern="1200" dirty="0">
            <a:solidFill>
              <a:srgbClr val="FFFFFF"/>
            </a:solidFill>
            <a:latin typeface="Calibri"/>
            <a:ea typeface="+mn-ea"/>
            <a:cs typeface="+mn-cs"/>
          </a:endParaRPr>
        </a:p>
      </dgm:t>
    </dgm:pt>
    <dgm:pt modelId="{89CE010A-B42A-494E-89E3-E6AE0FDE6C98}" type="parTrans" cxnId="{53EEA280-5933-BD4D-AFCF-16268EFB9B4E}">
      <dgm:prSet/>
      <dgm:spPr/>
      <dgm:t>
        <a:bodyPr/>
        <a:lstStyle/>
        <a:p>
          <a:endParaRPr lang="fr-FR"/>
        </a:p>
      </dgm:t>
    </dgm:pt>
    <dgm:pt modelId="{A143D69B-5A81-FA44-AAF2-2DA8C4306B80}" type="sibTrans" cxnId="{53EEA280-5933-BD4D-AFCF-16268EFB9B4E}">
      <dgm:prSet/>
      <dgm:spPr/>
      <dgm:t>
        <a:bodyPr/>
        <a:lstStyle/>
        <a:p>
          <a:endParaRPr lang="fr-FR"/>
        </a:p>
      </dgm:t>
    </dgm:pt>
    <dgm:pt modelId="{5B79E7BA-9CFA-4742-8090-C097F051A084}">
      <dgm:prSet phldrT="[Texte]" custT="1"/>
      <dgm:spPr/>
      <dgm:t>
        <a:bodyPr/>
        <a:lstStyle/>
        <a:p>
          <a:r>
            <a:rPr lang="fr-FR" sz="1400" kern="1200" dirty="0" err="1">
              <a:solidFill>
                <a:srgbClr val="000000">
                  <a:hueOff val="0"/>
                  <a:satOff val="0"/>
                  <a:lumOff val="0"/>
                  <a:alphaOff val="0"/>
                </a:srgbClr>
              </a:solidFill>
              <a:latin typeface="Calibri"/>
              <a:ea typeface="+mn-ea"/>
              <a:cs typeface="+mn-cs"/>
            </a:rPr>
            <a:t>Leaflet</a:t>
          </a:r>
          <a:endParaRPr lang="fr-FR" sz="1400" kern="1200" dirty="0">
            <a:solidFill>
              <a:srgbClr val="000000">
                <a:hueOff val="0"/>
                <a:satOff val="0"/>
                <a:lumOff val="0"/>
                <a:alphaOff val="0"/>
              </a:srgbClr>
            </a:solidFill>
            <a:latin typeface="Calibri"/>
            <a:ea typeface="+mn-ea"/>
            <a:cs typeface="+mn-cs"/>
          </a:endParaRPr>
        </a:p>
      </dgm:t>
    </dgm:pt>
    <dgm:pt modelId="{F2A506B5-FBCB-324A-AF94-BBF28B182C6B}" type="parTrans" cxnId="{3C2AA87D-17F6-F24B-B2D8-E44CC6D38F56}">
      <dgm:prSet/>
      <dgm:spPr/>
      <dgm:t>
        <a:bodyPr/>
        <a:lstStyle/>
        <a:p>
          <a:endParaRPr lang="fr-FR"/>
        </a:p>
      </dgm:t>
    </dgm:pt>
    <dgm:pt modelId="{B7A47092-9439-9F4A-A4B4-3990E7E58BC6}" type="sibTrans" cxnId="{3C2AA87D-17F6-F24B-B2D8-E44CC6D38F56}">
      <dgm:prSet/>
      <dgm:spPr/>
      <dgm:t>
        <a:bodyPr/>
        <a:lstStyle/>
        <a:p>
          <a:endParaRPr lang="fr-FR"/>
        </a:p>
      </dgm:t>
    </dgm:pt>
    <dgm:pt modelId="{E3312AF8-A0FC-2E47-9E3A-4C8461360D69}">
      <dgm:prSet phldrT="[Texte]" custT="1"/>
      <dgm:spPr/>
      <dgm:t>
        <a:bodyPr/>
        <a:lstStyle/>
        <a:p>
          <a:r>
            <a:rPr lang="fr-FR" sz="1400" kern="1200" dirty="0" err="1">
              <a:solidFill>
                <a:srgbClr val="000000">
                  <a:hueOff val="0"/>
                  <a:satOff val="0"/>
                  <a:lumOff val="0"/>
                  <a:alphaOff val="0"/>
                </a:srgbClr>
              </a:solidFill>
              <a:latin typeface="Calibri"/>
              <a:ea typeface="+mn-ea"/>
              <a:cs typeface="+mn-cs"/>
            </a:rPr>
            <a:t>Video</a:t>
          </a:r>
          <a:endParaRPr lang="fr-FR" sz="1400" kern="1200" dirty="0">
            <a:solidFill>
              <a:srgbClr val="000000">
                <a:hueOff val="0"/>
                <a:satOff val="0"/>
                <a:lumOff val="0"/>
                <a:alphaOff val="0"/>
              </a:srgbClr>
            </a:solidFill>
            <a:latin typeface="Calibri"/>
            <a:ea typeface="+mn-ea"/>
            <a:cs typeface="+mn-cs"/>
          </a:endParaRPr>
        </a:p>
      </dgm:t>
    </dgm:pt>
    <dgm:pt modelId="{8F0EBC5A-6043-0549-8D86-1D8EA1D65EBF}" type="parTrans" cxnId="{3FEEA8EB-B995-A44B-BF57-4337D76D3DE6}">
      <dgm:prSet/>
      <dgm:spPr/>
      <dgm:t>
        <a:bodyPr/>
        <a:lstStyle/>
        <a:p>
          <a:endParaRPr lang="fr-FR"/>
        </a:p>
      </dgm:t>
    </dgm:pt>
    <dgm:pt modelId="{7A422C09-DCAD-7D48-84F4-F1DAA403A045}" type="sibTrans" cxnId="{3FEEA8EB-B995-A44B-BF57-4337D76D3DE6}">
      <dgm:prSet/>
      <dgm:spPr/>
      <dgm:t>
        <a:bodyPr/>
        <a:lstStyle/>
        <a:p>
          <a:endParaRPr lang="fr-FR"/>
        </a:p>
      </dgm:t>
    </dgm:pt>
    <dgm:pt modelId="{4B036400-4EA9-0341-A654-6CDD4415A16C}">
      <dgm:prSet phldrT="[Texte]" custT="1"/>
      <dgm:spPr/>
      <dgm:t>
        <a:bodyPr/>
        <a:lstStyle/>
        <a:p>
          <a:r>
            <a:rPr lang="fr-FR" sz="1400" kern="1200" dirty="0" err="1">
              <a:solidFill>
                <a:srgbClr val="000000">
                  <a:hueOff val="0"/>
                  <a:satOff val="0"/>
                  <a:lumOff val="0"/>
                  <a:alphaOff val="0"/>
                </a:srgbClr>
              </a:solidFill>
              <a:latin typeface="Calibri"/>
              <a:ea typeface="+mn-ea"/>
              <a:cs typeface="+mn-cs"/>
            </a:rPr>
            <a:t>Website</a:t>
          </a:r>
          <a:endParaRPr lang="fr-FR" sz="1400" kern="1200" dirty="0">
            <a:solidFill>
              <a:srgbClr val="000000">
                <a:hueOff val="0"/>
                <a:satOff val="0"/>
                <a:lumOff val="0"/>
                <a:alphaOff val="0"/>
              </a:srgbClr>
            </a:solidFill>
            <a:latin typeface="Calibri"/>
            <a:ea typeface="+mn-ea"/>
            <a:cs typeface="+mn-cs"/>
          </a:endParaRPr>
        </a:p>
      </dgm:t>
    </dgm:pt>
    <dgm:pt modelId="{A0EBCA24-DA17-AA40-98BF-B207CDC2B821}" type="parTrans" cxnId="{9FC84533-F3FF-9747-B7A6-0471AFE806FC}">
      <dgm:prSet/>
      <dgm:spPr/>
      <dgm:t>
        <a:bodyPr/>
        <a:lstStyle/>
        <a:p>
          <a:endParaRPr lang="fr-FR"/>
        </a:p>
      </dgm:t>
    </dgm:pt>
    <dgm:pt modelId="{08B9955B-90E2-5342-BB5E-B654D614D5FD}" type="sibTrans" cxnId="{9FC84533-F3FF-9747-B7A6-0471AFE806FC}">
      <dgm:prSet/>
      <dgm:spPr/>
      <dgm:t>
        <a:bodyPr/>
        <a:lstStyle/>
        <a:p>
          <a:endParaRPr lang="fr-FR"/>
        </a:p>
      </dgm:t>
    </dgm:pt>
    <dgm:pt modelId="{0FD1C758-FFEE-484B-BA81-A2C7A4944289}" type="pres">
      <dgm:prSet presAssocID="{C01F7F7F-12BA-034D-BE2A-DA8B5C144C07}" presName="Name0" presStyleCnt="0">
        <dgm:presLayoutVars>
          <dgm:dir/>
          <dgm:animLvl val="lvl"/>
          <dgm:resizeHandles/>
        </dgm:presLayoutVars>
      </dgm:prSet>
      <dgm:spPr/>
    </dgm:pt>
    <dgm:pt modelId="{BA8BBCB8-8C3F-A648-AE2E-6EF8BBAE5B1A}" type="pres">
      <dgm:prSet presAssocID="{16056135-04D2-AD43-B72F-A770A471C687}" presName="linNode" presStyleCnt="0"/>
      <dgm:spPr/>
    </dgm:pt>
    <dgm:pt modelId="{6FD08258-0382-2A4C-9FA3-E70299731DD0}" type="pres">
      <dgm:prSet presAssocID="{16056135-04D2-AD43-B72F-A770A471C687}" presName="parentShp" presStyleLbl="node1" presStyleIdx="0" presStyleCnt="4">
        <dgm:presLayoutVars>
          <dgm:bulletEnabled val="1"/>
        </dgm:presLayoutVars>
      </dgm:prSet>
      <dgm:spPr/>
    </dgm:pt>
    <dgm:pt modelId="{D5B4DEB3-C48A-8145-8CBB-036191B0E59E}" type="pres">
      <dgm:prSet presAssocID="{16056135-04D2-AD43-B72F-A770A471C687}" presName="childShp" presStyleLbl="bgAccFollowNode1" presStyleIdx="0" presStyleCnt="4">
        <dgm:presLayoutVars>
          <dgm:bulletEnabled val="1"/>
        </dgm:presLayoutVars>
      </dgm:prSet>
      <dgm:spPr/>
    </dgm:pt>
    <dgm:pt modelId="{C84225D1-E6AE-2B4B-A675-206547BB51A4}" type="pres">
      <dgm:prSet presAssocID="{37144E08-C371-9547-9215-C14C5E65C78A}" presName="spacing" presStyleCnt="0"/>
      <dgm:spPr/>
    </dgm:pt>
    <dgm:pt modelId="{B46B5841-EE98-A145-A601-8FD0D7BB17E2}" type="pres">
      <dgm:prSet presAssocID="{8304D991-9443-7B42-95F2-451DFBA3F87C}" presName="linNode" presStyleCnt="0"/>
      <dgm:spPr/>
    </dgm:pt>
    <dgm:pt modelId="{DBFC9C65-ACA4-C149-B835-1849103B9246}" type="pres">
      <dgm:prSet presAssocID="{8304D991-9443-7B42-95F2-451DFBA3F87C}" presName="parentShp" presStyleLbl="node1" presStyleIdx="1" presStyleCnt="4">
        <dgm:presLayoutVars>
          <dgm:bulletEnabled val="1"/>
        </dgm:presLayoutVars>
      </dgm:prSet>
      <dgm:spPr/>
    </dgm:pt>
    <dgm:pt modelId="{22BD21B1-E5DC-8145-91CA-DAE5278D9E56}" type="pres">
      <dgm:prSet presAssocID="{8304D991-9443-7B42-95F2-451DFBA3F87C}" presName="childShp" presStyleLbl="bgAccFollowNode1" presStyleIdx="1" presStyleCnt="4">
        <dgm:presLayoutVars>
          <dgm:bulletEnabled val="1"/>
        </dgm:presLayoutVars>
      </dgm:prSet>
      <dgm:spPr/>
    </dgm:pt>
    <dgm:pt modelId="{8DD25CF4-48CD-FD43-B225-78A2A25D730A}" type="pres">
      <dgm:prSet presAssocID="{060CAC7A-A1A3-4842-A9CB-4786E78C181E}" presName="spacing" presStyleCnt="0"/>
      <dgm:spPr/>
    </dgm:pt>
    <dgm:pt modelId="{F7DDB8F2-AE21-6D40-B98A-A8ABDE395E8E}" type="pres">
      <dgm:prSet presAssocID="{60B0559D-2405-C94D-AA98-F3C7F2991DC3}" presName="linNode" presStyleCnt="0"/>
      <dgm:spPr/>
    </dgm:pt>
    <dgm:pt modelId="{EE699333-E23B-4E41-B641-835DC7039F26}" type="pres">
      <dgm:prSet presAssocID="{60B0559D-2405-C94D-AA98-F3C7F2991DC3}" presName="parentShp" presStyleLbl="node1" presStyleIdx="2" presStyleCnt="4">
        <dgm:presLayoutVars>
          <dgm:bulletEnabled val="1"/>
        </dgm:presLayoutVars>
      </dgm:prSet>
      <dgm:spPr/>
    </dgm:pt>
    <dgm:pt modelId="{6FDCAAA9-970A-204B-B779-6321739444B6}" type="pres">
      <dgm:prSet presAssocID="{60B0559D-2405-C94D-AA98-F3C7F2991DC3}" presName="childShp" presStyleLbl="bgAccFollowNode1" presStyleIdx="2" presStyleCnt="4" custScaleY="122718">
        <dgm:presLayoutVars>
          <dgm:bulletEnabled val="1"/>
        </dgm:presLayoutVars>
      </dgm:prSet>
      <dgm:spPr/>
    </dgm:pt>
    <dgm:pt modelId="{9B8164B2-B806-4A4D-B879-15F60F88D41C}" type="pres">
      <dgm:prSet presAssocID="{FE4A14F6-997D-2944-8967-45B220E8F208}" presName="spacing" presStyleCnt="0"/>
      <dgm:spPr/>
    </dgm:pt>
    <dgm:pt modelId="{1AC01E61-5668-D148-AD0A-99CF79BF6329}" type="pres">
      <dgm:prSet presAssocID="{50303221-BC40-7041-A676-C6ED75E52905}" presName="linNode" presStyleCnt="0"/>
      <dgm:spPr/>
    </dgm:pt>
    <dgm:pt modelId="{D4E58A2E-A8A7-5043-B759-92A54BA3AEBE}" type="pres">
      <dgm:prSet presAssocID="{50303221-BC40-7041-A676-C6ED75E52905}" presName="parentShp" presStyleLbl="node1" presStyleIdx="3" presStyleCnt="4">
        <dgm:presLayoutVars>
          <dgm:bulletEnabled val="1"/>
        </dgm:presLayoutVars>
      </dgm:prSet>
      <dgm:spPr/>
    </dgm:pt>
    <dgm:pt modelId="{9361E3BA-F95E-6E43-88A8-8868A910B864}" type="pres">
      <dgm:prSet presAssocID="{50303221-BC40-7041-A676-C6ED75E52905}" presName="childShp" presStyleLbl="bgAccFollowNode1" presStyleIdx="3" presStyleCnt="4">
        <dgm:presLayoutVars>
          <dgm:bulletEnabled val="1"/>
        </dgm:presLayoutVars>
      </dgm:prSet>
      <dgm:spPr/>
    </dgm:pt>
  </dgm:ptLst>
  <dgm:cxnLst>
    <dgm:cxn modelId="{D29AA204-C9F9-BB42-8315-19A24408A5CB}" type="presOf" srcId="{CA45DC35-5CBD-FD4C-AC74-E75670963E48}" destId="{D5B4DEB3-C48A-8145-8CBB-036191B0E59E}" srcOrd="0" destOrd="3" presId="urn:microsoft.com/office/officeart/2005/8/layout/vList6"/>
    <dgm:cxn modelId="{77914306-D7A5-CE41-86D4-4147AE945C17}" srcId="{16056135-04D2-AD43-B72F-A770A471C687}" destId="{DEBFC90D-0981-D049-85D7-EE8728440264}" srcOrd="2" destOrd="0" parTransId="{44FFBB65-E750-5A44-90A0-427D0F965768}" sibTransId="{8D1B2ED5-482B-F24E-9177-E1E299B19478}"/>
    <dgm:cxn modelId="{079D1F0C-AAB7-A049-A37B-45A860BBD0C8}" type="presOf" srcId="{60B0559D-2405-C94D-AA98-F3C7F2991DC3}" destId="{EE699333-E23B-4E41-B641-835DC7039F26}" srcOrd="0" destOrd="0" presId="urn:microsoft.com/office/officeart/2005/8/layout/vList6"/>
    <dgm:cxn modelId="{65A2B012-8D7A-7743-A850-066B22E2EEFE}" type="presOf" srcId="{0BC6F01C-E979-C74E-B2C9-3C1560890495}" destId="{6FDCAAA9-970A-204B-B779-6321739444B6}" srcOrd="0" destOrd="1" presId="urn:microsoft.com/office/officeart/2005/8/layout/vList6"/>
    <dgm:cxn modelId="{734D031B-98BC-3B4E-8CF8-A0749EDB22BD}" type="presOf" srcId="{8304D991-9443-7B42-95F2-451DFBA3F87C}" destId="{DBFC9C65-ACA4-C149-B835-1849103B9246}" srcOrd="0" destOrd="0" presId="urn:microsoft.com/office/officeart/2005/8/layout/vList6"/>
    <dgm:cxn modelId="{C821C61E-6201-0841-9583-BDB138ED6F44}" srcId="{8304D991-9443-7B42-95F2-451DFBA3F87C}" destId="{F4B7F316-7C40-FF4A-B480-9E0AEE249BBC}" srcOrd="0" destOrd="0" parTransId="{25645386-0F14-AD43-8AE9-0AE7BFB42E01}" sibTransId="{D5FCA603-1EF5-3546-A146-903330BD5C36}"/>
    <dgm:cxn modelId="{FC257622-F88D-824B-BAEE-BA75230569DB}" srcId="{8304D991-9443-7B42-95F2-451DFBA3F87C}" destId="{961E0589-6643-1B45-995D-6FAB4F54C9FE}" srcOrd="1" destOrd="0" parTransId="{9C84C03C-E363-CD49-8C7A-EDCA2873FF40}" sibTransId="{2B3A1109-6D17-A84E-9EA7-FD9588DCDA38}"/>
    <dgm:cxn modelId="{A3AC9024-7F5C-0A47-874F-1F9FEBF853CC}" type="presOf" srcId="{15613FD9-E30E-9A46-AE3A-B22F6F153752}" destId="{D5B4DEB3-C48A-8145-8CBB-036191B0E59E}" srcOrd="0" destOrd="1" presId="urn:microsoft.com/office/officeart/2005/8/layout/vList6"/>
    <dgm:cxn modelId="{0C2A0D2A-8FBC-544A-811B-1C2AECF36779}" type="presOf" srcId="{5B79E7BA-9CFA-4742-8090-C097F051A084}" destId="{9361E3BA-F95E-6E43-88A8-8868A910B864}" srcOrd="0" destOrd="1" presId="urn:microsoft.com/office/officeart/2005/8/layout/vList6"/>
    <dgm:cxn modelId="{8455992D-B26A-EA49-B586-289C87D4D24D}" type="presOf" srcId="{C01F7F7F-12BA-034D-BE2A-DA8B5C144C07}" destId="{0FD1C758-FFEE-484B-BA81-A2C7A4944289}" srcOrd="0" destOrd="0" presId="urn:microsoft.com/office/officeart/2005/8/layout/vList6"/>
    <dgm:cxn modelId="{D1F42C30-895F-A241-8328-393F61BB9FCE}" type="presOf" srcId="{16056135-04D2-AD43-B72F-A770A471C687}" destId="{6FD08258-0382-2A4C-9FA3-E70299731DD0}" srcOrd="0" destOrd="0" presId="urn:microsoft.com/office/officeart/2005/8/layout/vList6"/>
    <dgm:cxn modelId="{9FC84533-F3FF-9747-B7A6-0471AFE806FC}" srcId="{50303221-BC40-7041-A676-C6ED75E52905}" destId="{4B036400-4EA9-0341-A654-6CDD4415A16C}" srcOrd="0" destOrd="0" parTransId="{A0EBCA24-DA17-AA40-98BF-B207CDC2B821}" sibTransId="{08B9955B-90E2-5342-BB5E-B654D614D5FD}"/>
    <dgm:cxn modelId="{1D236235-38E7-DD46-9415-51145D750ED5}" type="presOf" srcId="{BD2807A3-EF06-2A49-AE3D-D9F5C18DC695}" destId="{6FDCAAA9-970A-204B-B779-6321739444B6}" srcOrd="0" destOrd="2" presId="urn:microsoft.com/office/officeart/2005/8/layout/vList6"/>
    <dgm:cxn modelId="{3BB5E338-FB54-2B42-A8C1-F0D8818266EE}" type="presOf" srcId="{E3312AF8-A0FC-2E47-9E3A-4C8461360D69}" destId="{9361E3BA-F95E-6E43-88A8-8868A910B864}" srcOrd="0" destOrd="2" presId="urn:microsoft.com/office/officeart/2005/8/layout/vList6"/>
    <dgm:cxn modelId="{83F19267-7048-9C4F-9931-7C47D89F547D}" srcId="{C01F7F7F-12BA-034D-BE2A-DA8B5C144C07}" destId="{8304D991-9443-7B42-95F2-451DFBA3F87C}" srcOrd="1" destOrd="0" parTransId="{A645B6A6-D90F-AC41-B53D-D622334C389A}" sibTransId="{060CAC7A-A1A3-4842-A9CB-4786E78C181E}"/>
    <dgm:cxn modelId="{FC77C467-3E3B-094A-A4FE-1866B31B231F}" type="presOf" srcId="{E68CCC6D-F92D-1D46-8F6E-CC90751EFFF1}" destId="{D5B4DEB3-C48A-8145-8CBB-036191B0E59E}" srcOrd="0" destOrd="0" presId="urn:microsoft.com/office/officeart/2005/8/layout/vList6"/>
    <dgm:cxn modelId="{E9BD596A-080E-BE4D-A12B-39D7E2E60DD9}" type="presOf" srcId="{50303221-BC40-7041-A676-C6ED75E52905}" destId="{D4E58A2E-A8A7-5043-B759-92A54BA3AEBE}" srcOrd="0" destOrd="0" presId="urn:microsoft.com/office/officeart/2005/8/layout/vList6"/>
    <dgm:cxn modelId="{0D14154E-1B5C-D141-AC84-98264C2AEE43}" srcId="{60B0559D-2405-C94D-AA98-F3C7F2991DC3}" destId="{0BC6F01C-E979-C74E-B2C9-3C1560890495}" srcOrd="1" destOrd="0" parTransId="{83885AC4-F00E-3F48-90E6-B261753B69FD}" sibTransId="{92A1F91A-1AE6-2F43-A407-BA94ED6E91A6}"/>
    <dgm:cxn modelId="{ED4AB36F-6726-984C-99A6-AB3FCF40AAD8}" srcId="{C01F7F7F-12BA-034D-BE2A-DA8B5C144C07}" destId="{16056135-04D2-AD43-B72F-A770A471C687}" srcOrd="0" destOrd="0" parTransId="{35AA8738-26A3-2744-B253-3EAA301A8EEA}" sibTransId="{37144E08-C371-9547-9215-C14C5E65C78A}"/>
    <dgm:cxn modelId="{BFB50955-8937-9843-8DC3-E4D6714F07C3}" type="presOf" srcId="{F4B7F316-7C40-FF4A-B480-9E0AEE249BBC}" destId="{22BD21B1-E5DC-8145-91CA-DAE5278D9E56}" srcOrd="0" destOrd="0" presId="urn:microsoft.com/office/officeart/2005/8/layout/vList6"/>
    <dgm:cxn modelId="{1DF46155-7913-1C4E-B716-0EA12C39917C}" srcId="{60B0559D-2405-C94D-AA98-F3C7F2991DC3}" destId="{168B886F-CABB-FF4B-98EB-813E886E8377}" srcOrd="0" destOrd="0" parTransId="{68F24F1D-AE70-A343-9BE4-0CB9BB8D1F66}" sibTransId="{2AA1ED9A-9779-0242-834C-C8EF8502C5B3}"/>
    <dgm:cxn modelId="{3C2AA87D-17F6-F24B-B2D8-E44CC6D38F56}" srcId="{50303221-BC40-7041-A676-C6ED75E52905}" destId="{5B79E7BA-9CFA-4742-8090-C097F051A084}" srcOrd="1" destOrd="0" parTransId="{F2A506B5-FBCB-324A-AF94-BBF28B182C6B}" sibTransId="{B7A47092-9439-9F4A-A4B4-3990E7E58BC6}"/>
    <dgm:cxn modelId="{53EEA280-5933-BD4D-AFCF-16268EFB9B4E}" srcId="{C01F7F7F-12BA-034D-BE2A-DA8B5C144C07}" destId="{50303221-BC40-7041-A676-C6ED75E52905}" srcOrd="3" destOrd="0" parTransId="{89CE010A-B42A-494E-89E3-E6AE0FDE6C98}" sibTransId="{A143D69B-5A81-FA44-AAF2-2DA8C4306B80}"/>
    <dgm:cxn modelId="{71396A8E-41E7-3D4F-9EF6-81F4E8CFED4B}" srcId="{8304D991-9443-7B42-95F2-451DFBA3F87C}" destId="{7B63912F-46CA-B241-BBEB-CC9C660F3C27}" srcOrd="2" destOrd="0" parTransId="{61B9FF83-79FF-B942-8B7B-6F524110FBD2}" sibTransId="{3C4C8DA1-52CB-824F-A23D-79709C3825F8}"/>
    <dgm:cxn modelId="{3344D291-69AC-A147-B53E-6DB92AF6C2B1}" srcId="{C01F7F7F-12BA-034D-BE2A-DA8B5C144C07}" destId="{60B0559D-2405-C94D-AA98-F3C7F2991DC3}" srcOrd="2" destOrd="0" parTransId="{4205517C-3512-534A-BC80-874F3B6F1BA5}" sibTransId="{FE4A14F6-997D-2944-8967-45B220E8F208}"/>
    <dgm:cxn modelId="{A74E5096-2C5E-7646-8659-4524BFC0510C}" type="presOf" srcId="{168B886F-CABB-FF4B-98EB-813E886E8377}" destId="{6FDCAAA9-970A-204B-B779-6321739444B6}" srcOrd="0" destOrd="0" presId="urn:microsoft.com/office/officeart/2005/8/layout/vList6"/>
    <dgm:cxn modelId="{B7E537B5-7E74-C146-A57A-4D45D8A4A7F3}" srcId="{60B0559D-2405-C94D-AA98-F3C7F2991DC3}" destId="{BD2807A3-EF06-2A49-AE3D-D9F5C18DC695}" srcOrd="2" destOrd="0" parTransId="{62C28F31-1A56-014F-B8AB-2FA0FF6C59E1}" sibTransId="{1C78FDED-2455-3A4C-8C92-869E993C125F}"/>
    <dgm:cxn modelId="{D61938BE-1527-2B49-AA59-EAC215E30BAA}" type="presOf" srcId="{DEBFC90D-0981-D049-85D7-EE8728440264}" destId="{D5B4DEB3-C48A-8145-8CBB-036191B0E59E}" srcOrd="0" destOrd="2" presId="urn:microsoft.com/office/officeart/2005/8/layout/vList6"/>
    <dgm:cxn modelId="{7EAFE5BE-AD64-A64D-BD1C-05224739C6C0}" type="presOf" srcId="{4B036400-4EA9-0341-A654-6CDD4415A16C}" destId="{9361E3BA-F95E-6E43-88A8-8868A910B864}" srcOrd="0" destOrd="0" presId="urn:microsoft.com/office/officeart/2005/8/layout/vList6"/>
    <dgm:cxn modelId="{D9DD74C5-7931-9B43-8DA7-D5B477D78613}" type="presOf" srcId="{961E0589-6643-1B45-995D-6FAB4F54C9FE}" destId="{22BD21B1-E5DC-8145-91CA-DAE5278D9E56}" srcOrd="0" destOrd="1" presId="urn:microsoft.com/office/officeart/2005/8/layout/vList6"/>
    <dgm:cxn modelId="{015307DC-B4F7-C048-B585-DCF6D41316DC}" srcId="{16056135-04D2-AD43-B72F-A770A471C687}" destId="{15613FD9-E30E-9A46-AE3A-B22F6F153752}" srcOrd="1" destOrd="0" parTransId="{EFF1DCA0-2D6E-334F-91E7-8090CEEB4A09}" sibTransId="{5A31DE14-8909-8B4A-85CB-3854DF3674CD}"/>
    <dgm:cxn modelId="{3FEEA8EB-B995-A44B-BF57-4337D76D3DE6}" srcId="{50303221-BC40-7041-A676-C6ED75E52905}" destId="{E3312AF8-A0FC-2E47-9E3A-4C8461360D69}" srcOrd="2" destOrd="0" parTransId="{8F0EBC5A-6043-0549-8D86-1D8EA1D65EBF}" sibTransId="{7A422C09-DCAD-7D48-84F4-F1DAA403A045}"/>
    <dgm:cxn modelId="{32DBEAF2-0861-FB4A-ADD3-7690D84A14DB}" type="presOf" srcId="{7B63912F-46CA-B241-BBEB-CC9C660F3C27}" destId="{22BD21B1-E5DC-8145-91CA-DAE5278D9E56}" srcOrd="0" destOrd="2" presId="urn:microsoft.com/office/officeart/2005/8/layout/vList6"/>
    <dgm:cxn modelId="{3FE0FDF5-5440-D24E-9651-5F46CA229E4F}" srcId="{16056135-04D2-AD43-B72F-A770A471C687}" destId="{CA45DC35-5CBD-FD4C-AC74-E75670963E48}" srcOrd="3" destOrd="0" parTransId="{2EDAEA87-9F35-6549-BAD2-DED9C0EA199F}" sibTransId="{3720ED0F-2FF6-3C4A-BA77-B03CED226B39}"/>
    <dgm:cxn modelId="{7000FFF6-E73D-4743-9B16-282DB2BF2EE4}" srcId="{16056135-04D2-AD43-B72F-A770A471C687}" destId="{E68CCC6D-F92D-1D46-8F6E-CC90751EFFF1}" srcOrd="0" destOrd="0" parTransId="{07D9AB44-E486-F744-B61F-AF327FD2366D}" sibTransId="{ABD2372F-219D-F84A-96A6-D61BECF0DE32}"/>
    <dgm:cxn modelId="{8A2E93F8-F0EB-6349-B32D-ED32B2445756}" type="presParOf" srcId="{0FD1C758-FFEE-484B-BA81-A2C7A4944289}" destId="{BA8BBCB8-8C3F-A648-AE2E-6EF8BBAE5B1A}" srcOrd="0" destOrd="0" presId="urn:microsoft.com/office/officeart/2005/8/layout/vList6"/>
    <dgm:cxn modelId="{D73DACB7-6865-C542-8A41-844324F05E6A}" type="presParOf" srcId="{BA8BBCB8-8C3F-A648-AE2E-6EF8BBAE5B1A}" destId="{6FD08258-0382-2A4C-9FA3-E70299731DD0}" srcOrd="0" destOrd="0" presId="urn:microsoft.com/office/officeart/2005/8/layout/vList6"/>
    <dgm:cxn modelId="{9B46DC20-8CDF-4943-A244-CA582E68ED82}" type="presParOf" srcId="{BA8BBCB8-8C3F-A648-AE2E-6EF8BBAE5B1A}" destId="{D5B4DEB3-C48A-8145-8CBB-036191B0E59E}" srcOrd="1" destOrd="0" presId="urn:microsoft.com/office/officeart/2005/8/layout/vList6"/>
    <dgm:cxn modelId="{D01C9286-3A1C-F646-A29A-7B7836FAAE48}" type="presParOf" srcId="{0FD1C758-FFEE-484B-BA81-A2C7A4944289}" destId="{C84225D1-E6AE-2B4B-A675-206547BB51A4}" srcOrd="1" destOrd="0" presId="urn:microsoft.com/office/officeart/2005/8/layout/vList6"/>
    <dgm:cxn modelId="{DD54F156-486F-4949-914B-1E33534B9DAC}" type="presParOf" srcId="{0FD1C758-FFEE-484B-BA81-A2C7A4944289}" destId="{B46B5841-EE98-A145-A601-8FD0D7BB17E2}" srcOrd="2" destOrd="0" presId="urn:microsoft.com/office/officeart/2005/8/layout/vList6"/>
    <dgm:cxn modelId="{D9C51C1A-7ABA-D74A-B545-5403E9DD4EE0}" type="presParOf" srcId="{B46B5841-EE98-A145-A601-8FD0D7BB17E2}" destId="{DBFC9C65-ACA4-C149-B835-1849103B9246}" srcOrd="0" destOrd="0" presId="urn:microsoft.com/office/officeart/2005/8/layout/vList6"/>
    <dgm:cxn modelId="{40E2C678-57BE-B445-BED2-7A96694B502A}" type="presParOf" srcId="{B46B5841-EE98-A145-A601-8FD0D7BB17E2}" destId="{22BD21B1-E5DC-8145-91CA-DAE5278D9E56}" srcOrd="1" destOrd="0" presId="urn:microsoft.com/office/officeart/2005/8/layout/vList6"/>
    <dgm:cxn modelId="{FFE8D7F2-B6EF-B149-8A20-10848CEDBE49}" type="presParOf" srcId="{0FD1C758-FFEE-484B-BA81-A2C7A4944289}" destId="{8DD25CF4-48CD-FD43-B225-78A2A25D730A}" srcOrd="3" destOrd="0" presId="urn:microsoft.com/office/officeart/2005/8/layout/vList6"/>
    <dgm:cxn modelId="{51CFFEA6-8433-DC44-B43C-DE85448A3C4E}" type="presParOf" srcId="{0FD1C758-FFEE-484B-BA81-A2C7A4944289}" destId="{F7DDB8F2-AE21-6D40-B98A-A8ABDE395E8E}" srcOrd="4" destOrd="0" presId="urn:microsoft.com/office/officeart/2005/8/layout/vList6"/>
    <dgm:cxn modelId="{1F6206C8-77AE-8A47-8BAA-98EAC49BEECC}" type="presParOf" srcId="{F7DDB8F2-AE21-6D40-B98A-A8ABDE395E8E}" destId="{EE699333-E23B-4E41-B641-835DC7039F26}" srcOrd="0" destOrd="0" presId="urn:microsoft.com/office/officeart/2005/8/layout/vList6"/>
    <dgm:cxn modelId="{9D77A730-807C-5F45-9AF3-2995A890C297}" type="presParOf" srcId="{F7DDB8F2-AE21-6D40-B98A-A8ABDE395E8E}" destId="{6FDCAAA9-970A-204B-B779-6321739444B6}" srcOrd="1" destOrd="0" presId="urn:microsoft.com/office/officeart/2005/8/layout/vList6"/>
    <dgm:cxn modelId="{3B6423E4-EEAF-F247-A306-99EE3A5B4461}" type="presParOf" srcId="{0FD1C758-FFEE-484B-BA81-A2C7A4944289}" destId="{9B8164B2-B806-4A4D-B879-15F60F88D41C}" srcOrd="5" destOrd="0" presId="urn:microsoft.com/office/officeart/2005/8/layout/vList6"/>
    <dgm:cxn modelId="{60B67A9B-C4D5-FD4F-9050-14BF419BAD33}" type="presParOf" srcId="{0FD1C758-FFEE-484B-BA81-A2C7A4944289}" destId="{1AC01E61-5668-D148-AD0A-99CF79BF6329}" srcOrd="6" destOrd="0" presId="urn:microsoft.com/office/officeart/2005/8/layout/vList6"/>
    <dgm:cxn modelId="{5A6128B4-0D93-584E-A2D2-E77E3F1AC3A4}" type="presParOf" srcId="{1AC01E61-5668-D148-AD0A-99CF79BF6329}" destId="{D4E58A2E-A8A7-5043-B759-92A54BA3AEBE}" srcOrd="0" destOrd="0" presId="urn:microsoft.com/office/officeart/2005/8/layout/vList6"/>
    <dgm:cxn modelId="{A9A89024-6744-3940-A888-79A759750E9C}" type="presParOf" srcId="{1AC01E61-5668-D148-AD0A-99CF79BF6329}" destId="{9361E3BA-F95E-6E43-88A8-8868A910B864}"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B4DEB3-C48A-8145-8CBB-036191B0E59E}">
      <dsp:nvSpPr>
        <dsp:cNvPr id="0" name=""/>
        <dsp:cNvSpPr/>
      </dsp:nvSpPr>
      <dsp:spPr>
        <a:xfrm>
          <a:off x="3277814" y="1780"/>
          <a:ext cx="4916721" cy="938981"/>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114300" lvl="1" indent="-114300" algn="l" defTabSz="533400">
            <a:lnSpc>
              <a:spcPct val="90000"/>
            </a:lnSpc>
            <a:spcBef>
              <a:spcPct val="0"/>
            </a:spcBef>
            <a:spcAft>
              <a:spcPct val="15000"/>
            </a:spcAft>
            <a:buChar char="•"/>
          </a:pPr>
          <a:r>
            <a:rPr lang="fr-FR" sz="1200" kern="1200" dirty="0"/>
            <a:t>Spain</a:t>
          </a:r>
        </a:p>
        <a:p>
          <a:pPr marL="114300" lvl="1" indent="-114300" algn="l" defTabSz="533400">
            <a:lnSpc>
              <a:spcPct val="90000"/>
            </a:lnSpc>
            <a:spcBef>
              <a:spcPct val="0"/>
            </a:spcBef>
            <a:spcAft>
              <a:spcPct val="15000"/>
            </a:spcAft>
            <a:buChar char="•"/>
          </a:pPr>
          <a:r>
            <a:rPr lang="fr-FR" sz="1200" kern="1200" dirty="0" err="1"/>
            <a:t>Czech</a:t>
          </a:r>
          <a:r>
            <a:rPr lang="fr-FR" sz="1200" kern="1200" dirty="0"/>
            <a:t> </a:t>
          </a:r>
          <a:r>
            <a:rPr lang="fr-FR" sz="1200" kern="1200" dirty="0" err="1"/>
            <a:t>Republic</a:t>
          </a:r>
          <a:endParaRPr lang="fr-FR" sz="1200" kern="1200" dirty="0"/>
        </a:p>
        <a:p>
          <a:pPr marL="114300" lvl="1" indent="-114300" algn="l" defTabSz="533400">
            <a:lnSpc>
              <a:spcPct val="90000"/>
            </a:lnSpc>
            <a:spcBef>
              <a:spcPct val="0"/>
            </a:spcBef>
            <a:spcAft>
              <a:spcPct val="15000"/>
            </a:spcAft>
            <a:buChar char="•"/>
          </a:pPr>
          <a:r>
            <a:rPr lang="fr-FR" sz="1200" kern="1200" dirty="0"/>
            <a:t>Romania</a:t>
          </a:r>
        </a:p>
        <a:p>
          <a:pPr marL="57150" lvl="1" indent="-57150" algn="l" defTabSz="488950">
            <a:lnSpc>
              <a:spcPct val="90000"/>
            </a:lnSpc>
            <a:spcBef>
              <a:spcPct val="0"/>
            </a:spcBef>
            <a:spcAft>
              <a:spcPct val="15000"/>
            </a:spcAft>
            <a:buChar char="•"/>
          </a:pPr>
          <a:r>
            <a:rPr lang="fr-FR" sz="1100" kern="1200" dirty="0"/>
            <a:t>Malta</a:t>
          </a:r>
        </a:p>
      </dsp:txBody>
      <dsp:txXfrm>
        <a:off x="3277814" y="119153"/>
        <a:ext cx="4564603" cy="704235"/>
      </dsp:txXfrm>
    </dsp:sp>
    <dsp:sp modelId="{6FD08258-0382-2A4C-9FA3-E70299731DD0}">
      <dsp:nvSpPr>
        <dsp:cNvPr id="0" name=""/>
        <dsp:cNvSpPr/>
      </dsp:nvSpPr>
      <dsp:spPr>
        <a:xfrm>
          <a:off x="0" y="1780"/>
          <a:ext cx="3277814" cy="9389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fr-FR" sz="3200" kern="1200" dirty="0" err="1"/>
            <a:t>Implementation</a:t>
          </a:r>
          <a:endParaRPr lang="fr-FR" sz="3200" kern="1200" dirty="0"/>
        </a:p>
      </dsp:txBody>
      <dsp:txXfrm>
        <a:off x="45837" y="47617"/>
        <a:ext cx="3186140" cy="847307"/>
      </dsp:txXfrm>
    </dsp:sp>
    <dsp:sp modelId="{22BD21B1-E5DC-8145-91CA-DAE5278D9E56}">
      <dsp:nvSpPr>
        <dsp:cNvPr id="0" name=""/>
        <dsp:cNvSpPr/>
      </dsp:nvSpPr>
      <dsp:spPr>
        <a:xfrm>
          <a:off x="3277814" y="1034660"/>
          <a:ext cx="4916721" cy="938981"/>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fr-FR" sz="1600" kern="1200" dirty="0"/>
            <a:t>Helpdesk</a:t>
          </a:r>
        </a:p>
        <a:p>
          <a:pPr marL="171450" lvl="1" indent="-171450" algn="l" defTabSz="711200">
            <a:lnSpc>
              <a:spcPct val="90000"/>
            </a:lnSpc>
            <a:spcBef>
              <a:spcPct val="0"/>
            </a:spcBef>
            <a:spcAft>
              <a:spcPct val="15000"/>
            </a:spcAft>
            <a:buChar char="•"/>
          </a:pPr>
          <a:r>
            <a:rPr lang="fr-FR" sz="1600" kern="1200" dirty="0"/>
            <a:t>Nomenclature pack</a:t>
          </a:r>
        </a:p>
        <a:p>
          <a:pPr marL="171450" lvl="1" indent="-171450" algn="l" defTabSz="711200">
            <a:lnSpc>
              <a:spcPct val="90000"/>
            </a:lnSpc>
            <a:spcBef>
              <a:spcPct val="0"/>
            </a:spcBef>
            <a:spcAft>
              <a:spcPct val="15000"/>
            </a:spcAft>
            <a:buChar char="•"/>
          </a:pPr>
          <a:r>
            <a:rPr lang="fr-FR" sz="1600" kern="1200" dirty="0"/>
            <a:t>Codification </a:t>
          </a:r>
          <a:r>
            <a:rPr lang="fr-FR" sz="1600" kern="1200" dirty="0" err="1"/>
            <a:t>tools</a:t>
          </a:r>
          <a:r>
            <a:rPr lang="fr-FR" sz="1600" kern="1200" dirty="0"/>
            <a:t>: API, </a:t>
          </a:r>
          <a:r>
            <a:rPr lang="fr-FR" sz="1600" kern="1200" dirty="0" err="1"/>
            <a:t>DataViz</a:t>
          </a:r>
          <a:r>
            <a:rPr lang="fr-FR" sz="1600" kern="1200" dirty="0"/>
            <a:t>, Master File</a:t>
          </a:r>
        </a:p>
      </dsp:txBody>
      <dsp:txXfrm>
        <a:off x="3277814" y="1152033"/>
        <a:ext cx="4564603" cy="704235"/>
      </dsp:txXfrm>
    </dsp:sp>
    <dsp:sp modelId="{DBFC9C65-ACA4-C149-B835-1849103B9246}">
      <dsp:nvSpPr>
        <dsp:cNvPr id="0" name=""/>
        <dsp:cNvSpPr/>
      </dsp:nvSpPr>
      <dsp:spPr>
        <a:xfrm>
          <a:off x="0" y="1034660"/>
          <a:ext cx="3277814" cy="9389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fr-FR" sz="3200" kern="1200" dirty="0"/>
            <a:t>Support</a:t>
          </a:r>
        </a:p>
      </dsp:txBody>
      <dsp:txXfrm>
        <a:off x="45837" y="1080497"/>
        <a:ext cx="3186140" cy="847307"/>
      </dsp:txXfrm>
    </dsp:sp>
    <dsp:sp modelId="{6FDCAAA9-970A-204B-B779-6321739444B6}">
      <dsp:nvSpPr>
        <dsp:cNvPr id="0" name=""/>
        <dsp:cNvSpPr/>
      </dsp:nvSpPr>
      <dsp:spPr>
        <a:xfrm>
          <a:off x="3278614" y="2067540"/>
          <a:ext cx="4911919" cy="1152299"/>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fr-FR" sz="1400" kern="1200" dirty="0"/>
            <a:t>Guidance documents for codification and exploitation</a:t>
          </a:r>
        </a:p>
        <a:p>
          <a:pPr marL="114300" lvl="1" indent="-114300" algn="l" defTabSz="622300">
            <a:lnSpc>
              <a:spcPct val="90000"/>
            </a:lnSpc>
            <a:spcBef>
              <a:spcPct val="0"/>
            </a:spcBef>
            <a:spcAft>
              <a:spcPct val="15000"/>
            </a:spcAft>
            <a:buChar char="•"/>
          </a:pPr>
          <a:r>
            <a:rPr lang="fr-FR" sz="1400" kern="1200" dirty="0"/>
            <a:t>Standard </a:t>
          </a:r>
          <a:r>
            <a:rPr lang="fr-FR" sz="1400" kern="1200" dirty="0" err="1"/>
            <a:t>procedures</a:t>
          </a:r>
          <a:r>
            <a:rPr lang="fr-FR" sz="1400" kern="1200" dirty="0"/>
            <a:t> and guide  for </a:t>
          </a:r>
          <a:r>
            <a:rPr lang="fr-FR" sz="1400" kern="1200" dirty="0" err="1"/>
            <a:t>Orphacoding</a:t>
          </a:r>
          <a:endParaRPr lang="fr-FR" sz="1400" kern="1200" dirty="0"/>
        </a:p>
        <a:p>
          <a:pPr marL="114300" lvl="1" indent="-114300" algn="l" defTabSz="622300">
            <a:lnSpc>
              <a:spcPct val="90000"/>
            </a:lnSpc>
            <a:spcBef>
              <a:spcPct val="0"/>
            </a:spcBef>
            <a:spcAft>
              <a:spcPct val="15000"/>
            </a:spcAft>
            <a:buChar char="•"/>
          </a:pPr>
          <a:r>
            <a:rPr lang="fr-FR" sz="1400" kern="1200" dirty="0"/>
            <a:t>Consensus </a:t>
          </a:r>
          <a:r>
            <a:rPr lang="fr-FR" sz="1400" kern="1200" dirty="0" err="1"/>
            <a:t>recommendations</a:t>
          </a:r>
          <a:r>
            <a:rPr lang="fr-FR" sz="1400" kern="1200" dirty="0"/>
            <a:t> on codification of </a:t>
          </a:r>
          <a:r>
            <a:rPr lang="fr-FR" sz="1400" kern="1200" dirty="0" err="1"/>
            <a:t>undiagnosed</a:t>
          </a:r>
          <a:r>
            <a:rPr lang="fr-FR" sz="1400" kern="1200" dirty="0"/>
            <a:t> patients</a:t>
          </a:r>
        </a:p>
      </dsp:txBody>
      <dsp:txXfrm>
        <a:off x="3278614" y="2211577"/>
        <a:ext cx="4479807" cy="864225"/>
      </dsp:txXfrm>
    </dsp:sp>
    <dsp:sp modelId="{EE699333-E23B-4E41-B641-835DC7039F26}">
      <dsp:nvSpPr>
        <dsp:cNvPr id="0" name=""/>
        <dsp:cNvSpPr/>
      </dsp:nvSpPr>
      <dsp:spPr>
        <a:xfrm>
          <a:off x="4001" y="2174199"/>
          <a:ext cx="3274613" cy="9389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fr-FR" sz="3200" kern="1200" dirty="0"/>
            <a:t>Guidelines</a:t>
          </a:r>
        </a:p>
      </dsp:txBody>
      <dsp:txXfrm>
        <a:off x="49838" y="2220036"/>
        <a:ext cx="3182939" cy="847307"/>
      </dsp:txXfrm>
    </dsp:sp>
    <dsp:sp modelId="{9361E3BA-F95E-6E43-88A8-8868A910B864}">
      <dsp:nvSpPr>
        <dsp:cNvPr id="0" name=""/>
        <dsp:cNvSpPr/>
      </dsp:nvSpPr>
      <dsp:spPr>
        <a:xfrm>
          <a:off x="3277814" y="3313737"/>
          <a:ext cx="4916721" cy="938981"/>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fr-FR" sz="1400" kern="1200" dirty="0" err="1">
              <a:solidFill>
                <a:srgbClr val="000000">
                  <a:hueOff val="0"/>
                  <a:satOff val="0"/>
                  <a:lumOff val="0"/>
                  <a:alphaOff val="0"/>
                </a:srgbClr>
              </a:solidFill>
              <a:latin typeface="Calibri"/>
              <a:ea typeface="+mn-ea"/>
              <a:cs typeface="+mn-cs"/>
            </a:rPr>
            <a:t>Website</a:t>
          </a:r>
          <a:endParaRPr lang="fr-FR" sz="1400" kern="1200" dirty="0">
            <a:solidFill>
              <a:srgbClr val="000000">
                <a:hueOff val="0"/>
                <a:satOff val="0"/>
                <a:lumOff val="0"/>
                <a:alphaOff val="0"/>
              </a:srgbClr>
            </a:solidFill>
            <a:latin typeface="Calibri"/>
            <a:ea typeface="+mn-ea"/>
            <a:cs typeface="+mn-cs"/>
          </a:endParaRPr>
        </a:p>
        <a:p>
          <a:pPr marL="114300" lvl="1" indent="-114300" algn="l" defTabSz="622300">
            <a:lnSpc>
              <a:spcPct val="90000"/>
            </a:lnSpc>
            <a:spcBef>
              <a:spcPct val="0"/>
            </a:spcBef>
            <a:spcAft>
              <a:spcPct val="15000"/>
            </a:spcAft>
            <a:buChar char="•"/>
          </a:pPr>
          <a:r>
            <a:rPr lang="fr-FR" sz="1400" kern="1200" dirty="0" err="1">
              <a:solidFill>
                <a:srgbClr val="000000">
                  <a:hueOff val="0"/>
                  <a:satOff val="0"/>
                  <a:lumOff val="0"/>
                  <a:alphaOff val="0"/>
                </a:srgbClr>
              </a:solidFill>
              <a:latin typeface="Calibri"/>
              <a:ea typeface="+mn-ea"/>
              <a:cs typeface="+mn-cs"/>
            </a:rPr>
            <a:t>Leaflet</a:t>
          </a:r>
          <a:endParaRPr lang="fr-FR" sz="1400" kern="1200" dirty="0">
            <a:solidFill>
              <a:srgbClr val="000000">
                <a:hueOff val="0"/>
                <a:satOff val="0"/>
                <a:lumOff val="0"/>
                <a:alphaOff val="0"/>
              </a:srgbClr>
            </a:solidFill>
            <a:latin typeface="Calibri"/>
            <a:ea typeface="+mn-ea"/>
            <a:cs typeface="+mn-cs"/>
          </a:endParaRPr>
        </a:p>
        <a:p>
          <a:pPr marL="114300" lvl="1" indent="-114300" algn="l" defTabSz="622300">
            <a:lnSpc>
              <a:spcPct val="90000"/>
            </a:lnSpc>
            <a:spcBef>
              <a:spcPct val="0"/>
            </a:spcBef>
            <a:spcAft>
              <a:spcPct val="15000"/>
            </a:spcAft>
            <a:buChar char="•"/>
          </a:pPr>
          <a:r>
            <a:rPr lang="fr-FR" sz="1400" kern="1200" dirty="0" err="1">
              <a:solidFill>
                <a:srgbClr val="000000">
                  <a:hueOff val="0"/>
                  <a:satOff val="0"/>
                  <a:lumOff val="0"/>
                  <a:alphaOff val="0"/>
                </a:srgbClr>
              </a:solidFill>
              <a:latin typeface="Calibri"/>
              <a:ea typeface="+mn-ea"/>
              <a:cs typeface="+mn-cs"/>
            </a:rPr>
            <a:t>Video</a:t>
          </a:r>
          <a:endParaRPr lang="fr-FR" sz="1400" kern="1200" dirty="0">
            <a:solidFill>
              <a:srgbClr val="000000">
                <a:hueOff val="0"/>
                <a:satOff val="0"/>
                <a:lumOff val="0"/>
                <a:alphaOff val="0"/>
              </a:srgbClr>
            </a:solidFill>
            <a:latin typeface="Calibri"/>
            <a:ea typeface="+mn-ea"/>
            <a:cs typeface="+mn-cs"/>
          </a:endParaRPr>
        </a:p>
      </dsp:txBody>
      <dsp:txXfrm>
        <a:off x="3277814" y="3431110"/>
        <a:ext cx="4564603" cy="704235"/>
      </dsp:txXfrm>
    </dsp:sp>
    <dsp:sp modelId="{D4E58A2E-A8A7-5043-B759-92A54BA3AEBE}">
      <dsp:nvSpPr>
        <dsp:cNvPr id="0" name=""/>
        <dsp:cNvSpPr/>
      </dsp:nvSpPr>
      <dsp:spPr>
        <a:xfrm>
          <a:off x="0" y="3313737"/>
          <a:ext cx="3277814" cy="9389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fr-FR" sz="2900" kern="1200" dirty="0" err="1">
              <a:solidFill>
                <a:srgbClr val="FFFFFF"/>
              </a:solidFill>
              <a:latin typeface="Calibri"/>
              <a:ea typeface="+mn-ea"/>
              <a:cs typeface="+mn-cs"/>
            </a:rPr>
            <a:t>Dissemination</a:t>
          </a:r>
          <a:endParaRPr lang="fr-FR" sz="2900" kern="1200" dirty="0">
            <a:solidFill>
              <a:srgbClr val="FFFFFF"/>
            </a:solidFill>
            <a:latin typeface="Calibri"/>
            <a:ea typeface="+mn-ea"/>
            <a:cs typeface="+mn-cs"/>
          </a:endParaRPr>
        </a:p>
      </dsp:txBody>
      <dsp:txXfrm>
        <a:off x="45837" y="3359574"/>
        <a:ext cx="3186140" cy="847307"/>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defRPr sz="1200"/>
            </a:lvl1pPr>
          </a:lstStyle>
          <a:p>
            <a:fld id="{9B6E7C36-1BA7-4E16-9300-1D5A0DC8EA91}" type="datetimeFigureOut">
              <a:rPr lang="fr-FR" smtClean="0"/>
              <a:pPr/>
              <a:t>29/11/2021</a:t>
            </a:fld>
            <a:endParaRPr lang="fr-FR"/>
          </a:p>
        </p:txBody>
      </p:sp>
      <p:sp>
        <p:nvSpPr>
          <p:cNvPr id="4" name="Espace réservé du pied de page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lvl1pPr algn="r">
              <a:defRPr sz="1200"/>
            </a:lvl1pPr>
          </a:lstStyle>
          <a:p>
            <a:fld id="{D0FBB794-3ABA-4BB6-AA85-29D1FAA54EA9}" type="slidenum">
              <a:rPr lang="fr-FR" smtClean="0"/>
              <a:pPr/>
              <a:t>‹N°›</a:t>
            </a:fld>
            <a:endParaRPr lang="fr-FR"/>
          </a:p>
        </p:txBody>
      </p:sp>
    </p:spTree>
    <p:extLst>
      <p:ext uri="{BB962C8B-B14F-4D97-AF65-F5344CB8AC3E}">
        <p14:creationId xmlns:p14="http://schemas.microsoft.com/office/powerpoint/2010/main" val="2011882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49688" y="0"/>
            <a:ext cx="2946400" cy="493713"/>
          </a:xfrm>
          <a:prstGeom prst="rect">
            <a:avLst/>
          </a:prstGeom>
        </p:spPr>
        <p:txBody>
          <a:bodyPr vert="horz" lIns="91440" tIns="45720" rIns="91440" bIns="45720" rtlCol="0"/>
          <a:lstStyle>
            <a:lvl1pPr algn="r">
              <a:defRPr sz="1200"/>
            </a:lvl1pPr>
          </a:lstStyle>
          <a:p>
            <a:fld id="{301FD066-2725-4108-B257-76A53C876FC4}" type="datetimeFigureOut">
              <a:rPr lang="fr-FR" smtClean="0"/>
              <a:pPr/>
              <a:t>29/11/2021</a:t>
            </a:fld>
            <a:endParaRPr lang="fr-FR"/>
          </a:p>
        </p:txBody>
      </p:sp>
      <p:sp>
        <p:nvSpPr>
          <p:cNvPr id="4" name="Espace réservé de l'image des diapositives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450" y="4691063"/>
            <a:ext cx="5438775" cy="4443412"/>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a:defRPr sz="1200"/>
            </a:lvl1pPr>
          </a:lstStyle>
          <a:p>
            <a:fld id="{D9DAD0F3-5C48-4E7D-8B07-AA245DCA8BAC}"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rd-cod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a:defRPr/>
            </a:pPr>
            <a:fld id="{D94E8A94-75C9-4C08-A4CF-7C1DBC40868B}" type="slidenum">
              <a:rPr lang="fr-FR" smtClean="0"/>
              <a:pPr>
                <a:defRPr/>
              </a:pPr>
              <a:t>2</a:t>
            </a:fld>
            <a:endParaRPr lang="fr-FR"/>
          </a:p>
        </p:txBody>
      </p:sp>
    </p:spTree>
    <p:extLst>
      <p:ext uri="{BB962C8B-B14F-4D97-AF65-F5344CB8AC3E}">
        <p14:creationId xmlns:p14="http://schemas.microsoft.com/office/powerpoint/2010/main" val="2477609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I an Data Visualisation </a:t>
            </a:r>
            <a:r>
              <a:rPr lang="fr-FR" dirty="0" err="1"/>
              <a:t>tool</a:t>
            </a:r>
            <a:r>
              <a:rPr lang="fr-FR" dirty="0"/>
              <a:t> </a:t>
            </a:r>
            <a:r>
              <a:rPr lang="fr-FR" dirty="0" err="1"/>
              <a:t>available</a:t>
            </a:r>
            <a:r>
              <a:rPr lang="fr-FR" dirty="0"/>
              <a:t>? Yes and </a:t>
            </a:r>
            <a:r>
              <a:rPr lang="fr-FR" dirty="0" err="1"/>
              <a:t>it</a:t>
            </a:r>
            <a:r>
              <a:rPr lang="fr-FR" dirty="0"/>
              <a:t> </a:t>
            </a:r>
            <a:r>
              <a:rPr lang="fr-FR" dirty="0" err="1"/>
              <a:t>was</a:t>
            </a:r>
            <a:r>
              <a:rPr lang="fr-FR" dirty="0"/>
              <a:t> </a:t>
            </a:r>
            <a:r>
              <a:rPr lang="fr-FR" dirty="0" err="1"/>
              <a:t>build</a:t>
            </a:r>
            <a:r>
              <a:rPr lang="fr-FR" dirty="0"/>
              <a:t> </a:t>
            </a:r>
            <a:r>
              <a:rPr lang="fr-FR" dirty="0" err="1"/>
              <a:t>thanks</a:t>
            </a:r>
            <a:r>
              <a:rPr lang="fr-FR" dirty="0"/>
              <a:t> to the </a:t>
            </a:r>
            <a:r>
              <a:rPr lang="fr-FR" dirty="0" err="1"/>
              <a:t>afromentioned</a:t>
            </a:r>
            <a:r>
              <a:rPr lang="fr-FR" dirty="0"/>
              <a:t> API in the frame of the RD-CODE </a:t>
            </a:r>
            <a:r>
              <a:rPr lang="fr-FR" dirty="0" err="1"/>
              <a:t>project</a:t>
            </a:r>
            <a:r>
              <a:rPr lang="fr-FR" dirty="0"/>
              <a:t>. </a:t>
            </a:r>
            <a:r>
              <a:rPr lang="en-US" dirty="0"/>
              <a:t>It allows to search for clinical entities (groups of disorders, disorders, sub-types), allows browsing through the different branches of the corresponding classification and displays the corresponding data such as the active/inactive status, the typology and the qualified correspondence with other terminologies.</a:t>
            </a:r>
            <a:endParaRPr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endParaRPr dirty="0"/>
          </a:p>
        </p:txBody>
      </p:sp>
      <p:sp>
        <p:nvSpPr>
          <p:cNvPr id="230" name="Google Shape;23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9</a:t>
            </a:fld>
            <a:endParaRPr/>
          </a:p>
        </p:txBody>
      </p:sp>
    </p:spTree>
    <p:extLst>
      <p:ext uri="{BB962C8B-B14F-4D97-AF65-F5344CB8AC3E}">
        <p14:creationId xmlns:p14="http://schemas.microsoft.com/office/powerpoint/2010/main" val="1841628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On Orphadata You </a:t>
            </a:r>
            <a:r>
              <a:rPr lang="fr-FR" dirty="0" err="1"/>
              <a:t>will</a:t>
            </a:r>
            <a:r>
              <a:rPr lang="fr-FR" dirty="0"/>
              <a:t> </a:t>
            </a:r>
            <a:r>
              <a:rPr lang="fr-FR" dirty="0" err="1"/>
              <a:t>also</a:t>
            </a:r>
            <a:r>
              <a:rPr lang="fr-FR" dirty="0"/>
              <a:t> </a:t>
            </a:r>
            <a:r>
              <a:rPr lang="fr-FR" dirty="0" err="1"/>
              <a:t>find</a:t>
            </a:r>
            <a:r>
              <a:rPr lang="fr-FR" dirty="0"/>
              <a:t> a </a:t>
            </a:r>
            <a:r>
              <a:rPr lang="fr-FR" dirty="0" err="1"/>
              <a:t>specific</a:t>
            </a:r>
            <a:r>
              <a:rPr lang="fr-FR" dirty="0"/>
              <a:t> section </a:t>
            </a:r>
            <a:r>
              <a:rPr lang="fr-FR" dirty="0" err="1"/>
              <a:t>called</a:t>
            </a:r>
            <a:r>
              <a:rPr lang="fr-FR" dirty="0"/>
              <a:t> ORPHA NOMENCLATURE </a:t>
            </a:r>
            <a:r>
              <a:rPr lang="fr-FR" dirty="0" err="1"/>
              <a:t>which</a:t>
            </a:r>
            <a:r>
              <a:rPr lang="fr-FR" dirty="0"/>
              <a:t> </a:t>
            </a:r>
            <a:r>
              <a:rPr lang="fr-FR" dirty="0" err="1"/>
              <a:t>contains</a:t>
            </a:r>
            <a:r>
              <a:rPr lang="fr-FR" dirty="0"/>
              <a:t> the « NOMENCLATURE PACK / Files for </a:t>
            </a:r>
            <a:r>
              <a:rPr lang="fr-FR" dirty="0" err="1"/>
              <a:t>coding</a:t>
            </a:r>
            <a:r>
              <a:rPr lang="fr-FR" dirty="0"/>
              <a:t> » : </a:t>
            </a:r>
            <a:r>
              <a:rPr lang="fr-FR" b="0" dirty="0" err="1"/>
              <a:t>These</a:t>
            </a:r>
            <a:r>
              <a:rPr lang="fr-FR" b="0" dirty="0"/>
              <a:t> files </a:t>
            </a:r>
            <a:r>
              <a:rPr lang="fr-FR" b="0" dirty="0" err="1"/>
              <a:t>provide</a:t>
            </a:r>
            <a:r>
              <a:rPr lang="fr-FR" b="0" dirty="0"/>
              <a:t> the computable information </a:t>
            </a:r>
            <a:r>
              <a:rPr lang="fr-FR" b="0" dirty="0" err="1"/>
              <a:t>necessary</a:t>
            </a:r>
            <a:r>
              <a:rPr lang="fr-FR" b="0" dirty="0"/>
              <a:t> to </a:t>
            </a:r>
            <a:r>
              <a:rPr lang="fr-FR" b="0" dirty="0" err="1"/>
              <a:t>achieve</a:t>
            </a:r>
            <a:r>
              <a:rPr lang="fr-FR" b="0" dirty="0"/>
              <a:t> the </a:t>
            </a:r>
            <a:r>
              <a:rPr lang="fr-FR" b="0" dirty="0" err="1"/>
              <a:t>implementation</a:t>
            </a:r>
            <a:r>
              <a:rPr lang="fr-FR" b="0" dirty="0"/>
              <a:t> of ORPHAcodes </a:t>
            </a:r>
            <a:r>
              <a:rPr lang="fr-FR" b="0" dirty="0" err="1"/>
              <a:t>into</a:t>
            </a:r>
            <a:r>
              <a:rPr lang="fr-FR" b="0" dirty="0"/>
              <a:t> Information Systems, and </a:t>
            </a:r>
            <a:r>
              <a:rPr lang="fr-FR" b="0" dirty="0" err="1"/>
              <a:t>ensure</a:t>
            </a:r>
            <a:r>
              <a:rPr lang="fr-FR" b="0" dirty="0"/>
              <a:t> </a:t>
            </a:r>
            <a:r>
              <a:rPr lang="fr-FR" b="0" dirty="0" err="1"/>
              <a:t>easier</a:t>
            </a:r>
            <a:r>
              <a:rPr lang="fr-FR" b="0" dirty="0"/>
              <a:t> and </a:t>
            </a:r>
            <a:r>
              <a:rPr lang="fr-FR" b="0" dirty="0" err="1"/>
              <a:t>accurate</a:t>
            </a:r>
            <a:r>
              <a:rPr lang="fr-FR" b="0" dirty="0"/>
              <a:t> </a:t>
            </a:r>
            <a:r>
              <a:rPr lang="fr-FR" b="0" dirty="0" err="1"/>
              <a:t>coding</a:t>
            </a:r>
            <a:r>
              <a:rPr lang="fr-FR" b="0" dirty="0"/>
              <a:t>. This pack </a:t>
            </a:r>
            <a:r>
              <a:rPr lang="fr-FR" b="0" dirty="0" err="1"/>
              <a:t>is</a:t>
            </a:r>
            <a:r>
              <a:rPr lang="fr-FR" b="0" dirty="0"/>
              <a:t> </a:t>
            </a:r>
            <a:r>
              <a:rPr lang="fr-FR" b="0" dirty="0" err="1"/>
              <a:t>mostly</a:t>
            </a:r>
            <a:r>
              <a:rPr lang="fr-FR" b="0" dirty="0"/>
              <a:t> </a:t>
            </a:r>
            <a:r>
              <a:rPr lang="fr-FR" b="0" dirty="0" err="1"/>
              <a:t>intended</a:t>
            </a:r>
            <a:r>
              <a:rPr lang="fr-FR" b="0" dirty="0"/>
              <a:t> for codification </a:t>
            </a:r>
            <a:r>
              <a:rPr lang="fr-FR" b="0" dirty="0" err="1"/>
              <a:t>systems</a:t>
            </a:r>
            <a:r>
              <a:rPr lang="fr-FR" b="0" dirty="0"/>
              <a:t> in </a:t>
            </a:r>
            <a:r>
              <a:rPr lang="fr-FR" b="0" dirty="0" err="1"/>
              <a:t>hospitals</a:t>
            </a:r>
            <a:r>
              <a:rPr lang="fr-FR" b="0" dirty="0"/>
              <a:t>,</a:t>
            </a:r>
            <a:r>
              <a:rPr lang="fr-FR" b="0" baseline="0" dirty="0"/>
              <a:t> and for </a:t>
            </a:r>
            <a:r>
              <a:rPr lang="fr-FR" b="0" baseline="0" dirty="0" err="1"/>
              <a:t>this</a:t>
            </a:r>
            <a:r>
              <a:rPr lang="fr-FR" b="0" baseline="0" dirty="0"/>
              <a:t> </a:t>
            </a:r>
            <a:r>
              <a:rPr lang="fr-FR" b="0" baseline="0" dirty="0" err="1"/>
              <a:t>reason</a:t>
            </a:r>
            <a:r>
              <a:rPr lang="fr-FR" b="0" baseline="0" dirty="0"/>
              <a:t>, </a:t>
            </a:r>
            <a:r>
              <a:rPr lang="fr-FR" b="0" baseline="0" dirty="0" err="1"/>
              <a:t>they</a:t>
            </a:r>
            <a:r>
              <a:rPr lang="fr-FR" b="0" baseline="0" dirty="0"/>
              <a:t> are </a:t>
            </a:r>
            <a:r>
              <a:rPr lang="fr-FR" b="0" baseline="0" dirty="0" err="1"/>
              <a:t>annualised</a:t>
            </a:r>
            <a:r>
              <a:rPr lang="fr-FR" b="0" baseline="0" dirty="0"/>
              <a:t>: once a </a:t>
            </a:r>
            <a:r>
              <a:rPr lang="fr-FR" b="0" baseline="0" dirty="0" err="1"/>
              <a:t>year</a:t>
            </a:r>
            <a:r>
              <a:rPr lang="fr-FR" b="0" baseline="0" dirty="0"/>
              <a:t> </a:t>
            </a:r>
            <a:r>
              <a:rPr lang="fr-FR" b="0" baseline="0" dirty="0" err="1"/>
              <a:t>is</a:t>
            </a:r>
            <a:r>
              <a:rPr lang="fr-FR" b="0" baseline="0" dirty="0"/>
              <a:t> the right </a:t>
            </a:r>
            <a:r>
              <a:rPr lang="fr-FR" b="0" baseline="0" dirty="0" err="1"/>
              <a:t>frequency</a:t>
            </a:r>
            <a:r>
              <a:rPr lang="fr-FR" b="0" baseline="0" dirty="0"/>
              <a:t> to update the information </a:t>
            </a:r>
            <a:r>
              <a:rPr lang="fr-FR" b="0" baseline="0" dirty="0" err="1"/>
              <a:t>systems</a:t>
            </a:r>
            <a:r>
              <a:rPr lang="fr-FR" b="0" baseline="0" dirty="0"/>
              <a:t> (</a:t>
            </a:r>
            <a:r>
              <a:rPr lang="fr-FR" b="0" baseline="0" dirty="0" err="1"/>
              <a:t>according</a:t>
            </a:r>
            <a:r>
              <a:rPr lang="fr-FR" b="0" baseline="0" dirty="0"/>
              <a:t> to </a:t>
            </a:r>
            <a:r>
              <a:rPr lang="fr-FR" b="0" baseline="0" dirty="0" err="1"/>
              <a:t>users</a:t>
            </a:r>
            <a:r>
              <a:rPr lang="fr-FR" b="0" baseline="0" dirty="0"/>
              <a:t> feedback)</a:t>
            </a:r>
            <a:endParaRPr dirty="0"/>
          </a:p>
          <a:p>
            <a:pPr marL="0" marR="0" lvl="0" indent="-76200" algn="l" rtl="0">
              <a:lnSpc>
                <a:spcPct val="100000"/>
              </a:lnSpc>
              <a:spcBef>
                <a:spcPts val="0"/>
              </a:spcBef>
              <a:spcAft>
                <a:spcPts val="0"/>
              </a:spcAft>
              <a:buClr>
                <a:schemeClr val="dk1"/>
              </a:buClr>
              <a:buSzPts val="1200"/>
              <a:buFont typeface="Calibri"/>
              <a:buChar char="-"/>
            </a:pPr>
            <a:r>
              <a:rPr lang="fr-FR" b="1" dirty="0" err="1"/>
              <a:t>These</a:t>
            </a:r>
            <a:r>
              <a:rPr lang="fr-FR" b="1" dirty="0"/>
              <a:t> files </a:t>
            </a:r>
            <a:r>
              <a:rPr lang="fr-FR" b="1" dirty="0" err="1"/>
              <a:t>include</a:t>
            </a:r>
            <a:r>
              <a:rPr lang="fr-FR" b="1" dirty="0"/>
              <a:t>: </a:t>
            </a:r>
            <a:br>
              <a:rPr lang="fr-FR" b="1" dirty="0"/>
            </a:br>
            <a:r>
              <a:rPr lang="fr-FR" b="1" dirty="0"/>
              <a:t>the Orphanet nomenclature file, the Orphanet ICD-10 mapping file , the Orphanet classifications files </a:t>
            </a:r>
            <a:endParaRPr dirty="0"/>
          </a:p>
          <a:p>
            <a:pPr marL="0" marR="0" lvl="0" indent="-76200" algn="l" rtl="0">
              <a:lnSpc>
                <a:spcPct val="100000"/>
              </a:lnSpc>
              <a:spcBef>
                <a:spcPts val="0"/>
              </a:spcBef>
              <a:spcAft>
                <a:spcPts val="0"/>
              </a:spcAft>
              <a:buClr>
                <a:schemeClr val="dk1"/>
              </a:buClr>
              <a:buSzPts val="1200"/>
              <a:buFont typeface="Calibri"/>
              <a:buChar char="-"/>
            </a:pPr>
            <a:r>
              <a:rPr lang="fr-FR" b="1" dirty="0"/>
              <a:t>a PDF </a:t>
            </a:r>
            <a:r>
              <a:rPr lang="fr-FR" b="1" dirty="0" err="1"/>
              <a:t>describing</a:t>
            </a:r>
            <a:r>
              <a:rPr lang="fr-FR" b="1" dirty="0"/>
              <a:t> in </a:t>
            </a:r>
            <a:r>
              <a:rPr lang="fr-FR" b="1" dirty="0" err="1"/>
              <a:t>details</a:t>
            </a:r>
            <a:r>
              <a:rPr lang="fr-FR" b="1" dirty="0"/>
              <a:t> all files </a:t>
            </a:r>
            <a:r>
              <a:rPr lang="fr-FR" b="1" dirty="0" err="1"/>
              <a:t>is</a:t>
            </a:r>
            <a:r>
              <a:rPr lang="fr-FR" b="1" dirty="0"/>
              <a:t> </a:t>
            </a:r>
            <a:r>
              <a:rPr lang="fr-FR" b="1" dirty="0" err="1"/>
              <a:t>also</a:t>
            </a:r>
            <a:r>
              <a:rPr lang="fr-FR" b="1" dirty="0"/>
              <a:t> </a:t>
            </a:r>
            <a:r>
              <a:rPr lang="fr-FR" b="1" dirty="0" err="1"/>
              <a:t>enclosed</a:t>
            </a:r>
            <a:r>
              <a:rPr lang="fr-FR" b="1" dirty="0"/>
              <a:t> in the Orphanet nomenclature pack for </a:t>
            </a:r>
            <a:r>
              <a:rPr lang="fr-FR" b="1" dirty="0" err="1"/>
              <a:t>coding</a:t>
            </a:r>
            <a:r>
              <a:rPr lang="fr-FR" b="1" dirty="0"/>
              <a:t>.</a:t>
            </a:r>
            <a:br>
              <a:rPr lang="fr-FR" b="1" dirty="0"/>
            </a:br>
            <a:r>
              <a:rPr lang="fr-FR" b="1" dirty="0"/>
              <a:t>- </a:t>
            </a:r>
            <a:r>
              <a:rPr lang="fr-FR" b="1" dirty="0" err="1"/>
              <a:t>These</a:t>
            </a:r>
            <a:r>
              <a:rPr lang="fr-FR" b="1" dirty="0"/>
              <a:t> files are </a:t>
            </a:r>
            <a:r>
              <a:rPr lang="fr-FR" b="1" dirty="0" err="1"/>
              <a:t>generated</a:t>
            </a:r>
            <a:r>
              <a:rPr lang="fr-FR" b="1" dirty="0"/>
              <a:t> and made </a:t>
            </a:r>
            <a:r>
              <a:rPr lang="fr-FR" b="1" dirty="0" err="1"/>
              <a:t>available</a:t>
            </a:r>
            <a:r>
              <a:rPr lang="fr-FR" b="1" dirty="0"/>
              <a:t> once a </a:t>
            </a:r>
            <a:r>
              <a:rPr lang="fr-FR" b="1" dirty="0" err="1"/>
              <a:t>year</a:t>
            </a:r>
            <a:r>
              <a:rPr lang="fr-FR" b="1" dirty="0"/>
              <a:t>, in 9 </a:t>
            </a:r>
            <a:r>
              <a:rPr lang="fr-FR" b="1" dirty="0" err="1"/>
              <a:t>different</a:t>
            </a:r>
            <a:r>
              <a:rPr lang="fr-FR" b="1" dirty="0"/>
              <a:t> </a:t>
            </a:r>
            <a:r>
              <a:rPr lang="fr-FR" b="1" dirty="0" err="1"/>
              <a:t>languages</a:t>
            </a:r>
            <a:endParaRPr lang="fr-FR" b="1" dirty="0"/>
          </a:p>
          <a:p>
            <a:pPr marL="0" marR="0" lvl="0" indent="-762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a:t>The nomenclature pack can also be accessed through the RD-CODE website </a:t>
            </a:r>
          </a:p>
          <a:p>
            <a:pPr marL="0" marR="0" lvl="0" indent="-76200" algn="l" rtl="0">
              <a:lnSpc>
                <a:spcPct val="100000"/>
              </a:lnSpc>
              <a:spcBef>
                <a:spcPts val="0"/>
              </a:spcBef>
              <a:spcAft>
                <a:spcPts val="0"/>
              </a:spcAft>
              <a:buClr>
                <a:schemeClr val="dk1"/>
              </a:buClr>
              <a:buSzPts val="1200"/>
              <a:buFont typeface="Calibri"/>
              <a:buChar char="-"/>
            </a:pPr>
            <a:endParaRPr dirty="0"/>
          </a:p>
          <a:p>
            <a:pPr marL="0" lvl="0" indent="0" algn="l" rtl="0">
              <a:spcBef>
                <a:spcPts val="0"/>
              </a:spcBef>
              <a:spcAft>
                <a:spcPts val="0"/>
              </a:spcAft>
              <a:buNone/>
            </a:pPr>
            <a:r>
              <a:rPr lang="fr-FR" dirty="0" err="1"/>
              <a:t>Additional</a:t>
            </a:r>
            <a:r>
              <a:rPr lang="fr-FR" dirty="0"/>
              <a:t> info For </a:t>
            </a:r>
            <a:r>
              <a:rPr lang="fr-FR" dirty="0" err="1"/>
              <a:t>trainers</a:t>
            </a:r>
            <a:r>
              <a:rPr lang="fr-FR" dirty="0"/>
              <a:t>:</a:t>
            </a:r>
            <a:endParaRPr dirty="0"/>
          </a:p>
          <a:p>
            <a:pPr marL="0" lvl="0" indent="0" algn="l" rtl="0">
              <a:spcBef>
                <a:spcPts val="0"/>
              </a:spcBef>
              <a:spcAft>
                <a:spcPts val="0"/>
              </a:spcAft>
              <a:buNone/>
            </a:pPr>
            <a:r>
              <a:rPr lang="fr-FR" dirty="0" err="1"/>
              <a:t>These</a:t>
            </a:r>
            <a:r>
              <a:rPr lang="fr-FR" dirty="0"/>
              <a:t> files are </a:t>
            </a:r>
            <a:r>
              <a:rPr lang="fr-FR" dirty="0" err="1"/>
              <a:t>provided</a:t>
            </a:r>
            <a:r>
              <a:rPr lang="fr-FR" dirty="0"/>
              <a:t> in </a:t>
            </a:r>
            <a:r>
              <a:rPr lang="fr-FR" dirty="0" err="1"/>
              <a:t>xml</a:t>
            </a:r>
            <a:r>
              <a:rPr lang="fr-FR" dirty="0"/>
              <a:t> </a:t>
            </a:r>
          </a:p>
          <a:p>
            <a:pPr marL="0" lvl="0" indent="0" algn="l" rtl="0">
              <a:spcBef>
                <a:spcPts val="0"/>
              </a:spcBef>
              <a:spcAft>
                <a:spcPts val="0"/>
              </a:spcAft>
              <a:buClr>
                <a:schemeClr val="dk1"/>
              </a:buClr>
              <a:buSzPts val="1200"/>
              <a:buFont typeface="Calibri"/>
              <a:buNone/>
            </a:pPr>
            <a:endParaRPr dirty="0"/>
          </a:p>
        </p:txBody>
      </p:sp>
      <p:sp>
        <p:nvSpPr>
          <p:cNvPr id="211" name="Google Shape;21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10</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IS an Orphanet Nomenclature API </a:t>
            </a:r>
            <a:r>
              <a:rPr lang="fr-FR" dirty="0" err="1"/>
              <a:t>available</a:t>
            </a:r>
            <a:r>
              <a:rPr lang="fr-FR" dirty="0"/>
              <a:t>? This </a:t>
            </a:r>
            <a:r>
              <a:rPr lang="fr-FR" dirty="0" err="1"/>
              <a:t>is</a:t>
            </a:r>
            <a:r>
              <a:rPr lang="fr-FR" dirty="0"/>
              <a:t> a question </a:t>
            </a:r>
            <a:r>
              <a:rPr lang="fr-FR" dirty="0" err="1"/>
              <a:t>that</a:t>
            </a:r>
            <a:r>
              <a:rPr lang="fr-FR" dirty="0"/>
              <a:t> IT team </a:t>
            </a:r>
            <a:r>
              <a:rPr lang="fr-FR" dirty="0" err="1"/>
              <a:t>will</a:t>
            </a:r>
            <a:r>
              <a:rPr lang="fr-FR" dirty="0"/>
              <a:t> </a:t>
            </a:r>
            <a:r>
              <a:rPr lang="fr-FR" dirty="0" err="1"/>
              <a:t>probably</a:t>
            </a:r>
            <a:r>
              <a:rPr lang="fr-FR" dirty="0"/>
              <a:t> have </a:t>
            </a:r>
            <a:r>
              <a:rPr lang="fr-FR" dirty="0" err="1"/>
              <a:t>already</a:t>
            </a:r>
            <a:r>
              <a:rPr lang="fr-FR" dirty="0"/>
              <a:t> </a:t>
            </a:r>
            <a:r>
              <a:rPr lang="fr-FR" dirty="0" err="1"/>
              <a:t>asked</a:t>
            </a:r>
            <a:r>
              <a:rPr lang="fr-FR" dirty="0"/>
              <a:t> </a:t>
            </a:r>
            <a:r>
              <a:rPr lang="fr-FR" dirty="0" err="1"/>
              <a:t>you</a:t>
            </a:r>
            <a:r>
              <a:rPr lang="fr-FR" dirty="0"/>
              <a:t> and the </a:t>
            </a:r>
            <a:r>
              <a:rPr lang="fr-FR" dirty="0" err="1"/>
              <a:t>answer</a:t>
            </a:r>
            <a:r>
              <a:rPr lang="fr-FR" dirty="0"/>
              <a:t> </a:t>
            </a:r>
            <a:r>
              <a:rPr lang="fr-FR" dirty="0" err="1"/>
              <a:t>is</a:t>
            </a:r>
            <a:r>
              <a:rPr lang="fr-FR" dirty="0"/>
              <a:t> </a:t>
            </a:r>
            <a:r>
              <a:rPr lang="fr-FR" dirty="0" err="1"/>
              <a:t>Yes</a:t>
            </a:r>
            <a:r>
              <a:rPr lang="fr-FR" dirty="0"/>
              <a:t>! </a:t>
            </a:r>
            <a:endParaRPr dirty="0"/>
          </a:p>
          <a:p>
            <a:pPr marL="0" marR="0" lvl="0" indent="0" algn="l" rtl="0">
              <a:lnSpc>
                <a:spcPct val="100000"/>
              </a:lnSpc>
              <a:spcBef>
                <a:spcPts val="0"/>
              </a:spcBef>
              <a:spcAft>
                <a:spcPts val="0"/>
              </a:spcAft>
              <a:buClr>
                <a:schemeClr val="dk1"/>
              </a:buClr>
              <a:buSzPts val="1200"/>
              <a:buFont typeface="Calibri"/>
              <a:buNone/>
            </a:pPr>
            <a:r>
              <a:rPr lang="fr-FR" dirty="0"/>
              <a:t>An Application Programme interface or API standardises the </a:t>
            </a:r>
            <a:r>
              <a:rPr lang="fr-FR" dirty="0" err="1"/>
              <a:t>way</a:t>
            </a:r>
            <a:r>
              <a:rPr lang="fr-FR" dirty="0"/>
              <a:t> softwares can use the data.</a:t>
            </a:r>
          </a:p>
          <a:p>
            <a:pPr marL="0" marR="0" lvl="0" indent="0" algn="l" rtl="0">
              <a:lnSpc>
                <a:spcPct val="100000"/>
              </a:lnSpc>
              <a:spcBef>
                <a:spcPts val="0"/>
              </a:spcBef>
              <a:spcAft>
                <a:spcPts val="0"/>
              </a:spcAft>
              <a:buClr>
                <a:schemeClr val="dk1"/>
              </a:buClr>
              <a:buSzPts val="1200"/>
              <a:buFont typeface="Calibri"/>
              <a:buNone/>
            </a:pPr>
            <a:r>
              <a:rPr lang="fr-FR" dirty="0"/>
              <a:t>An Orphanet API has been </a:t>
            </a:r>
            <a:r>
              <a:rPr lang="fr-FR" dirty="0" err="1"/>
              <a:t>developed</a:t>
            </a:r>
            <a:r>
              <a:rPr lang="fr-FR" dirty="0"/>
              <a:t> i</a:t>
            </a:r>
            <a:r>
              <a:rPr lang="fr-FR" b="1" dirty="0"/>
              <a:t>n the frame of the RD-Project to </a:t>
            </a:r>
            <a:r>
              <a:rPr lang="fr-FR" b="1" dirty="0" err="1"/>
              <a:t>facilitate</a:t>
            </a:r>
            <a:r>
              <a:rPr lang="fr-FR" b="1" dirty="0"/>
              <a:t> the IT aspect of Orphanet Nomenclature </a:t>
            </a:r>
            <a:r>
              <a:rPr lang="fr-FR" b="1" dirty="0" err="1"/>
              <a:t>implementation</a:t>
            </a:r>
            <a:r>
              <a:rPr lang="fr-FR" b="1" dirty="0"/>
              <a:t> </a:t>
            </a:r>
            <a:r>
              <a:rPr lang="fr-FR" b="1" dirty="0" err="1"/>
              <a:t>into</a:t>
            </a:r>
            <a:r>
              <a:rPr lang="fr-FR" b="1" dirty="0"/>
              <a:t> Information </a:t>
            </a:r>
            <a:r>
              <a:rPr lang="fr-FR" b="1" dirty="0" err="1"/>
              <a:t>systems</a:t>
            </a:r>
            <a:r>
              <a:rPr lang="fr-FR" b="1" dirty="0"/>
              <a:t> .  This API </a:t>
            </a:r>
            <a:r>
              <a:rPr lang="fr-FR" b="1" dirty="0" err="1"/>
              <a:t>also</a:t>
            </a:r>
            <a:r>
              <a:rPr lang="fr-FR" b="1" dirty="0"/>
              <a:t> </a:t>
            </a:r>
            <a:r>
              <a:rPr lang="fr-FR" b="1" dirty="0" err="1"/>
              <a:t>enables</a:t>
            </a:r>
            <a:r>
              <a:rPr lang="fr-FR" b="1" dirty="0"/>
              <a:t> </a:t>
            </a:r>
            <a:r>
              <a:rPr lang="fr-FR" dirty="0" err="1"/>
              <a:t>customised</a:t>
            </a:r>
            <a:r>
              <a:rPr lang="fr-FR" dirty="0"/>
              <a:t> </a:t>
            </a:r>
            <a:r>
              <a:rPr lang="fr-FR" dirty="0" err="1"/>
              <a:t>queries</a:t>
            </a:r>
            <a:r>
              <a:rPr lang="fr-FR" dirty="0"/>
              <a:t> for </a:t>
            </a:r>
            <a:r>
              <a:rPr lang="fr-FR" dirty="0" err="1"/>
              <a:t>specific</a:t>
            </a:r>
            <a:r>
              <a:rPr lang="fr-FR" dirty="0"/>
              <a:t> use cases. As an </a:t>
            </a:r>
            <a:r>
              <a:rPr lang="fr-FR" dirty="0" err="1"/>
              <a:t>example</a:t>
            </a:r>
            <a:r>
              <a:rPr lang="fr-FR" dirty="0"/>
              <a:t> « to </a:t>
            </a:r>
            <a:r>
              <a:rPr lang="fr-FR" dirty="0" err="1"/>
              <a:t>find</a:t>
            </a:r>
            <a:r>
              <a:rPr lang="fr-FR" dirty="0"/>
              <a:t> a </a:t>
            </a:r>
            <a:r>
              <a:rPr lang="fr-FR" dirty="0" err="1"/>
              <a:t>disorder</a:t>
            </a:r>
            <a:r>
              <a:rPr lang="fr-FR" dirty="0"/>
              <a:t> </a:t>
            </a:r>
            <a:r>
              <a:rPr lang="fr-FR" dirty="0" err="1"/>
              <a:t>level</a:t>
            </a:r>
            <a:r>
              <a:rPr lang="fr-FR" dirty="0"/>
              <a:t> </a:t>
            </a:r>
            <a:r>
              <a:rPr lang="fr-FR" dirty="0" err="1"/>
              <a:t>ORPHAcode</a:t>
            </a:r>
            <a:r>
              <a:rPr lang="fr-FR" dirty="0"/>
              <a:t> </a:t>
            </a:r>
            <a:r>
              <a:rPr lang="fr-FR" dirty="0" err="1"/>
              <a:t>from</a:t>
            </a:r>
            <a:r>
              <a:rPr lang="fr-FR" dirty="0"/>
              <a:t> a </a:t>
            </a:r>
            <a:r>
              <a:rPr lang="fr-FR" dirty="0" err="1"/>
              <a:t>subtype</a:t>
            </a:r>
            <a:r>
              <a:rPr lang="fr-FR" dirty="0"/>
              <a:t> </a:t>
            </a:r>
            <a:r>
              <a:rPr lang="fr-FR" dirty="0" err="1"/>
              <a:t>ORPHAcode</a:t>
            </a:r>
            <a:r>
              <a:rPr lang="fr-FR" dirty="0"/>
              <a:t>, or to </a:t>
            </a:r>
            <a:r>
              <a:rPr lang="fr-FR" dirty="0" err="1"/>
              <a:t>find</a:t>
            </a:r>
            <a:r>
              <a:rPr lang="fr-FR" dirty="0"/>
              <a:t> an </a:t>
            </a:r>
            <a:r>
              <a:rPr lang="fr-FR" dirty="0" err="1"/>
              <a:t>ORPHAcode</a:t>
            </a:r>
            <a:r>
              <a:rPr lang="fr-FR" dirty="0"/>
              <a:t> </a:t>
            </a:r>
            <a:r>
              <a:rPr lang="fr-FR" dirty="0" err="1"/>
              <a:t>from</a:t>
            </a:r>
            <a:r>
              <a:rPr lang="fr-FR" dirty="0"/>
              <a:t> an ICD10 code »</a:t>
            </a:r>
            <a:endParaRPr dirty="0"/>
          </a:p>
          <a:p>
            <a:pPr marL="0" marR="0" lvl="0" indent="0" algn="l" rtl="0">
              <a:lnSpc>
                <a:spcPct val="100000"/>
              </a:lnSpc>
              <a:spcBef>
                <a:spcPts val="0"/>
              </a:spcBef>
              <a:spcAft>
                <a:spcPts val="0"/>
              </a:spcAft>
              <a:buClr>
                <a:schemeClr val="dk1"/>
              </a:buClr>
              <a:buSzPts val="1200"/>
              <a:buFont typeface="Calibri"/>
              <a:buNone/>
            </a:pPr>
            <a:r>
              <a:rPr lang="fr-FR" dirty="0"/>
              <a:t>It </a:t>
            </a:r>
            <a:r>
              <a:rPr lang="fr-FR" dirty="0" err="1"/>
              <a:t>is</a:t>
            </a:r>
            <a:r>
              <a:rPr lang="fr-FR" dirty="0"/>
              <a:t> </a:t>
            </a:r>
            <a:r>
              <a:rPr lang="fr-FR" dirty="0" err="1"/>
              <a:t>freely</a:t>
            </a:r>
            <a:r>
              <a:rPr lang="fr-FR" dirty="0"/>
              <a:t> accessible </a:t>
            </a:r>
            <a:r>
              <a:rPr lang="fr-FR" dirty="0" err="1"/>
              <a:t>through</a:t>
            </a:r>
            <a:r>
              <a:rPr lang="fr-FR" dirty="0"/>
              <a:t> the ORPHA </a:t>
            </a:r>
            <a:r>
              <a:rPr lang="fr-FR" dirty="0" err="1"/>
              <a:t>coding</a:t>
            </a:r>
            <a:r>
              <a:rPr lang="fr-FR" dirty="0"/>
              <a:t> section of the RD-code </a:t>
            </a:r>
            <a:r>
              <a:rPr lang="fr-FR" dirty="0" err="1"/>
              <a:t>website</a:t>
            </a:r>
            <a:r>
              <a:rPr lang="fr-FR" dirty="0"/>
              <a:t>. </a:t>
            </a:r>
            <a:r>
              <a:rPr lang="fr-FR" dirty="0" err="1"/>
              <a:t>Importantly</a:t>
            </a:r>
            <a:r>
              <a:rPr lang="fr-FR" dirty="0"/>
              <a:t> the RD-CODE API </a:t>
            </a:r>
            <a:r>
              <a:rPr lang="fr-FR" dirty="0" err="1"/>
              <a:t>is</a:t>
            </a:r>
            <a:r>
              <a:rPr lang="fr-FR" dirty="0"/>
              <a:t> </a:t>
            </a:r>
            <a:r>
              <a:rPr lang="fr-FR" dirty="0" err="1"/>
              <a:t>based</a:t>
            </a:r>
            <a:r>
              <a:rPr lang="fr-FR" dirty="0"/>
              <a:t> on the Nomenclature pack </a:t>
            </a:r>
            <a:r>
              <a:rPr lang="fr-FR" b="1" dirty="0" err="1"/>
              <a:t>so</a:t>
            </a:r>
            <a:r>
              <a:rPr lang="fr-FR" b="1" dirty="0"/>
              <a:t> </a:t>
            </a:r>
            <a:r>
              <a:rPr lang="fr-FR" b="1" dirty="0" err="1"/>
              <a:t>works</a:t>
            </a:r>
            <a:r>
              <a:rPr lang="fr-FR" b="1" dirty="0"/>
              <a:t> on data </a:t>
            </a:r>
            <a:r>
              <a:rPr lang="fr-FR" b="1" dirty="0" err="1"/>
              <a:t>updated</a:t>
            </a:r>
            <a:r>
              <a:rPr lang="fr-FR" b="1" dirty="0"/>
              <a:t> once a </a:t>
            </a:r>
            <a:r>
              <a:rPr lang="fr-FR" b="1" dirty="0" err="1"/>
              <a:t>year</a:t>
            </a:r>
            <a:r>
              <a:rPr lang="fr-FR" dirty="0"/>
              <a:t>.</a:t>
            </a:r>
            <a:endParaRPr dirty="0"/>
          </a:p>
          <a:p>
            <a:pPr marL="0" marR="0" lvl="0" indent="0" algn="l" rtl="0">
              <a:lnSpc>
                <a:spcPct val="100000"/>
              </a:lnSpc>
              <a:spcBef>
                <a:spcPts val="0"/>
              </a:spcBef>
              <a:spcAft>
                <a:spcPts val="0"/>
              </a:spcAft>
              <a:buClr>
                <a:schemeClr val="dk1"/>
              </a:buClr>
              <a:buSzPts val="1200"/>
              <a:buFont typeface="Calibri"/>
              <a:buNone/>
            </a:pPr>
            <a:r>
              <a:rPr lang="fr-FR" dirty="0" err="1"/>
              <a:t>Other</a:t>
            </a:r>
            <a:r>
              <a:rPr lang="fr-FR" dirty="0"/>
              <a:t> APIs </a:t>
            </a:r>
            <a:r>
              <a:rPr lang="fr-FR" dirty="0" err="1"/>
              <a:t>will</a:t>
            </a:r>
            <a:r>
              <a:rPr lang="fr-FR" dirty="0"/>
              <a:t> </a:t>
            </a:r>
            <a:r>
              <a:rPr lang="fr-FR" dirty="0" err="1"/>
              <a:t>be</a:t>
            </a:r>
            <a:r>
              <a:rPr lang="fr-FR" dirty="0"/>
              <a:t> </a:t>
            </a:r>
            <a:r>
              <a:rPr lang="fr-FR" dirty="0" err="1"/>
              <a:t>developed</a:t>
            </a:r>
            <a:r>
              <a:rPr lang="fr-FR" dirty="0"/>
              <a:t> in the future</a:t>
            </a:r>
            <a:endParaRPr dirty="0"/>
          </a:p>
          <a:p>
            <a:pPr marL="0" marR="0" lvl="0" indent="0" algn="l" rtl="0">
              <a:lnSpc>
                <a:spcPct val="100000"/>
              </a:lnSpc>
              <a:spcBef>
                <a:spcPts val="0"/>
              </a:spcBef>
              <a:spcAft>
                <a:spcPts val="0"/>
              </a:spcAft>
              <a:buClr>
                <a:schemeClr val="dk1"/>
              </a:buClr>
              <a:buSzPts val="1200"/>
              <a:buFont typeface="Calibri"/>
              <a:buNone/>
            </a:pPr>
            <a:r>
              <a:rPr lang="fr-FR" dirty="0"/>
              <a:t>For IT team </a:t>
            </a:r>
            <a:r>
              <a:rPr lang="fr-FR" dirty="0" err="1"/>
              <a:t>it</a:t>
            </a:r>
            <a:r>
              <a:rPr lang="fr-FR" dirty="0"/>
              <a:t> </a:t>
            </a:r>
            <a:r>
              <a:rPr lang="fr-FR" dirty="0" err="1"/>
              <a:t>will</a:t>
            </a:r>
            <a:r>
              <a:rPr lang="fr-FR" dirty="0"/>
              <a:t> </a:t>
            </a:r>
            <a:r>
              <a:rPr lang="fr-FR" dirty="0" err="1"/>
              <a:t>be</a:t>
            </a:r>
            <a:r>
              <a:rPr lang="fr-FR" dirty="0"/>
              <a:t> </a:t>
            </a:r>
            <a:r>
              <a:rPr lang="fr-FR" dirty="0" err="1"/>
              <a:t>great</a:t>
            </a:r>
            <a:r>
              <a:rPr lang="fr-FR" dirty="0"/>
              <a:t> news!</a:t>
            </a:r>
            <a:endParaRPr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endParaRPr dirty="0"/>
          </a:p>
        </p:txBody>
      </p:sp>
      <p:sp>
        <p:nvSpPr>
          <p:cNvPr id="230" name="Google Shape;23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11</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Is a Data </a:t>
            </a:r>
            <a:r>
              <a:rPr lang="en-US" dirty="0" err="1"/>
              <a:t>Visualisation</a:t>
            </a:r>
            <a:r>
              <a:rPr lang="en-US" dirty="0"/>
              <a:t> tool available? Yes and it was build thanks to the beforementioned API in the frame of the RD-CODE project. </a:t>
            </a:r>
            <a:r>
              <a:rPr lang="en-US"/>
              <a:t>It allows to search for clinical entities (groups of disorders, disorders, sub-types), allows browsing through the different branches of the corresponding classification and displays the corresponding data such as the active/inactive status, the typology and the qualified correspondence with other terminologies.</a:t>
            </a:r>
          </a:p>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pPr marL="0" marR="0" lvl="0" indent="0" algn="r" rtl="0">
                <a:spcBef>
                  <a:spcPts val="0"/>
                </a:spcBef>
                <a:spcAft>
                  <a:spcPts val="0"/>
                </a:spcAft>
                <a:buNone/>
              </a:pPr>
              <a:t>12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7340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I an Data Visualisation </a:t>
            </a:r>
            <a:r>
              <a:rPr lang="fr-FR" dirty="0" err="1"/>
              <a:t>tool</a:t>
            </a:r>
            <a:r>
              <a:rPr lang="fr-FR" dirty="0"/>
              <a:t> </a:t>
            </a:r>
            <a:r>
              <a:rPr lang="fr-FR" dirty="0" err="1"/>
              <a:t>available</a:t>
            </a:r>
            <a:r>
              <a:rPr lang="fr-FR" dirty="0"/>
              <a:t>? Yes and </a:t>
            </a:r>
            <a:r>
              <a:rPr lang="fr-FR" dirty="0" err="1"/>
              <a:t>it</a:t>
            </a:r>
            <a:r>
              <a:rPr lang="fr-FR" dirty="0"/>
              <a:t> </a:t>
            </a:r>
            <a:r>
              <a:rPr lang="fr-FR" dirty="0" err="1"/>
              <a:t>was</a:t>
            </a:r>
            <a:r>
              <a:rPr lang="fr-FR" dirty="0"/>
              <a:t> </a:t>
            </a:r>
            <a:r>
              <a:rPr lang="fr-FR" dirty="0" err="1"/>
              <a:t>build</a:t>
            </a:r>
            <a:r>
              <a:rPr lang="fr-FR" dirty="0"/>
              <a:t> </a:t>
            </a:r>
            <a:r>
              <a:rPr lang="fr-FR" dirty="0" err="1"/>
              <a:t>thanks</a:t>
            </a:r>
            <a:r>
              <a:rPr lang="fr-FR" dirty="0"/>
              <a:t> to the </a:t>
            </a:r>
            <a:r>
              <a:rPr lang="fr-FR" dirty="0" err="1"/>
              <a:t>afromentioned</a:t>
            </a:r>
            <a:r>
              <a:rPr lang="fr-FR" dirty="0"/>
              <a:t> API in the frame of the RD-CODE </a:t>
            </a:r>
            <a:r>
              <a:rPr lang="fr-FR" dirty="0" err="1"/>
              <a:t>project</a:t>
            </a:r>
            <a:r>
              <a:rPr lang="fr-FR" dirty="0"/>
              <a:t>. </a:t>
            </a:r>
            <a:r>
              <a:rPr lang="en-US" dirty="0"/>
              <a:t>It allows to search for clinical entities (groups of disorders, disorders, sub-types), allows browsing through the different branches of the corresponding classification and displays the corresponding data such as the active/inactive status, the typology and the qualified correspondence with other terminologies.</a:t>
            </a:r>
            <a:endParaRPr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endParaRPr dirty="0"/>
          </a:p>
        </p:txBody>
      </p:sp>
      <p:sp>
        <p:nvSpPr>
          <p:cNvPr id="230" name="Google Shape;23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13</a:t>
            </a:fld>
            <a:endParaRPr/>
          </a:p>
        </p:txBody>
      </p:sp>
    </p:spTree>
    <p:extLst>
      <p:ext uri="{BB962C8B-B14F-4D97-AF65-F5344CB8AC3E}">
        <p14:creationId xmlns:p14="http://schemas.microsoft.com/office/powerpoint/2010/main" val="3353418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457200" indent="-457200">
              <a:buFont typeface="Arial"/>
              <a:buChar char="•"/>
            </a:pPr>
            <a:r>
              <a:rPr lang="fr-FR" sz="1200" b="1" dirty="0" err="1">
                <a:solidFill>
                  <a:srgbClr val="305392"/>
                </a:solidFill>
                <a:latin typeface="Candara"/>
                <a:ea typeface="Gill Sans"/>
                <a:cs typeface="Candara"/>
                <a:sym typeface="Gill Sans"/>
              </a:rPr>
              <a:t>ORPHAcodes</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can</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provide</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answers</a:t>
            </a:r>
            <a:r>
              <a:rPr lang="fr-FR" sz="1200" b="1" dirty="0">
                <a:solidFill>
                  <a:srgbClr val="305392"/>
                </a:solidFill>
                <a:latin typeface="Candara"/>
                <a:ea typeface="Gill Sans"/>
                <a:cs typeface="Candara"/>
                <a:sym typeface="Gill Sans"/>
              </a:rPr>
              <a:t> to a range of public </a:t>
            </a:r>
            <a:r>
              <a:rPr lang="fr-FR" sz="1200" b="1" dirty="0" err="1">
                <a:solidFill>
                  <a:srgbClr val="305392"/>
                </a:solidFill>
                <a:latin typeface="Candara"/>
                <a:ea typeface="Gill Sans"/>
                <a:cs typeface="Candara"/>
                <a:sym typeface="Gill Sans"/>
              </a:rPr>
              <a:t>health</a:t>
            </a:r>
            <a:r>
              <a:rPr lang="fr-FR" sz="1200" b="1" dirty="0">
                <a:solidFill>
                  <a:srgbClr val="305392"/>
                </a:solidFill>
                <a:latin typeface="Candara"/>
                <a:ea typeface="Gill Sans"/>
                <a:cs typeface="Candara"/>
                <a:sym typeface="Gill Sans"/>
              </a:rPr>
              <a:t> and </a:t>
            </a:r>
            <a:r>
              <a:rPr lang="fr-FR" sz="1200" b="1" dirty="0" err="1">
                <a:solidFill>
                  <a:srgbClr val="305392"/>
                </a:solidFill>
                <a:latin typeface="Candara"/>
                <a:ea typeface="Gill Sans"/>
                <a:cs typeface="Candara"/>
                <a:sym typeface="Gill Sans"/>
              </a:rPr>
              <a:t>research</a:t>
            </a:r>
            <a:r>
              <a:rPr lang="fr-FR" sz="1200" b="1" dirty="0">
                <a:solidFill>
                  <a:srgbClr val="305392"/>
                </a:solidFill>
                <a:latin typeface="Candara"/>
                <a:ea typeface="Gill Sans"/>
                <a:cs typeface="Candara"/>
                <a:sym typeface="Gill Sans"/>
              </a:rPr>
              <a:t> questions </a:t>
            </a:r>
            <a:r>
              <a:rPr lang="fr-FR" sz="1200" b="1" dirty="0" err="1">
                <a:solidFill>
                  <a:srgbClr val="305392"/>
                </a:solidFill>
                <a:latin typeface="Candara"/>
                <a:ea typeface="Gill Sans"/>
                <a:cs typeface="Candara"/>
                <a:sym typeface="Gill Sans"/>
              </a:rPr>
              <a:t>thus</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supporting</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evidence</a:t>
            </a:r>
            <a:r>
              <a:rPr lang="fr-FR" sz="1200" b="1" dirty="0">
                <a:solidFill>
                  <a:srgbClr val="305392"/>
                </a:solidFill>
                <a:latin typeface="Candara"/>
                <a:ea typeface="Gill Sans"/>
                <a:cs typeface="Candara"/>
                <a:sym typeface="Gill Sans"/>
              </a:rPr>
              <a:t>-</a:t>
            </a:r>
            <a:r>
              <a:rPr lang="fr-FR" sz="1200" b="1" dirty="0" err="1">
                <a:solidFill>
                  <a:srgbClr val="305392"/>
                </a:solidFill>
                <a:latin typeface="Candara"/>
                <a:ea typeface="Gill Sans"/>
                <a:cs typeface="Candara"/>
                <a:sym typeface="Gill Sans"/>
              </a:rPr>
              <a:t>based</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decision</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making</a:t>
            </a:r>
            <a:r>
              <a:rPr lang="fr-FR" sz="1200" b="1" dirty="0">
                <a:solidFill>
                  <a:srgbClr val="305392"/>
                </a:solidFill>
                <a:latin typeface="Candara"/>
                <a:ea typeface="Gill Sans"/>
                <a:cs typeface="Candara"/>
                <a:sym typeface="Gill Sans"/>
              </a:rPr>
              <a:t> </a:t>
            </a:r>
          </a:p>
          <a:p>
            <a:pPr marL="457200" indent="-457200">
              <a:buFont typeface="Arial"/>
              <a:buChar char="•"/>
            </a:pPr>
            <a:endParaRPr lang="fr-FR" sz="1200" b="1" dirty="0">
              <a:solidFill>
                <a:srgbClr val="305392"/>
              </a:solidFill>
              <a:latin typeface="Candara"/>
              <a:ea typeface="Gill Sans"/>
              <a:cs typeface="Candara"/>
              <a:sym typeface="Gill Sans"/>
            </a:endParaRPr>
          </a:p>
          <a:p>
            <a:pPr marL="457200" indent="-457200">
              <a:buFont typeface="Arial"/>
              <a:buChar char="•"/>
            </a:pPr>
            <a:r>
              <a:rPr lang="fr-FR" sz="1200" b="1" dirty="0" err="1">
                <a:solidFill>
                  <a:srgbClr val="305392"/>
                </a:solidFill>
                <a:latin typeface="Candara"/>
                <a:ea typeface="Gill Sans"/>
                <a:cs typeface="Candara"/>
                <a:sym typeface="Gill Sans"/>
              </a:rPr>
              <a:t>When</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implemented</a:t>
            </a:r>
            <a:r>
              <a:rPr lang="fr-FR" sz="1200" b="1" dirty="0">
                <a:solidFill>
                  <a:srgbClr val="305392"/>
                </a:solidFill>
                <a:latin typeface="Candara"/>
                <a:ea typeface="Gill Sans"/>
                <a:cs typeface="Candara"/>
                <a:sym typeface="Gill Sans"/>
              </a:rPr>
              <a:t> in Information Systems: </a:t>
            </a:r>
            <a:r>
              <a:rPr lang="fr-FR" sz="1200" b="1" dirty="0" err="1">
                <a:solidFill>
                  <a:srgbClr val="305392"/>
                </a:solidFill>
                <a:latin typeface="Candara"/>
                <a:ea typeface="Gill Sans"/>
                <a:cs typeface="Candara"/>
                <a:sym typeface="Gill Sans"/>
              </a:rPr>
              <a:t>ORPHAcodes</a:t>
            </a:r>
            <a:r>
              <a:rPr lang="fr-FR" sz="1200" b="1" dirty="0">
                <a:solidFill>
                  <a:srgbClr val="305392"/>
                </a:solidFill>
                <a:latin typeface="Candara"/>
                <a:ea typeface="Gill Sans"/>
                <a:cs typeface="Candara"/>
                <a:sym typeface="Gill Sans"/>
              </a:rPr>
              <a:t> </a:t>
            </a:r>
            <a:r>
              <a:rPr lang="fr-FR" sz="1100" b="1" dirty="0">
                <a:solidFill>
                  <a:srgbClr val="43BC9D"/>
                </a:solidFill>
                <a:latin typeface="Candara"/>
                <a:ea typeface="Gill Sans"/>
                <a:cs typeface="Candara"/>
                <a:sym typeface="Gill Sans"/>
              </a:rPr>
              <a:t>COMPLEMENT</a:t>
            </a:r>
            <a:r>
              <a:rPr lang="fr-FR" sz="11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other</a:t>
            </a:r>
            <a:r>
              <a:rPr lang="fr-FR" sz="1200" b="1" dirty="0">
                <a:solidFill>
                  <a:srgbClr val="305392"/>
                </a:solidFill>
                <a:latin typeface="Candara"/>
                <a:ea typeface="Gill Sans"/>
                <a:cs typeface="Candara"/>
                <a:sym typeface="Gill Sans"/>
              </a:rPr>
              <a:t> terminologies by </a:t>
            </a:r>
            <a:r>
              <a:rPr lang="fr-FR" sz="1200" b="1" dirty="0" err="1">
                <a:solidFill>
                  <a:srgbClr val="305392"/>
                </a:solidFill>
                <a:latin typeface="Candara"/>
                <a:ea typeface="Gill Sans"/>
                <a:cs typeface="Candara"/>
                <a:sym typeface="Gill Sans"/>
              </a:rPr>
              <a:t>providing</a:t>
            </a:r>
            <a:r>
              <a:rPr lang="fr-FR" sz="1200" b="1" dirty="0">
                <a:solidFill>
                  <a:srgbClr val="305392"/>
                </a:solidFill>
                <a:latin typeface="Candara"/>
                <a:ea typeface="Gill Sans"/>
                <a:cs typeface="Candara"/>
                <a:sym typeface="Gill Sans"/>
              </a:rPr>
              <a:t> essential </a:t>
            </a:r>
            <a:r>
              <a:rPr lang="fr-FR" sz="1200" b="1" dirty="0" err="1">
                <a:solidFill>
                  <a:srgbClr val="305392"/>
                </a:solidFill>
                <a:latin typeface="Candara"/>
                <a:ea typeface="Gill Sans"/>
                <a:cs typeface="Candara"/>
                <a:sym typeface="Gill Sans"/>
              </a:rPr>
              <a:t>domain</a:t>
            </a:r>
            <a:r>
              <a:rPr lang="fr-FR" sz="1200" b="1" dirty="0">
                <a:solidFill>
                  <a:srgbClr val="305392"/>
                </a:solidFill>
                <a:latin typeface="Candara"/>
                <a:ea typeface="Gill Sans"/>
                <a:cs typeface="Candara"/>
                <a:sym typeface="Gill Sans"/>
              </a:rPr>
              <a:t>-</a:t>
            </a:r>
            <a:r>
              <a:rPr lang="fr-FR" sz="1200" b="1" dirty="0" err="1">
                <a:solidFill>
                  <a:srgbClr val="305392"/>
                </a:solidFill>
                <a:latin typeface="Candara"/>
                <a:ea typeface="Gill Sans"/>
                <a:cs typeface="Candara"/>
                <a:sym typeface="Gill Sans"/>
              </a:rPr>
              <a:t>specific</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precision</a:t>
            </a:r>
            <a:r>
              <a:rPr lang="fr-FR" sz="1200" b="1" dirty="0">
                <a:solidFill>
                  <a:srgbClr val="305392"/>
                </a:solidFill>
                <a:latin typeface="Candara"/>
                <a:ea typeface="Gill Sans"/>
                <a:cs typeface="Candara"/>
                <a:sym typeface="Gill Sans"/>
              </a:rPr>
              <a:t> </a:t>
            </a:r>
          </a:p>
          <a:p>
            <a:pPr marL="457200" indent="-457200"/>
            <a:endParaRPr lang="fr-FR" sz="1200" b="1" dirty="0">
              <a:solidFill>
                <a:srgbClr val="305392"/>
              </a:solidFill>
              <a:latin typeface="Candara"/>
              <a:ea typeface="Gill Sans"/>
              <a:cs typeface="Candara"/>
              <a:sym typeface="Gill Sans"/>
            </a:endParaRPr>
          </a:p>
          <a:p>
            <a:pPr marL="457200" indent="-457200">
              <a:buFont typeface="Arial"/>
              <a:buChar char="•"/>
            </a:pPr>
            <a:r>
              <a:rPr lang="fr-FR" sz="1200" b="1" dirty="0">
                <a:solidFill>
                  <a:srgbClr val="305392"/>
                </a:solidFill>
                <a:latin typeface="Candara"/>
                <a:ea typeface="Gill Sans"/>
                <a:cs typeface="Candara"/>
                <a:sym typeface="Gill Sans"/>
              </a:rPr>
              <a:t>The </a:t>
            </a:r>
            <a:r>
              <a:rPr lang="fr-FR" sz="1200" b="1" dirty="0">
                <a:solidFill>
                  <a:srgbClr val="305392"/>
                </a:solidFill>
                <a:latin typeface="Candara"/>
                <a:ea typeface="Gill Sans"/>
                <a:cs typeface="Candara"/>
                <a:sym typeface="Gill Sans"/>
                <a:hlinkClick r:id="rId3"/>
              </a:rPr>
              <a:t>www.rd-code</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project</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co</a:t>
            </a:r>
            <a:r>
              <a:rPr lang="fr-FR" sz="1200" b="1" dirty="0">
                <a:solidFill>
                  <a:srgbClr val="305392"/>
                </a:solidFill>
                <a:latin typeface="Candara"/>
                <a:ea typeface="Gill Sans"/>
                <a:cs typeface="Candara"/>
                <a:sym typeface="Gill Sans"/>
              </a:rPr>
              <a:t>-</a:t>
            </a:r>
            <a:r>
              <a:rPr lang="fr-FR" sz="1200" b="1" dirty="0" err="1">
                <a:solidFill>
                  <a:srgbClr val="305392"/>
                </a:solidFill>
                <a:latin typeface="Candara"/>
                <a:ea typeface="Gill Sans"/>
                <a:cs typeface="Candara"/>
                <a:sym typeface="Gill Sans"/>
              </a:rPr>
              <a:t>funded</a:t>
            </a:r>
            <a:r>
              <a:rPr lang="fr-FR" sz="1200" b="1" dirty="0">
                <a:solidFill>
                  <a:srgbClr val="305392"/>
                </a:solidFill>
                <a:latin typeface="Candara"/>
                <a:ea typeface="Gill Sans"/>
                <a:cs typeface="Candara"/>
                <a:sym typeface="Gill Sans"/>
              </a:rPr>
              <a:t> by the </a:t>
            </a:r>
            <a:r>
              <a:rPr lang="fr-FR" sz="1200" b="1" dirty="0" err="1">
                <a:solidFill>
                  <a:srgbClr val="305392"/>
                </a:solidFill>
                <a:latin typeface="Candara"/>
                <a:ea typeface="Gill Sans"/>
                <a:cs typeface="Candara"/>
                <a:sym typeface="Gill Sans"/>
              </a:rPr>
              <a:t>European</a:t>
            </a:r>
            <a:r>
              <a:rPr lang="fr-FR" sz="1200" b="1" dirty="0">
                <a:solidFill>
                  <a:srgbClr val="305392"/>
                </a:solidFill>
                <a:latin typeface="Candara"/>
                <a:ea typeface="Gill Sans"/>
                <a:cs typeface="Candara"/>
                <a:sym typeface="Gill Sans"/>
              </a:rPr>
              <a:t> Commission </a:t>
            </a:r>
            <a:r>
              <a:rPr lang="fr-FR" sz="1200" b="1" dirty="0" err="1">
                <a:solidFill>
                  <a:srgbClr val="305392"/>
                </a:solidFill>
                <a:latin typeface="Candara"/>
                <a:ea typeface="Gill Sans"/>
                <a:cs typeface="Candara"/>
                <a:sym typeface="Gill Sans"/>
              </a:rPr>
              <a:t>provides</a:t>
            </a:r>
            <a:r>
              <a:rPr lang="fr-FR" sz="1200" b="1" dirty="0">
                <a:solidFill>
                  <a:srgbClr val="305392"/>
                </a:solidFill>
                <a:latin typeface="Candara"/>
                <a:ea typeface="Gill Sans"/>
                <a:cs typeface="Candara"/>
                <a:sym typeface="Gill Sans"/>
              </a:rPr>
              <a:t> the </a:t>
            </a:r>
            <a:r>
              <a:rPr lang="fr-FR" sz="1200" b="1" dirty="0" err="1">
                <a:solidFill>
                  <a:srgbClr val="305392"/>
                </a:solidFill>
                <a:latin typeface="Candara"/>
                <a:ea typeface="Gill Sans"/>
                <a:cs typeface="Candara"/>
                <a:sym typeface="Gill Sans"/>
              </a:rPr>
              <a:t>community</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at</a:t>
            </a:r>
            <a:r>
              <a:rPr lang="fr-FR" sz="1200" b="1" dirty="0">
                <a:solidFill>
                  <a:srgbClr val="305392"/>
                </a:solidFill>
                <a:latin typeface="Candara"/>
                <a:ea typeface="Gill Sans"/>
                <a:cs typeface="Candara"/>
                <a:sym typeface="Gill Sans"/>
              </a:rPr>
              <a:t> large </a:t>
            </a:r>
            <a:r>
              <a:rPr lang="fr-FR" sz="1200" b="1" dirty="0" err="1">
                <a:solidFill>
                  <a:srgbClr val="305392"/>
                </a:solidFill>
                <a:latin typeface="Candara"/>
                <a:ea typeface="Gill Sans"/>
                <a:cs typeface="Candara"/>
                <a:sym typeface="Gill Sans"/>
              </a:rPr>
              <a:t>with</a:t>
            </a:r>
            <a:r>
              <a:rPr lang="fr-FR" sz="1200" b="1" dirty="0">
                <a:solidFill>
                  <a:srgbClr val="305392"/>
                </a:solidFill>
                <a:latin typeface="Candara"/>
                <a:ea typeface="Gill Sans"/>
                <a:cs typeface="Candara"/>
                <a:sym typeface="Gill Sans"/>
              </a:rPr>
              <a:t> Tools, Guidelines and standard </a:t>
            </a:r>
            <a:r>
              <a:rPr lang="fr-FR" sz="1200" b="1" dirty="0" err="1">
                <a:solidFill>
                  <a:srgbClr val="305392"/>
                </a:solidFill>
                <a:latin typeface="Candara"/>
                <a:ea typeface="Gill Sans"/>
                <a:cs typeface="Candara"/>
                <a:sym typeface="Gill Sans"/>
              </a:rPr>
              <a:t>procedures</a:t>
            </a:r>
            <a:r>
              <a:rPr lang="fr-FR" sz="1200" b="1" dirty="0">
                <a:solidFill>
                  <a:srgbClr val="305392"/>
                </a:solidFill>
                <a:latin typeface="Candara"/>
                <a:ea typeface="Gill Sans"/>
                <a:cs typeface="Candara"/>
                <a:sym typeface="Gill Sans"/>
              </a:rPr>
              <a:t> to </a:t>
            </a:r>
            <a:r>
              <a:rPr lang="fr-FR" sz="1200" b="1" dirty="0" err="1">
                <a:solidFill>
                  <a:srgbClr val="305392"/>
                </a:solidFill>
                <a:latin typeface="Candara"/>
                <a:ea typeface="Gill Sans"/>
                <a:cs typeface="Candara"/>
                <a:sym typeface="Gill Sans"/>
              </a:rPr>
              <a:t>facilitate</a:t>
            </a:r>
            <a:r>
              <a:rPr lang="fr-FR" sz="1200" b="1" dirty="0">
                <a:solidFill>
                  <a:srgbClr val="305392"/>
                </a:solidFill>
                <a:latin typeface="Candara"/>
                <a:ea typeface="Gill Sans"/>
                <a:cs typeface="Candara"/>
                <a:sym typeface="Gill Sans"/>
              </a:rPr>
              <a:t> </a:t>
            </a:r>
            <a:r>
              <a:rPr lang="fr-FR" sz="1200" b="1" dirty="0" err="1">
                <a:solidFill>
                  <a:srgbClr val="305392"/>
                </a:solidFill>
                <a:latin typeface="Candara"/>
                <a:ea typeface="Gill Sans"/>
                <a:cs typeface="Candara"/>
                <a:sym typeface="Gill Sans"/>
              </a:rPr>
              <a:t>implementation</a:t>
            </a:r>
            <a:r>
              <a:rPr lang="fr-FR" sz="1200" b="1" dirty="0">
                <a:solidFill>
                  <a:srgbClr val="305392"/>
                </a:solidFill>
                <a:latin typeface="Candara"/>
                <a:ea typeface="Gill Sans"/>
                <a:cs typeface="Candara"/>
                <a:sym typeface="Gill Sans"/>
              </a:rPr>
              <a:t> in all countries</a:t>
            </a:r>
          </a:p>
          <a:p>
            <a:pPr marL="457200" indent="-457200">
              <a:buFont typeface="Arial"/>
              <a:buChar char="•"/>
            </a:pPr>
            <a:endParaRPr lang="fr-FR" sz="1200" b="1" dirty="0">
              <a:solidFill>
                <a:srgbClr val="305392"/>
              </a:solidFill>
              <a:latin typeface="Candara"/>
              <a:ea typeface="Gill Sans"/>
              <a:cs typeface="Candara"/>
              <a:sym typeface="Gill Sans"/>
            </a:endParaRPr>
          </a:p>
          <a:p>
            <a:pPr marL="0" lvl="0" indent="0" algn="l" rtl="0">
              <a:spcBef>
                <a:spcPts val="0"/>
              </a:spcBef>
              <a:spcAft>
                <a:spcPts val="0"/>
              </a:spcAft>
              <a:buNone/>
            </a:pPr>
            <a:endParaRPr sz="1200" b="0" i="0" u="none" strike="noStrike" dirty="0">
              <a:solidFill>
                <a:schemeClr val="dk1"/>
              </a:solidFill>
              <a:latin typeface="Calibri"/>
              <a:ea typeface="Calibri"/>
              <a:cs typeface="Calibri"/>
              <a:sym typeface="Calibri"/>
            </a:endParaRPr>
          </a:p>
          <a:p>
            <a:pPr marL="0" lvl="0" indent="0" algn="l" rtl="0">
              <a:spcBef>
                <a:spcPts val="0"/>
              </a:spcBef>
              <a:spcAft>
                <a:spcPts val="0"/>
              </a:spcAft>
              <a:buNone/>
            </a:pPr>
            <a:endParaRPr sz="1200" b="0" i="0" u="none" strike="noStrike" dirty="0">
              <a:solidFill>
                <a:schemeClr val="dk1"/>
              </a:solidFill>
              <a:latin typeface="Calibri"/>
              <a:ea typeface="Calibri"/>
              <a:cs typeface="Calibri"/>
              <a:sym typeface="Calibri"/>
            </a:endParaRPr>
          </a:p>
          <a:p>
            <a:pPr marL="0" lvl="0" indent="0" algn="l" rtl="0">
              <a:spcBef>
                <a:spcPts val="0"/>
              </a:spcBef>
              <a:spcAft>
                <a:spcPts val="0"/>
              </a:spcAft>
              <a:buNone/>
            </a:pPr>
            <a:r>
              <a:rPr lang="fr-FR" sz="1200" dirty="0">
                <a:solidFill>
                  <a:schemeClr val="dk1"/>
                </a:solidFill>
                <a:latin typeface="Calibri"/>
                <a:ea typeface="Calibri"/>
                <a:cs typeface="Calibri"/>
                <a:sym typeface="Calibri"/>
              </a:rPr>
              <a:t> </a:t>
            </a:r>
            <a:endParaRPr sz="1200" b="0" i="0" u="none" strike="noStrike"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p>
          <a:p>
            <a:pPr marL="0" lvl="0" indent="0" algn="l" rtl="0">
              <a:spcBef>
                <a:spcPts val="0"/>
              </a:spcBef>
              <a:spcAft>
                <a:spcPts val="0"/>
              </a:spcAft>
              <a:buNone/>
            </a:pPr>
            <a:endParaRPr dirty="0"/>
          </a:p>
        </p:txBody>
      </p:sp>
      <p:sp>
        <p:nvSpPr>
          <p:cNvPr id="156" name="Google Shape;15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15</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cxnSp>
        <p:nvCxnSpPr>
          <p:cNvPr id="32" name="Straight Connector 31"/>
          <p:cNvCxnSpPr/>
          <p:nvPr/>
        </p:nvCxnSpPr>
        <p:spPr>
          <a:xfrm rot="16200000" flipH="1">
            <a:off x="4056459" y="2971800"/>
            <a:ext cx="6858000" cy="9144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10800000" flipV="1">
            <a:off x="5568952" y="3681412"/>
            <a:ext cx="3572669"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6481872" y="-8467"/>
            <a:ext cx="2659747"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6854640" y="-8467"/>
            <a:ext cx="2289362"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6261100" y="3048000"/>
            <a:ext cx="2882900"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6617209" y="-8467"/>
            <a:ext cx="2524411"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8000640" y="-8467"/>
            <a:ext cx="1140980"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8036253" y="-8467"/>
            <a:ext cx="110536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7534496" y="3589867"/>
            <a:ext cx="1607123"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391448" y="2228850"/>
            <a:ext cx="5825202" cy="1646302"/>
          </a:xfrm>
        </p:spPr>
        <p:txBody>
          <a:bodyPr anchor="b">
            <a:noAutofit/>
          </a:bodyPr>
          <a:lstStyle>
            <a:lvl1pPr algn="l">
              <a:defRPr sz="4800">
                <a:solidFill>
                  <a:schemeClr val="accent6">
                    <a:lumMod val="75000"/>
                  </a:schemeClr>
                </a:solidFill>
              </a:defRPr>
            </a:lvl1pPr>
          </a:lstStyle>
          <a:p>
            <a:r>
              <a:rPr lang="en-US" dirty="0"/>
              <a:t>Click to edit Master title style</a:t>
            </a:r>
          </a:p>
        </p:txBody>
      </p:sp>
      <p:sp>
        <p:nvSpPr>
          <p:cNvPr id="3" name="Subtitle 2"/>
          <p:cNvSpPr>
            <a:spLocks noGrp="1"/>
          </p:cNvSpPr>
          <p:nvPr>
            <p:ph type="subTitle" idx="1" hasCustomPrompt="1"/>
          </p:nvPr>
        </p:nvSpPr>
        <p:spPr>
          <a:xfrm>
            <a:off x="391448" y="3875150"/>
            <a:ext cx="5825202" cy="1096899"/>
          </a:xfrm>
        </p:spPr>
        <p:txBody>
          <a:bodyPr anchor="t"/>
          <a:lstStyle>
            <a:lvl1pPr marL="0" indent="0" algn="l">
              <a:buNone/>
              <a:defRPr>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a:t>
            </a:r>
          </a:p>
          <a:p>
            <a:r>
              <a:rPr lang="en-US" dirty="0"/>
              <a:t>Subtitle style</a:t>
            </a:r>
          </a:p>
        </p:txBody>
      </p:sp>
      <p:sp>
        <p:nvSpPr>
          <p:cNvPr id="25" name="ZoneTexte 24"/>
          <p:cNvSpPr txBox="1"/>
          <p:nvPr userDrawn="1"/>
        </p:nvSpPr>
        <p:spPr>
          <a:xfrm>
            <a:off x="7327900" y="3257014"/>
            <a:ext cx="1816100" cy="3600986"/>
          </a:xfrm>
          <a:prstGeom prst="rect">
            <a:avLst/>
          </a:prstGeom>
          <a:noFill/>
        </p:spPr>
        <p:txBody>
          <a:bodyPr wrap="square" rtlCol="0">
            <a:spAutoFit/>
          </a:bodyPr>
          <a:lstStyle/>
          <a:p>
            <a:pPr algn="r"/>
            <a:r>
              <a:rPr lang="en-US" sz="1200" i="1" dirty="0">
                <a:solidFill>
                  <a:srgbClr val="FFFFFF"/>
                </a:solidFill>
                <a:latin typeface="Calibri"/>
              </a:rPr>
              <a:t>The content of presentation represents the views of the author only and is his/her sole responsibility; it can not be considered to reflect the views of the European Commission and/or the Consumers, Health, Agriculture and Food Executive Agency or any other body of the European Union. The European Commission and the Agency do not accept any responsibility for use that may be made of the information it contains.</a:t>
            </a:r>
            <a:endParaRPr lang="fr-FR" sz="2000" dirty="0">
              <a:solidFill>
                <a:srgbClr val="FFFFFF"/>
              </a:solidFill>
              <a:latin typeface="Calibri"/>
            </a:endParaRPr>
          </a:p>
        </p:txBody>
      </p:sp>
      <p:pic>
        <p:nvPicPr>
          <p:cNvPr id="33" name="Image 32" descr="ec_for_fb.jpg"/>
          <p:cNvPicPr>
            <a:picLocks noChangeAspect="1"/>
          </p:cNvPicPr>
          <p:nvPr userDrawn="1"/>
        </p:nvPicPr>
        <p:blipFill>
          <a:blip r:embed="rId2" cstate="print"/>
          <a:srcRect l="12153" r="12500"/>
          <a:stretch>
            <a:fillRect/>
          </a:stretch>
        </p:blipFill>
        <p:spPr>
          <a:xfrm>
            <a:off x="4883150" y="5943600"/>
            <a:ext cx="1377950" cy="914400"/>
          </a:xfrm>
          <a:prstGeom prst="rect">
            <a:avLst/>
          </a:prstGeom>
        </p:spPr>
      </p:pic>
      <p:sp>
        <p:nvSpPr>
          <p:cNvPr id="34" name="Rectangle 33"/>
          <p:cNvSpPr/>
          <p:nvPr userDrawn="1"/>
        </p:nvSpPr>
        <p:spPr>
          <a:xfrm>
            <a:off x="7461250" y="1637090"/>
            <a:ext cx="1682750" cy="1569660"/>
          </a:xfrm>
          <a:prstGeom prst="rect">
            <a:avLst/>
          </a:prstGeom>
        </p:spPr>
        <p:txBody>
          <a:bodyPr wrap="square">
            <a:spAutoFit/>
          </a:bodyPr>
          <a:lstStyle/>
          <a:p>
            <a:pPr algn="r"/>
            <a:r>
              <a:rPr lang="fr-FR" sz="1200" i="1" dirty="0">
                <a:solidFill>
                  <a:srgbClr val="FFFFFF"/>
                </a:solidFill>
                <a:latin typeface="Calibri"/>
              </a:rPr>
              <a:t>This </a:t>
            </a:r>
            <a:r>
              <a:rPr lang="fr-FR" sz="1200" i="1" dirty="0" err="1">
                <a:solidFill>
                  <a:srgbClr val="FFFFFF"/>
                </a:solidFill>
                <a:latin typeface="Calibri"/>
              </a:rPr>
              <a:t>presentation</a:t>
            </a:r>
            <a:r>
              <a:rPr lang="fr-FR" sz="1200" i="1" dirty="0">
                <a:solidFill>
                  <a:srgbClr val="FFFFFF"/>
                </a:solidFill>
                <a:latin typeface="Calibri"/>
              </a:rPr>
              <a:t> </a:t>
            </a:r>
            <a:r>
              <a:rPr lang="en-US" sz="1200" i="1" dirty="0">
                <a:solidFill>
                  <a:srgbClr val="FFFFFF"/>
                </a:solidFill>
                <a:latin typeface="Calibri"/>
              </a:rPr>
              <a:t>is part of the project </a:t>
            </a:r>
            <a:r>
              <a:rPr lang="fr-FR" sz="1200" i="1" kern="1200" dirty="0">
                <a:solidFill>
                  <a:srgbClr val="FFFFFF"/>
                </a:solidFill>
                <a:latin typeface="Calibri"/>
                <a:ea typeface="+mn-ea"/>
                <a:cs typeface="+mn-cs"/>
              </a:rPr>
              <a:t>826607 </a:t>
            </a:r>
            <a:r>
              <a:rPr lang="en-US" sz="1200" i="1" dirty="0">
                <a:solidFill>
                  <a:srgbClr val="FFFFFF"/>
                </a:solidFill>
                <a:latin typeface="Calibri"/>
              </a:rPr>
              <a:t> RD-CODE which has received funding from the European Union’s Health </a:t>
            </a:r>
            <a:r>
              <a:rPr lang="en-US" sz="1200" i="1" dirty="0" err="1">
                <a:solidFill>
                  <a:srgbClr val="FFFFFF"/>
                </a:solidFill>
                <a:latin typeface="Calibri"/>
              </a:rPr>
              <a:t>Programme</a:t>
            </a:r>
            <a:r>
              <a:rPr lang="en-US" sz="1200" i="1" dirty="0">
                <a:solidFill>
                  <a:srgbClr val="FFFFFF"/>
                </a:solidFill>
                <a:latin typeface="Calibri"/>
              </a:rPr>
              <a:t> (2014-2020).</a:t>
            </a:r>
          </a:p>
        </p:txBody>
      </p:sp>
      <p:pic>
        <p:nvPicPr>
          <p:cNvPr id="35" name="Image 34" descr="Logo_RD-Code.gif"/>
          <p:cNvPicPr>
            <a:picLocks noChangeAspect="1"/>
          </p:cNvPicPr>
          <p:nvPr userDrawn="1"/>
        </p:nvPicPr>
        <p:blipFill>
          <a:blip r:embed="rId3" cstate="print"/>
          <a:stretch>
            <a:fillRect/>
          </a:stretch>
        </p:blipFill>
        <p:spPr>
          <a:xfrm>
            <a:off x="304800" y="539750"/>
            <a:ext cx="4508402" cy="844550"/>
          </a:xfrm>
          <a:prstGeom prst="rect">
            <a:avLst/>
          </a:prstGeom>
        </p:spPr>
      </p:pic>
      <p:grpSp>
        <p:nvGrpSpPr>
          <p:cNvPr id="4" name="Groupe 47"/>
          <p:cNvGrpSpPr/>
          <p:nvPr userDrawn="1"/>
        </p:nvGrpSpPr>
        <p:grpSpPr>
          <a:xfrm>
            <a:off x="389811" y="6304518"/>
            <a:ext cx="2181939" cy="369332"/>
            <a:chOff x="2319750" y="6037818"/>
            <a:chExt cx="2181939" cy="369332"/>
          </a:xfrm>
        </p:grpSpPr>
        <p:sp>
          <p:nvSpPr>
            <p:cNvPr id="37" name="Rectangle 36"/>
            <p:cNvSpPr/>
            <p:nvPr userDrawn="1"/>
          </p:nvSpPr>
          <p:spPr>
            <a:xfrm>
              <a:off x="2496012" y="6037818"/>
              <a:ext cx="2005677" cy="369332"/>
            </a:xfrm>
            <a:prstGeom prst="rect">
              <a:avLst/>
            </a:prstGeom>
          </p:spPr>
          <p:txBody>
            <a:bodyPr wrap="none">
              <a:spAutoFit/>
            </a:bodyPr>
            <a:lstStyle/>
            <a:p>
              <a:pPr>
                <a:defRPr/>
              </a:pPr>
              <a:r>
                <a:rPr lang="fr-FR" b="1" dirty="0">
                  <a:solidFill>
                    <a:srgbClr val="666666"/>
                  </a:solidFill>
                </a:rPr>
                <a:t>http://rd-code.eu</a:t>
              </a:r>
            </a:p>
          </p:txBody>
        </p:sp>
        <p:pic>
          <p:nvPicPr>
            <p:cNvPr id="38" name="Image 37" descr="star.gif"/>
            <p:cNvPicPr>
              <a:picLocks noChangeAspect="1"/>
            </p:cNvPicPr>
            <p:nvPr userDrawn="1"/>
          </p:nvPicPr>
          <p:blipFill>
            <a:blip r:embed="rId4" cstate="print"/>
            <a:stretch>
              <a:fillRect/>
            </a:stretch>
          </p:blipFill>
          <p:spPr>
            <a:xfrm>
              <a:off x="2319750" y="6096000"/>
              <a:ext cx="252000" cy="252000"/>
            </a:xfrm>
            <a:prstGeom prst="rect">
              <a:avLst/>
            </a:prstGeom>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27000" y="63500"/>
            <a:ext cx="8089900" cy="1143000"/>
          </a:xfrm>
        </p:spPr>
        <p:txBody>
          <a:bodyPr/>
          <a:lstStyle>
            <a:lvl1pPr algn="l">
              <a:defRPr sz="4000" b="1">
                <a:solidFill>
                  <a:schemeClr val="accent1"/>
                </a:solidFill>
              </a:defRPr>
            </a:lvl1pPr>
          </a:lstStyle>
          <a:p>
            <a:r>
              <a:rPr lang="fr-FR" dirty="0"/>
              <a:t>Cliquez pour modifier le style du titre</a:t>
            </a:r>
          </a:p>
        </p:txBody>
      </p:sp>
      <p:sp>
        <p:nvSpPr>
          <p:cNvPr id="3" name="Espace réservé du contenu 2"/>
          <p:cNvSpPr>
            <a:spLocks noGrp="1"/>
          </p:cNvSpPr>
          <p:nvPr>
            <p:ph idx="1"/>
          </p:nvPr>
        </p:nvSpPr>
        <p:spPr>
          <a:xfrm>
            <a:off x="127000" y="1473200"/>
            <a:ext cx="8089900" cy="4889500"/>
          </a:xfrm>
        </p:spPr>
        <p:txBody>
          <a:bodyPr/>
          <a:lstStyle>
            <a:lvl1pPr>
              <a:buFontTx/>
              <a:buBlip>
                <a:blip r:embed="rId2"/>
              </a:buBlip>
              <a:defRPr>
                <a:solidFill>
                  <a:srgbClr val="081908"/>
                </a:solidFill>
              </a:defRPr>
            </a:lvl1pPr>
            <a:lvl2pPr>
              <a:buClr>
                <a:schemeClr val="accent1"/>
              </a:buClr>
              <a:buSzPct val="80000"/>
              <a:buFontTx/>
              <a:buBlip>
                <a:blip r:embed="rId3"/>
              </a:buBlip>
              <a:defRPr>
                <a:solidFill>
                  <a:srgbClr val="081908"/>
                </a:solidFill>
              </a:defRPr>
            </a:lvl2pPr>
            <a:lvl3pPr>
              <a:buClr>
                <a:schemeClr val="tx1"/>
              </a:buClr>
              <a:buFont typeface="Calibri" pitchFamily="34" charset="0"/>
              <a:buChar char="&gt;"/>
              <a:defRPr>
                <a:solidFill>
                  <a:srgbClr val="081908"/>
                </a:solidFill>
              </a:defRPr>
            </a:lvl3pPr>
            <a:lvl4pPr>
              <a:defRPr>
                <a:solidFill>
                  <a:srgbClr val="081908"/>
                </a:solidFill>
              </a:defRPr>
            </a:lvl4pPr>
            <a:lvl5pPr>
              <a:defRPr>
                <a:solidFill>
                  <a:srgbClr val="081908"/>
                </a:solidFill>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numéro de diapositive 5"/>
          <p:cNvSpPr>
            <a:spLocks noGrp="1"/>
          </p:cNvSpPr>
          <p:nvPr>
            <p:ph type="sldNum" sz="quarter" idx="11"/>
          </p:nvPr>
        </p:nvSpPr>
        <p:spPr>
          <a:xfrm>
            <a:off x="8369300" y="6442075"/>
            <a:ext cx="736600" cy="365125"/>
          </a:xfrm>
        </p:spPr>
        <p:txBody>
          <a:bodyPr/>
          <a:lstStyle>
            <a:lvl1pPr>
              <a:defRPr>
                <a:solidFill>
                  <a:schemeClr val="bg1"/>
                </a:solidFill>
              </a:defRPr>
            </a:lvl1pPr>
          </a:lstStyle>
          <a:p>
            <a:pPr>
              <a:defRPr/>
            </a:pPr>
            <a:fld id="{730FAD06-16F0-4E7E-B3A8-447A4807ABCD}" type="slidenum">
              <a:rPr lang="fr-FR" smtClean="0">
                <a:solidFill>
                  <a:srgbClr val="FFFFFF"/>
                </a:solidFill>
              </a:rPr>
              <a:pPr>
                <a:defRPr/>
              </a:pPr>
              <a:t>‹N°›</a:t>
            </a:fld>
            <a:endParaRPr lang="fr-FR" dirty="0">
              <a:solidFill>
                <a:srgbClr val="FFFFFF"/>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solidFill>
                  <a:schemeClr val="accent6">
                    <a:lumMod val="75000"/>
                  </a:schemeClr>
                </a:solidFill>
              </a:defRPr>
            </a:lvl1pPr>
          </a:lstStyle>
          <a:p>
            <a:r>
              <a:rPr lang="fr-FR" dirty="0"/>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Cliquez pour modifier les styles du texte du masque</a:t>
            </a:r>
          </a:p>
        </p:txBody>
      </p:sp>
      <p:sp>
        <p:nvSpPr>
          <p:cNvPr id="4" name="Espace réservé de la date 3"/>
          <p:cNvSpPr>
            <a:spLocks noGrp="1"/>
          </p:cNvSpPr>
          <p:nvPr>
            <p:ph type="dt" sz="half" idx="10"/>
          </p:nvPr>
        </p:nvSpPr>
        <p:spPr>
          <a:xfrm>
            <a:off x="341530" y="6349240"/>
            <a:ext cx="21336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79C8B1FA-10AC-40BB-B8D4-E779DEAEC870}" type="slidenum">
              <a:rPr lang="fr-FR">
                <a:solidFill>
                  <a:srgbClr val="666666">
                    <a:tint val="75000"/>
                  </a:srgbClr>
                </a:solidFill>
              </a:rPr>
              <a:pPr>
                <a:defRPr/>
              </a:pPr>
              <a:t>‹N°›</a:t>
            </a:fld>
            <a:endParaRPr lang="fr-FR" dirty="0">
              <a:solidFill>
                <a:srgbClr val="666666">
                  <a:tint val="75000"/>
                </a:srgb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1"/>
                </a:solidFill>
              </a:defRPr>
            </a:lvl1pPr>
          </a:lstStyle>
          <a:p>
            <a:r>
              <a:rPr lang="fr-FR" dirty="0"/>
              <a:t>Cliquez pour modifier le style du titre</a:t>
            </a:r>
          </a:p>
        </p:txBody>
      </p:sp>
      <p:sp>
        <p:nvSpPr>
          <p:cNvPr id="3" name="Espace réservé du contenu 2"/>
          <p:cNvSpPr>
            <a:spLocks noGrp="1"/>
          </p:cNvSpPr>
          <p:nvPr>
            <p:ph sz="half" idx="1"/>
          </p:nvPr>
        </p:nvSpPr>
        <p:spPr>
          <a:xfrm>
            <a:off x="152400" y="1600200"/>
            <a:ext cx="4038600" cy="4525963"/>
          </a:xfrm>
        </p:spPr>
        <p:txBody>
          <a:bodyPr/>
          <a:lstStyle>
            <a:lvl1pPr>
              <a:buFontTx/>
              <a:buBlip>
                <a:blip r:embed="rId2"/>
              </a:buBlip>
              <a:defRPr sz="2800"/>
            </a:lvl1pPr>
            <a:lvl2pPr>
              <a:buFontTx/>
              <a:buBlip>
                <a:blip r:embed="rId3"/>
              </a:buBlip>
              <a:defRPr sz="2400"/>
            </a:lvl2pPr>
            <a:lvl3pPr>
              <a:buClr>
                <a:schemeClr val="tx1"/>
              </a:buClr>
              <a:buFont typeface="Calibri" pitchFamily="34" charset="0"/>
              <a:buChar char="&gt;"/>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e la date 4"/>
          <p:cNvSpPr>
            <a:spLocks noGrp="1"/>
          </p:cNvSpPr>
          <p:nvPr>
            <p:ph type="dt" sz="half" idx="10"/>
          </p:nvPr>
        </p:nvSpPr>
        <p:spPr>
          <a:xfrm>
            <a:off x="341530" y="6349240"/>
            <a:ext cx="21336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7" name="Espace réservé du numéro de diapositive 6"/>
          <p:cNvSpPr>
            <a:spLocks noGrp="1"/>
          </p:cNvSpPr>
          <p:nvPr>
            <p:ph type="sldNum" sz="quarter" idx="12"/>
          </p:nvPr>
        </p:nvSpPr>
        <p:spPr/>
        <p:txBody>
          <a:bodyPr/>
          <a:lstStyle>
            <a:lvl1pPr>
              <a:defRPr/>
            </a:lvl1pPr>
          </a:lstStyle>
          <a:p>
            <a:pPr>
              <a:defRPr/>
            </a:pPr>
            <a:fld id="{7FD52149-FBE2-42BC-BF50-B249DAFD373F}" type="slidenum">
              <a:rPr lang="fr-FR">
                <a:solidFill>
                  <a:srgbClr val="666666">
                    <a:tint val="75000"/>
                  </a:srgbClr>
                </a:solidFill>
              </a:rPr>
              <a:pPr>
                <a:defRPr/>
              </a:pPr>
              <a:t>‹N°›</a:t>
            </a:fld>
            <a:endParaRPr lang="fr-FR" dirty="0">
              <a:solidFill>
                <a:srgbClr val="666666">
                  <a:tint val="75000"/>
                </a:srgbClr>
              </a:solidFill>
            </a:endParaRPr>
          </a:p>
        </p:txBody>
      </p:sp>
      <p:sp>
        <p:nvSpPr>
          <p:cNvPr id="8" name="Espace réservé du contenu 2"/>
          <p:cNvSpPr>
            <a:spLocks noGrp="1"/>
          </p:cNvSpPr>
          <p:nvPr>
            <p:ph sz="half" idx="13"/>
          </p:nvPr>
        </p:nvSpPr>
        <p:spPr>
          <a:xfrm>
            <a:off x="4356100" y="1606550"/>
            <a:ext cx="4038600" cy="4525963"/>
          </a:xfrm>
        </p:spPr>
        <p:txBody>
          <a:bodyPr/>
          <a:lstStyle>
            <a:lvl1pPr>
              <a:buFontTx/>
              <a:buBlip>
                <a:blip r:embed="rId2"/>
              </a:buBlip>
              <a:defRPr sz="2800"/>
            </a:lvl1pPr>
            <a:lvl2pPr>
              <a:buFontTx/>
              <a:buBlip>
                <a:blip r:embed="rId3"/>
              </a:buBlip>
              <a:defRPr sz="2400"/>
            </a:lvl2pPr>
            <a:lvl3pPr>
              <a:buClr>
                <a:schemeClr val="tx1"/>
              </a:buClr>
              <a:buFont typeface="Calibri" pitchFamily="34" charset="0"/>
              <a:buChar char="&gt;"/>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1"/>
                </a:solidFill>
              </a:defRPr>
            </a:lvl1pPr>
          </a:lstStyle>
          <a:p>
            <a:r>
              <a:rPr lang="fr-FR" dirty="0"/>
              <a:t>Cliquez pour modifier le style du titre</a:t>
            </a:r>
          </a:p>
        </p:txBody>
      </p:sp>
      <p:sp>
        <p:nvSpPr>
          <p:cNvPr id="3" name="Espace réservé du texte 2"/>
          <p:cNvSpPr>
            <a:spLocks noGrp="1"/>
          </p:cNvSpPr>
          <p:nvPr>
            <p:ph type="body" idx="1"/>
          </p:nvPr>
        </p:nvSpPr>
        <p:spPr>
          <a:xfrm>
            <a:off x="127000" y="1535113"/>
            <a:ext cx="4040188" cy="639762"/>
          </a:xfrm>
        </p:spPr>
        <p:txBody>
          <a:bodyPr anchor="b"/>
          <a:lstStyle>
            <a:lvl1pPr marL="0" indent="0">
              <a:buNone/>
              <a:defRPr sz="2400" b="1">
                <a:solidFill>
                  <a:schemeClr val="accent6">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5" name="Espace réservé du texte 4"/>
          <p:cNvSpPr>
            <a:spLocks noGrp="1"/>
          </p:cNvSpPr>
          <p:nvPr>
            <p:ph type="body" sz="quarter" idx="3"/>
          </p:nvPr>
        </p:nvSpPr>
        <p:spPr>
          <a:xfrm>
            <a:off x="4314825" y="1535113"/>
            <a:ext cx="4041775" cy="639762"/>
          </a:xfrm>
        </p:spPr>
        <p:txBody>
          <a:bodyPr anchor="b"/>
          <a:lstStyle>
            <a:lvl1pPr marL="0" indent="0">
              <a:buNone/>
              <a:defRPr sz="2400" b="1">
                <a:solidFill>
                  <a:schemeClr val="accent6">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7" name="Espace réservé de la date 6"/>
          <p:cNvSpPr>
            <a:spLocks noGrp="1"/>
          </p:cNvSpPr>
          <p:nvPr>
            <p:ph type="dt" sz="half" idx="10"/>
          </p:nvPr>
        </p:nvSpPr>
        <p:spPr>
          <a:xfrm>
            <a:off x="341530" y="6349240"/>
            <a:ext cx="21336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8" name="Espace réservé du pied de page 7"/>
          <p:cNvSpPr>
            <a:spLocks noGrp="1"/>
          </p:cNvSpPr>
          <p:nvPr>
            <p:ph type="ftr" sz="quarter" idx="11"/>
          </p:nvPr>
        </p:nvSpPr>
        <p:spPr>
          <a:xfrm>
            <a:off x="3124200" y="6356350"/>
            <a:ext cx="28956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9" name="Espace réservé du numéro de diapositive 8"/>
          <p:cNvSpPr>
            <a:spLocks noGrp="1"/>
          </p:cNvSpPr>
          <p:nvPr>
            <p:ph type="sldNum" sz="quarter" idx="12"/>
          </p:nvPr>
        </p:nvSpPr>
        <p:spPr/>
        <p:txBody>
          <a:bodyPr/>
          <a:lstStyle>
            <a:lvl1pPr>
              <a:defRPr/>
            </a:lvl1pPr>
          </a:lstStyle>
          <a:p>
            <a:pPr>
              <a:defRPr/>
            </a:pPr>
            <a:fld id="{36926C08-CAE4-4D5F-9B84-3A0FF54EE92C}" type="slidenum">
              <a:rPr lang="fr-FR">
                <a:solidFill>
                  <a:srgbClr val="666666">
                    <a:tint val="75000"/>
                  </a:srgbClr>
                </a:solidFill>
              </a:rPr>
              <a:pPr>
                <a:defRPr/>
              </a:pPr>
              <a:t>‹N°›</a:t>
            </a:fld>
            <a:endParaRPr lang="fr-FR" dirty="0">
              <a:solidFill>
                <a:srgbClr val="666666">
                  <a:tint val="75000"/>
                </a:srgbClr>
              </a:solidFill>
            </a:endParaRPr>
          </a:p>
        </p:txBody>
      </p:sp>
      <p:sp>
        <p:nvSpPr>
          <p:cNvPr id="10" name="Espace réservé du contenu 2"/>
          <p:cNvSpPr>
            <a:spLocks noGrp="1"/>
          </p:cNvSpPr>
          <p:nvPr>
            <p:ph sz="half" idx="13"/>
          </p:nvPr>
        </p:nvSpPr>
        <p:spPr>
          <a:xfrm>
            <a:off x="127000" y="2184400"/>
            <a:ext cx="4038600" cy="3941763"/>
          </a:xfrm>
        </p:spPr>
        <p:txBody>
          <a:bodyPr/>
          <a:lstStyle>
            <a:lvl1pPr>
              <a:buFontTx/>
              <a:buBlip>
                <a:blip r:embed="rId2"/>
              </a:buBlip>
              <a:defRPr sz="2400"/>
            </a:lvl1pPr>
            <a:lvl2pPr>
              <a:buFontTx/>
              <a:buBlip>
                <a:blip r:embed="rId3"/>
              </a:buBlip>
              <a:defRPr sz="2400"/>
            </a:lvl2pPr>
            <a:lvl3pPr>
              <a:buClr>
                <a:schemeClr val="tx1"/>
              </a:buClr>
              <a:buFont typeface="Calibri" pitchFamily="34" charset="0"/>
              <a:buChar char="&gt;"/>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1" name="Espace réservé du contenu 2"/>
          <p:cNvSpPr>
            <a:spLocks noGrp="1"/>
          </p:cNvSpPr>
          <p:nvPr>
            <p:ph sz="half" idx="14"/>
          </p:nvPr>
        </p:nvSpPr>
        <p:spPr>
          <a:xfrm>
            <a:off x="4330700" y="2184400"/>
            <a:ext cx="4038600" cy="3941763"/>
          </a:xfrm>
        </p:spPr>
        <p:txBody>
          <a:bodyPr/>
          <a:lstStyle>
            <a:lvl1pPr>
              <a:buFontTx/>
              <a:buBlip>
                <a:blip r:embed="rId2"/>
              </a:buBlip>
              <a:defRPr sz="2400"/>
            </a:lvl1pPr>
            <a:lvl2pPr>
              <a:buFontTx/>
              <a:buBlip>
                <a:blip r:embed="rId3"/>
              </a:buBlip>
              <a:defRPr sz="2400"/>
            </a:lvl2pPr>
            <a:lvl3pPr>
              <a:buClr>
                <a:schemeClr val="tx1"/>
              </a:buClr>
              <a:buFont typeface="Calibri" pitchFamily="34" charset="0"/>
              <a:buChar char="&gt;"/>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1"/>
                </a:solidFill>
              </a:defRPr>
            </a:lvl1pPr>
          </a:lstStyle>
          <a:p>
            <a:r>
              <a:rPr lang="fr-FR" dirty="0"/>
              <a:t>Cliquez pour modifier le style du titre</a:t>
            </a:r>
          </a:p>
        </p:txBody>
      </p:sp>
      <p:sp>
        <p:nvSpPr>
          <p:cNvPr id="3" name="Espace réservé de la date 2"/>
          <p:cNvSpPr>
            <a:spLocks noGrp="1"/>
          </p:cNvSpPr>
          <p:nvPr>
            <p:ph type="dt" sz="half" idx="10"/>
          </p:nvPr>
        </p:nvSpPr>
        <p:spPr>
          <a:xfrm>
            <a:off x="341530" y="6349240"/>
            <a:ext cx="21336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4" name="Espace réservé du pied de page 3"/>
          <p:cNvSpPr>
            <a:spLocks noGrp="1"/>
          </p:cNvSpPr>
          <p:nvPr>
            <p:ph type="ftr" sz="quarter" idx="11"/>
          </p:nvPr>
        </p:nvSpPr>
        <p:spPr>
          <a:xfrm>
            <a:off x="3124200" y="6356350"/>
            <a:ext cx="28956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5" name="Espace réservé du numéro de diapositive 4"/>
          <p:cNvSpPr>
            <a:spLocks noGrp="1"/>
          </p:cNvSpPr>
          <p:nvPr>
            <p:ph type="sldNum" sz="quarter" idx="12"/>
          </p:nvPr>
        </p:nvSpPr>
        <p:spPr/>
        <p:txBody>
          <a:bodyPr/>
          <a:lstStyle>
            <a:lvl1pPr>
              <a:defRPr/>
            </a:lvl1pPr>
          </a:lstStyle>
          <a:p>
            <a:pPr>
              <a:defRPr/>
            </a:pPr>
            <a:fld id="{CF0CB66E-CF2B-4B7D-A0F6-B2AA14317566}" type="slidenum">
              <a:rPr lang="fr-FR">
                <a:solidFill>
                  <a:srgbClr val="666666">
                    <a:tint val="75000"/>
                  </a:srgbClr>
                </a:solidFill>
              </a:rPr>
              <a:pPr>
                <a:defRPr/>
              </a:pPr>
              <a:t>‹N°›</a:t>
            </a:fld>
            <a:endParaRPr lang="fr-FR" dirty="0">
              <a:solidFill>
                <a:srgbClr val="666666">
                  <a:tint val="75000"/>
                </a:srgb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341530" y="6349240"/>
            <a:ext cx="21336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3" name="Espace réservé du pied de page 2"/>
          <p:cNvSpPr>
            <a:spLocks noGrp="1"/>
          </p:cNvSpPr>
          <p:nvPr>
            <p:ph type="ftr" sz="quarter" idx="11"/>
          </p:nvPr>
        </p:nvSpPr>
        <p:spPr>
          <a:xfrm>
            <a:off x="3124200" y="6356350"/>
            <a:ext cx="28956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4" name="Espace réservé du numéro de diapositive 3"/>
          <p:cNvSpPr>
            <a:spLocks noGrp="1"/>
          </p:cNvSpPr>
          <p:nvPr>
            <p:ph type="sldNum" sz="quarter" idx="12"/>
          </p:nvPr>
        </p:nvSpPr>
        <p:spPr/>
        <p:txBody>
          <a:bodyPr/>
          <a:lstStyle>
            <a:lvl1pPr>
              <a:defRPr/>
            </a:lvl1pPr>
          </a:lstStyle>
          <a:p>
            <a:pPr>
              <a:defRPr/>
            </a:pPr>
            <a:fld id="{6C4C5725-2DCC-4DFF-8A84-DD47BA27F453}" type="slidenum">
              <a:rPr lang="fr-FR">
                <a:solidFill>
                  <a:srgbClr val="666666">
                    <a:tint val="75000"/>
                  </a:srgbClr>
                </a:solidFill>
              </a:rPr>
              <a:pPr>
                <a:defRPr/>
              </a:pPr>
              <a:t>‹N°›</a:t>
            </a:fld>
            <a:endParaRPr lang="fr-FR" dirty="0">
              <a:solidFill>
                <a:srgbClr val="666666">
                  <a:tint val="75000"/>
                </a:srgb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a:xfrm>
            <a:off x="341530" y="6349240"/>
            <a:ext cx="21336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7" name="Espace réservé du numéro de diapositive 6"/>
          <p:cNvSpPr>
            <a:spLocks noGrp="1"/>
          </p:cNvSpPr>
          <p:nvPr>
            <p:ph type="sldNum" sz="quarter" idx="12"/>
          </p:nvPr>
        </p:nvSpPr>
        <p:spPr/>
        <p:txBody>
          <a:bodyPr/>
          <a:lstStyle>
            <a:lvl1pPr>
              <a:defRPr/>
            </a:lvl1pPr>
          </a:lstStyle>
          <a:p>
            <a:pPr>
              <a:defRPr/>
            </a:pPr>
            <a:fld id="{7ED31D03-0BD5-4410-84FB-4D394D09BA9A}" type="slidenum">
              <a:rPr lang="fr-FR">
                <a:solidFill>
                  <a:srgbClr val="666666">
                    <a:tint val="75000"/>
                  </a:srgbClr>
                </a:solidFill>
              </a:rPr>
              <a:pPr>
                <a:defRPr/>
              </a:pPr>
              <a:t>‹N°›</a:t>
            </a:fld>
            <a:endParaRPr lang="fr-FR" dirty="0">
              <a:solidFill>
                <a:srgbClr val="666666">
                  <a:tint val="75000"/>
                </a:srgb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gif"/><Relationship Id="rId5" Type="http://schemas.openxmlformats.org/officeDocument/2006/relationships/slideLayout" Target="../slideLayouts/slideLayout5.xml"/><Relationship Id="rId10" Type="http://schemas.openxmlformats.org/officeDocument/2006/relationships/image" Target="../media/image1.gi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e 21"/>
          <p:cNvGrpSpPr/>
          <p:nvPr userDrawn="1"/>
        </p:nvGrpSpPr>
        <p:grpSpPr>
          <a:xfrm rot="16200000">
            <a:off x="5340350" y="3054350"/>
            <a:ext cx="6857999" cy="749299"/>
            <a:chOff x="-2" y="5962650"/>
            <a:chExt cx="9144001" cy="933450"/>
          </a:xfrm>
        </p:grpSpPr>
        <p:sp>
          <p:nvSpPr>
            <p:cNvPr id="10" name="Rectangle 23"/>
            <p:cNvSpPr/>
            <p:nvPr userDrawn="1"/>
          </p:nvSpPr>
          <p:spPr>
            <a:xfrm rot="5400000">
              <a:off x="2597862" y="3409237"/>
              <a:ext cx="887574" cy="6083300"/>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Isosceles Triangle 23"/>
            <p:cNvSpPr/>
            <p:nvPr userDrawn="1"/>
          </p:nvSpPr>
          <p:spPr>
            <a:xfrm rot="5400000">
              <a:off x="2085976" y="4010025"/>
              <a:ext cx="800098" cy="4972051"/>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7"/>
            <p:cNvSpPr/>
            <p:nvPr userDrawn="1"/>
          </p:nvSpPr>
          <p:spPr>
            <a:xfrm rot="5400000">
              <a:off x="4105986" y="1856662"/>
              <a:ext cx="932024" cy="9144000"/>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8"/>
            <p:cNvSpPr/>
            <p:nvPr userDrawn="1"/>
          </p:nvSpPr>
          <p:spPr>
            <a:xfrm rot="5400000">
              <a:off x="4328237" y="2078912"/>
              <a:ext cx="487524" cy="9144000"/>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9"/>
            <p:cNvSpPr/>
            <p:nvPr userDrawn="1"/>
          </p:nvSpPr>
          <p:spPr>
            <a:xfrm rot="5400000">
              <a:off x="4291454" y="2042129"/>
              <a:ext cx="561089" cy="9144000"/>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Isosceles Triangle 27"/>
            <p:cNvSpPr/>
            <p:nvPr userDrawn="1"/>
          </p:nvSpPr>
          <p:spPr>
            <a:xfrm rot="5400000">
              <a:off x="1887855" y="4430393"/>
              <a:ext cx="576424" cy="4352137"/>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Espace réservé du titre 1"/>
          <p:cNvSpPr>
            <a:spLocks noGrp="1"/>
          </p:cNvSpPr>
          <p:nvPr>
            <p:ph type="title"/>
          </p:nvPr>
        </p:nvSpPr>
        <p:spPr bwMode="auto">
          <a:xfrm>
            <a:off x="127000" y="63500"/>
            <a:ext cx="8178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dirty="0"/>
              <a:t>Cliquez pour modifier le style du titre</a:t>
            </a:r>
          </a:p>
        </p:txBody>
      </p:sp>
      <p:sp>
        <p:nvSpPr>
          <p:cNvPr id="1028" name="Espace réservé du texte 2"/>
          <p:cNvSpPr>
            <a:spLocks noGrp="1"/>
          </p:cNvSpPr>
          <p:nvPr>
            <p:ph type="body" idx="1"/>
          </p:nvPr>
        </p:nvSpPr>
        <p:spPr bwMode="auto">
          <a:xfrm>
            <a:off x="127000" y="1606550"/>
            <a:ext cx="8559800" cy="4711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numéro de diapositive 5"/>
          <p:cNvSpPr>
            <a:spLocks noGrp="1"/>
          </p:cNvSpPr>
          <p:nvPr>
            <p:ph type="sldNum" sz="quarter" idx="4"/>
          </p:nvPr>
        </p:nvSpPr>
        <p:spPr>
          <a:xfrm>
            <a:off x="8401050" y="6492875"/>
            <a:ext cx="660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bg1"/>
                </a:solidFill>
                <a:latin typeface="+mn-lt"/>
              </a:defRPr>
            </a:lvl1pPr>
          </a:lstStyle>
          <a:p>
            <a:pPr>
              <a:defRPr/>
            </a:pPr>
            <a:fld id="{63526578-C2C2-4AE5-AD9B-38EC955BE777}" type="slidenum">
              <a:rPr lang="fr-FR" smtClean="0">
                <a:solidFill>
                  <a:srgbClr val="FFFFFF"/>
                </a:solidFill>
              </a:rPr>
              <a:pPr>
                <a:defRPr/>
              </a:pPr>
              <a:t>‹N°›</a:t>
            </a:fld>
            <a:endParaRPr lang="fr-FR" dirty="0">
              <a:solidFill>
                <a:srgbClr val="FFFFFF"/>
              </a:solidFill>
            </a:endParaRPr>
          </a:p>
        </p:txBody>
      </p:sp>
      <p:pic>
        <p:nvPicPr>
          <p:cNvPr id="27" name="Image 26" descr="Logo_RD-Code.gif"/>
          <p:cNvPicPr>
            <a:picLocks noChangeAspect="1"/>
          </p:cNvPicPr>
          <p:nvPr userDrawn="1"/>
        </p:nvPicPr>
        <p:blipFill>
          <a:blip r:embed="rId10" cstate="print"/>
          <a:stretch>
            <a:fillRect/>
          </a:stretch>
        </p:blipFill>
        <p:spPr>
          <a:xfrm>
            <a:off x="6599705" y="6487601"/>
            <a:ext cx="1706095" cy="319599"/>
          </a:xfrm>
          <a:prstGeom prst="rect">
            <a:avLst/>
          </a:prstGeom>
        </p:spPr>
      </p:pic>
      <p:grpSp>
        <p:nvGrpSpPr>
          <p:cNvPr id="3" name="Groupe 47"/>
          <p:cNvGrpSpPr/>
          <p:nvPr userDrawn="1"/>
        </p:nvGrpSpPr>
        <p:grpSpPr>
          <a:xfrm>
            <a:off x="213700" y="6496050"/>
            <a:ext cx="1691300" cy="307777"/>
            <a:chOff x="2398418" y="6037818"/>
            <a:chExt cx="1691300" cy="307777"/>
          </a:xfrm>
        </p:grpSpPr>
        <p:sp>
          <p:nvSpPr>
            <p:cNvPr id="29" name="Rectangle 28"/>
            <p:cNvSpPr/>
            <p:nvPr userDrawn="1"/>
          </p:nvSpPr>
          <p:spPr>
            <a:xfrm>
              <a:off x="2496012" y="6037818"/>
              <a:ext cx="1593706" cy="307777"/>
            </a:xfrm>
            <a:prstGeom prst="rect">
              <a:avLst/>
            </a:prstGeom>
          </p:spPr>
          <p:txBody>
            <a:bodyPr wrap="none">
              <a:spAutoFit/>
            </a:bodyPr>
            <a:lstStyle/>
            <a:p>
              <a:pPr>
                <a:defRPr/>
              </a:pPr>
              <a:r>
                <a:rPr lang="fr-FR" sz="1400" b="1" dirty="0">
                  <a:solidFill>
                    <a:srgbClr val="666666"/>
                  </a:solidFill>
                </a:rPr>
                <a:t>http://rd-code.eu</a:t>
              </a:r>
            </a:p>
          </p:txBody>
        </p:sp>
        <p:pic>
          <p:nvPicPr>
            <p:cNvPr id="30" name="Image 29" descr="star.gif"/>
            <p:cNvPicPr>
              <a:picLocks noChangeAspect="1"/>
            </p:cNvPicPr>
            <p:nvPr userDrawn="1"/>
          </p:nvPicPr>
          <p:blipFill>
            <a:blip r:embed="rId11" cstate="print"/>
            <a:stretch>
              <a:fillRect/>
            </a:stretch>
          </p:blipFill>
          <p:spPr>
            <a:xfrm>
              <a:off x="2398418" y="6101706"/>
              <a:ext cx="180000" cy="180000"/>
            </a:xfrm>
            <a:prstGeom prst="rect">
              <a:avLst/>
            </a:prstGeom>
          </p:spPr>
        </p:pic>
      </p:grpSp>
      <p:cxnSp>
        <p:nvCxnSpPr>
          <p:cNvPr id="43" name="Connecteur droit 42"/>
          <p:cNvCxnSpPr/>
          <p:nvPr userDrawn="1"/>
        </p:nvCxnSpPr>
        <p:spPr>
          <a:xfrm>
            <a:off x="-139700" y="6451600"/>
            <a:ext cx="92837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Lst>
  <p:hf hdr="0" ftr="0" dt="0"/>
  <p:txStyles>
    <p:titleStyle>
      <a:lvl1pPr algn="l" rtl="0" eaLnBrk="0" fontAlgn="base" hangingPunct="0">
        <a:spcBef>
          <a:spcPct val="0"/>
        </a:spcBef>
        <a:spcAft>
          <a:spcPct val="0"/>
        </a:spcAft>
        <a:defRPr sz="4000" b="1"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8.png"/><Relationship Id="rId7" Type="http://schemas.openxmlformats.org/officeDocument/2006/relationships/image" Target="../media/image41.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40.png"/><Relationship Id="rId4" Type="http://schemas.openxmlformats.org/officeDocument/2006/relationships/image" Target="../media/image39.emf"/><Relationship Id="rId9"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39.emf"/></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39.emf"/></Relationships>
</file>

<file path=ppt/slides/_rels/slide1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8" Type="http://schemas.openxmlformats.org/officeDocument/2006/relationships/image" Target="../media/image58.tiff"/><Relationship Id="rId3" Type="http://schemas.openxmlformats.org/officeDocument/2006/relationships/image" Target="../media/image53.tiff"/><Relationship Id="rId7" Type="http://schemas.openxmlformats.org/officeDocument/2006/relationships/image" Target="../media/image57.png"/><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image" Target="../media/image56.tiff"/><Relationship Id="rId5" Type="http://schemas.openxmlformats.org/officeDocument/2006/relationships/image" Target="../media/image55.emf"/><Relationship Id="rId4" Type="http://schemas.openxmlformats.org/officeDocument/2006/relationships/image" Target="../media/image54.tiff"/><Relationship Id="rId9" Type="http://schemas.openxmlformats.org/officeDocument/2006/relationships/image" Target="../media/image59.png"/></Relationships>
</file>

<file path=ppt/slides/_rels/slide15.xml.rels><?xml version="1.0" encoding="UTF-8" standalone="yes"?>
<Relationships xmlns="http://schemas.openxmlformats.org/package/2006/relationships"><Relationship Id="rId3" Type="http://schemas.openxmlformats.org/officeDocument/2006/relationships/hyperlink" Target="http://www.rd-code/"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hyperlink" Target="https://www.orpha.net/consor/cgi-bin/OC_Exp.php?lng=EN&amp;Expert=273" TargetMode="Externa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s://ec.europa.eu/health/non_communicable_diseases/steeringgroup_promotionprevention_en"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tiff"/><Relationship Id="rId3" Type="http://schemas.openxmlformats.org/officeDocument/2006/relationships/image" Target="../media/image8.png"/><Relationship Id="rId21" Type="http://schemas.openxmlformats.org/officeDocument/2006/relationships/image" Target="../media/image26.tiff"/><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7.tiff"/><Relationship Id="rId16" Type="http://schemas.openxmlformats.org/officeDocument/2006/relationships/image" Target="../media/image21.png"/><Relationship Id="rId20" Type="http://schemas.openxmlformats.org/officeDocument/2006/relationships/image" Target="../media/image25.tiff"/><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24" Type="http://schemas.openxmlformats.org/officeDocument/2006/relationships/image" Target="../media/image29.tiff"/><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tiff"/><Relationship Id="rId10" Type="http://schemas.openxmlformats.org/officeDocument/2006/relationships/image" Target="../media/image15.png"/><Relationship Id="rId19" Type="http://schemas.openxmlformats.org/officeDocument/2006/relationships/image" Target="../media/image24.tiff"/><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youtu.be/2intXbSgKAI"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42DD430A-BD89-E946-B41B-B5F017488F4C}"/>
              </a:ext>
            </a:extLst>
          </p:cNvPr>
          <p:cNvSpPr>
            <a:spLocks noGrp="1"/>
          </p:cNvSpPr>
          <p:nvPr>
            <p:ph type="ctrTitle"/>
          </p:nvPr>
        </p:nvSpPr>
        <p:spPr>
          <a:xfrm>
            <a:off x="391448" y="2618910"/>
            <a:ext cx="5825202" cy="3062274"/>
          </a:xfrm>
        </p:spPr>
        <p:txBody>
          <a:bodyPr/>
          <a:lstStyle/>
          <a:p>
            <a:pPr algn="r"/>
            <a:r>
              <a:rPr lang="fr-FR" sz="2000" b="0" i="1" dirty="0"/>
              <a:t>Ana </a:t>
            </a:r>
            <a:r>
              <a:rPr lang="fr-FR" sz="2000" b="0" i="1" dirty="0" err="1"/>
              <a:t>Rath</a:t>
            </a:r>
            <a:br>
              <a:rPr lang="fr-FR" sz="2000" b="0" i="1" dirty="0"/>
            </a:br>
            <a:r>
              <a:rPr lang="fr-FR" sz="2000" b="0" i="1" dirty="0" err="1"/>
              <a:t>ana.rath@inserm.fr</a:t>
            </a:r>
            <a:endParaRPr lang="fr-FR" sz="2000" b="0" i="1" dirty="0"/>
          </a:p>
        </p:txBody>
      </p:sp>
      <p:sp>
        <p:nvSpPr>
          <p:cNvPr id="12" name="ZoneTexte 11">
            <a:extLst>
              <a:ext uri="{FF2B5EF4-FFF2-40B4-BE49-F238E27FC236}">
                <a16:creationId xmlns:a16="http://schemas.microsoft.com/office/drawing/2014/main" id="{4E964937-5B17-D44F-9FAE-DE81659C62B0}"/>
              </a:ext>
            </a:extLst>
          </p:cNvPr>
          <p:cNvSpPr txBox="1"/>
          <p:nvPr/>
        </p:nvSpPr>
        <p:spPr>
          <a:xfrm>
            <a:off x="5254797" y="1028766"/>
            <a:ext cx="1287532" cy="369332"/>
          </a:xfrm>
          <a:prstGeom prst="rect">
            <a:avLst/>
          </a:prstGeom>
          <a:noFill/>
        </p:spPr>
        <p:txBody>
          <a:bodyPr wrap="none" rtlCol="0">
            <a:spAutoFit/>
          </a:bodyPr>
          <a:lstStyle/>
          <a:p>
            <a:r>
              <a:rPr lang="fr-FR" dirty="0"/>
              <a:t>2019-2021</a:t>
            </a:r>
          </a:p>
        </p:txBody>
      </p:sp>
      <p:sp>
        <p:nvSpPr>
          <p:cNvPr id="3" name="Sous-titre 2">
            <a:extLst>
              <a:ext uri="{FF2B5EF4-FFF2-40B4-BE49-F238E27FC236}">
                <a16:creationId xmlns:a16="http://schemas.microsoft.com/office/drawing/2014/main" id="{701F2760-1726-2941-9562-AF3E4E00017C}"/>
              </a:ext>
            </a:extLst>
          </p:cNvPr>
          <p:cNvSpPr>
            <a:spLocks noGrp="1"/>
          </p:cNvSpPr>
          <p:nvPr>
            <p:ph type="subTitle" idx="1"/>
          </p:nvPr>
        </p:nvSpPr>
        <p:spPr/>
        <p:txBody>
          <a:bodyPr/>
          <a:lstStyle/>
          <a:p>
            <a:r>
              <a:rPr lang="fr-FR" dirty="0"/>
              <a:t>Project </a:t>
            </a:r>
            <a:r>
              <a:rPr lang="fr-FR" dirty="0" err="1"/>
              <a:t>overview</a:t>
            </a:r>
            <a:endParaRPr lang="fr-FR" dirty="0"/>
          </a:p>
        </p:txBody>
      </p:sp>
    </p:spTree>
    <p:extLst>
      <p:ext uri="{BB962C8B-B14F-4D97-AF65-F5344CB8AC3E}">
        <p14:creationId xmlns:p14="http://schemas.microsoft.com/office/powerpoint/2010/main" val="3514389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7"/>
          <p:cNvPicPr preferRelativeResize="0"/>
          <p:nvPr/>
        </p:nvPicPr>
        <p:blipFill rotWithShape="1">
          <a:blip r:embed="rId3">
            <a:alphaModFix/>
          </a:blip>
          <a:srcRect/>
          <a:stretch/>
        </p:blipFill>
        <p:spPr>
          <a:xfrm>
            <a:off x="6691100" y="1670312"/>
            <a:ext cx="1601602" cy="2057441"/>
          </a:xfrm>
          <a:prstGeom prst="rect">
            <a:avLst/>
          </a:prstGeom>
          <a:noFill/>
          <a:ln w="28575" cmpd="sng">
            <a:solidFill>
              <a:srgbClr val="EC7532"/>
            </a:solidFill>
          </a:ln>
        </p:spPr>
      </p:pic>
      <p:sp>
        <p:nvSpPr>
          <p:cNvPr id="224" name="Google Shape;224;p7"/>
          <p:cNvSpPr txBox="1"/>
          <p:nvPr/>
        </p:nvSpPr>
        <p:spPr>
          <a:xfrm>
            <a:off x="6486182" y="3798755"/>
            <a:ext cx="1305499" cy="276969"/>
          </a:xfrm>
          <a:prstGeom prst="rect">
            <a:avLst/>
          </a:prstGeom>
          <a:noFill/>
          <a:ln>
            <a:noFill/>
          </a:ln>
        </p:spPr>
        <p:txBody>
          <a:bodyPr spcFirstLastPara="1" wrap="square" lIns="68569" tIns="34275" rIns="68569" bIns="34275" anchor="t" anchorCtr="0">
            <a:spAutoFit/>
          </a:bodyPr>
          <a:lstStyle/>
          <a:p>
            <a:pPr>
              <a:spcBef>
                <a:spcPts val="0"/>
              </a:spcBef>
              <a:spcAft>
                <a:spcPts val="0"/>
              </a:spcAft>
            </a:pPr>
            <a:endParaRPr sz="1350">
              <a:solidFill>
                <a:schemeClr val="dk1"/>
              </a:solidFill>
              <a:latin typeface="Gill Sans"/>
              <a:ea typeface="Gill Sans"/>
              <a:cs typeface="Gill Sans"/>
              <a:sym typeface="Gill Sans"/>
            </a:endParaRPr>
          </a:p>
        </p:txBody>
      </p:sp>
      <p:grpSp>
        <p:nvGrpSpPr>
          <p:cNvPr id="9" name="Grouper 8"/>
          <p:cNvGrpSpPr/>
          <p:nvPr/>
        </p:nvGrpSpPr>
        <p:grpSpPr>
          <a:xfrm>
            <a:off x="850832" y="981194"/>
            <a:ext cx="5527550" cy="3414075"/>
            <a:chOff x="1218580" y="1514500"/>
            <a:chExt cx="7370067" cy="4552100"/>
          </a:xfrm>
        </p:grpSpPr>
        <p:pic>
          <p:nvPicPr>
            <p:cNvPr id="29" name="Image 28"/>
            <p:cNvPicPr>
              <a:picLocks noChangeAspect="1"/>
            </p:cNvPicPr>
            <p:nvPr/>
          </p:nvPicPr>
          <p:blipFill>
            <a:blip r:embed="rId4"/>
            <a:stretch>
              <a:fillRect/>
            </a:stretch>
          </p:blipFill>
          <p:spPr>
            <a:xfrm>
              <a:off x="1218580" y="1514500"/>
              <a:ext cx="7370067" cy="4552100"/>
            </a:xfrm>
            <a:prstGeom prst="rect">
              <a:avLst/>
            </a:prstGeom>
          </p:spPr>
        </p:pic>
        <p:sp>
          <p:nvSpPr>
            <p:cNvPr id="30" name="Rectangle 29"/>
            <p:cNvSpPr/>
            <p:nvPr/>
          </p:nvSpPr>
          <p:spPr>
            <a:xfrm>
              <a:off x="1663700" y="1676400"/>
              <a:ext cx="6477000" cy="3848100"/>
            </a:xfrm>
            <a:prstGeom prst="rect">
              <a:avLst/>
            </a:prstGeom>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fr-FR"/>
            </a:p>
          </p:txBody>
        </p:sp>
        <p:grpSp>
          <p:nvGrpSpPr>
            <p:cNvPr id="3" name="Grouper 2"/>
            <p:cNvGrpSpPr/>
            <p:nvPr/>
          </p:nvGrpSpPr>
          <p:grpSpPr>
            <a:xfrm>
              <a:off x="1763061" y="1756172"/>
              <a:ext cx="6292676" cy="2653635"/>
              <a:chOff x="778142" y="1395972"/>
              <a:chExt cx="7998245" cy="3372877"/>
            </a:xfrm>
          </p:grpSpPr>
          <p:pic>
            <p:nvPicPr>
              <p:cNvPr id="216" name="Google Shape;216;p7"/>
              <p:cNvPicPr preferRelativeResize="0"/>
              <p:nvPr/>
            </p:nvPicPr>
            <p:blipFill rotWithShape="1">
              <a:blip r:embed="rId5">
                <a:alphaModFix/>
              </a:blip>
              <a:srcRect b="25649"/>
              <a:stretch/>
            </p:blipFill>
            <p:spPr>
              <a:xfrm>
                <a:off x="778142" y="1395972"/>
                <a:ext cx="7998245" cy="3372877"/>
              </a:xfrm>
              <a:prstGeom prst="rect">
                <a:avLst/>
              </a:prstGeom>
              <a:noFill/>
              <a:ln>
                <a:noFill/>
              </a:ln>
            </p:spPr>
          </p:pic>
          <p:sp>
            <p:nvSpPr>
              <p:cNvPr id="217" name="Google Shape;217;p7"/>
              <p:cNvSpPr/>
              <p:nvPr/>
            </p:nvSpPr>
            <p:spPr>
              <a:xfrm>
                <a:off x="3846724" y="1557816"/>
                <a:ext cx="1630496" cy="495759"/>
              </a:xfrm>
              <a:prstGeom prst="ellipse">
                <a:avLst/>
              </a:prstGeom>
              <a:noFill/>
              <a:ln w="57150" cap="flat" cmpd="sng">
                <a:solidFill>
                  <a:srgbClr val="EC7532"/>
                </a:solidFill>
                <a:prstDash val="solid"/>
                <a:round/>
                <a:headEnd type="none" w="sm" len="sm"/>
                <a:tailEnd type="none" w="sm" len="sm"/>
              </a:ln>
            </p:spPr>
            <p:txBody>
              <a:bodyPr spcFirstLastPara="1" wrap="square" lIns="68569" tIns="34275" rIns="68569" bIns="34275" anchor="ctr" anchorCtr="0">
                <a:noAutofit/>
              </a:bodyPr>
              <a:lstStyle/>
              <a:p>
                <a:pPr algn="ctr">
                  <a:spcBef>
                    <a:spcPts val="0"/>
                  </a:spcBef>
                  <a:spcAft>
                    <a:spcPts val="0"/>
                  </a:spcAft>
                </a:pPr>
                <a:endParaRPr sz="1350">
                  <a:solidFill>
                    <a:schemeClr val="lt1"/>
                  </a:solidFill>
                  <a:latin typeface="Gill Sans"/>
                  <a:ea typeface="Gill Sans"/>
                  <a:cs typeface="Gill Sans"/>
                  <a:sym typeface="Gill Sans"/>
                </a:endParaRPr>
              </a:p>
            </p:txBody>
          </p:sp>
        </p:grpSp>
        <p:pic>
          <p:nvPicPr>
            <p:cNvPr id="226" name="Google Shape;226;p7"/>
            <p:cNvPicPr preferRelativeResize="0"/>
            <p:nvPr/>
          </p:nvPicPr>
          <p:blipFill rotWithShape="1">
            <a:blip r:embed="rId6">
              <a:alphaModFix/>
            </a:blip>
            <a:srcRect l="11566" t="12071" r="27221" b="70261"/>
            <a:stretch/>
          </p:blipFill>
          <p:spPr>
            <a:xfrm>
              <a:off x="1755925" y="4587694"/>
              <a:ext cx="3479858" cy="564988"/>
            </a:xfrm>
            <a:prstGeom prst="rect">
              <a:avLst/>
            </a:prstGeom>
            <a:noFill/>
            <a:ln>
              <a:noFill/>
            </a:ln>
          </p:spPr>
        </p:pic>
      </p:grpSp>
      <p:sp>
        <p:nvSpPr>
          <p:cNvPr id="21" name="Google Shape;159;p5"/>
          <p:cNvSpPr txBox="1">
            <a:spLocks/>
          </p:cNvSpPr>
          <p:nvPr/>
        </p:nvSpPr>
        <p:spPr>
          <a:xfrm>
            <a:off x="257176" y="1142317"/>
            <a:ext cx="923925" cy="448358"/>
          </a:xfrm>
          <a:prstGeom prst="rect">
            <a:avLst/>
          </a:prstGeom>
          <a:noFill/>
          <a:ln w="38100" cap="flat" cmpd="sng">
            <a:noFill/>
            <a:prstDash val="solid"/>
            <a:round/>
            <a:headEnd type="none" w="sm" len="sm"/>
            <a:tailEnd type="none" w="sm" len="sm"/>
          </a:ln>
        </p:spPr>
        <p:txBody>
          <a:bodyPr spcFirstLastPara="1" wrap="square" lIns="205725" tIns="137156" rIns="205725" bIns="137156" anchor="t"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262626"/>
              </a:buClr>
              <a:buSzPts val="3800"/>
              <a:buFont typeface="Gill Sans"/>
              <a:buNone/>
              <a:defRPr sz="3800" b="0" i="0" u="none" strike="noStrike" cap="none">
                <a:solidFill>
                  <a:srgbClr val="262626"/>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SzPts val="2000"/>
            </a:pPr>
            <a:r>
              <a:rPr lang="fr-FR" sz="1650" b="1" dirty="0">
                <a:solidFill>
                  <a:schemeClr val="bg1"/>
                </a:solidFill>
                <a:latin typeface="Candara"/>
                <a:ea typeface="Century Gothic"/>
                <a:cs typeface="Candara"/>
                <a:sym typeface="Century Gothic"/>
              </a:rPr>
              <a:t>1.4</a:t>
            </a:r>
          </a:p>
        </p:txBody>
      </p:sp>
      <p:pic>
        <p:nvPicPr>
          <p:cNvPr id="27" name="Image 26">
            <a:extLst>
              <a:ext uri="{FF2B5EF4-FFF2-40B4-BE49-F238E27FC236}">
                <a16:creationId xmlns:a16="http://schemas.microsoft.com/office/drawing/2014/main" id="{71EA7725-B0A7-4FDC-9FEF-B2A31B4FFC66}"/>
              </a:ext>
            </a:extLst>
          </p:cNvPr>
          <p:cNvPicPr>
            <a:picLocks noChangeAspect="1"/>
          </p:cNvPicPr>
          <p:nvPr/>
        </p:nvPicPr>
        <p:blipFill>
          <a:blip r:embed="rId7"/>
          <a:stretch>
            <a:fillRect/>
          </a:stretch>
        </p:blipFill>
        <p:spPr>
          <a:xfrm>
            <a:off x="566712" y="1245912"/>
            <a:ext cx="284120" cy="2296642"/>
          </a:xfrm>
          <a:prstGeom prst="rect">
            <a:avLst/>
          </a:prstGeom>
        </p:spPr>
      </p:pic>
      <p:grpSp>
        <p:nvGrpSpPr>
          <p:cNvPr id="36" name="Google Shape;202;p6"/>
          <p:cNvGrpSpPr/>
          <p:nvPr/>
        </p:nvGrpSpPr>
        <p:grpSpPr>
          <a:xfrm>
            <a:off x="1028135" y="5010118"/>
            <a:ext cx="1509530" cy="616482"/>
            <a:chOff x="4209573" y="2808804"/>
            <a:chExt cx="2858026" cy="1214061"/>
          </a:xfrm>
        </p:grpSpPr>
        <p:sp>
          <p:nvSpPr>
            <p:cNvPr id="37" name="Google Shape;203;p6"/>
            <p:cNvSpPr txBox="1"/>
            <p:nvPr/>
          </p:nvSpPr>
          <p:spPr>
            <a:xfrm>
              <a:off x="4209573" y="3522880"/>
              <a:ext cx="2858026" cy="499985"/>
            </a:xfrm>
            <a:prstGeom prst="rect">
              <a:avLst/>
            </a:prstGeom>
            <a:gradFill>
              <a:gsLst>
                <a:gs pos="0">
                  <a:srgbClr val="C86C1F"/>
                </a:gs>
                <a:gs pos="80000">
                  <a:srgbClr val="FF8E29"/>
                </a:gs>
                <a:gs pos="100000">
                  <a:srgbClr val="FF8D25"/>
                </a:gs>
              </a:gsLst>
              <a:lin ang="16200000" scaled="0"/>
            </a:gradFill>
            <a:ln>
              <a:noFill/>
            </a:ln>
            <a:effectLst>
              <a:outerShdw blurRad="40000" dist="23000" dir="5400000" rotWithShape="0">
                <a:srgbClr val="000000">
                  <a:alpha val="34901"/>
                </a:srgbClr>
              </a:outerShdw>
            </a:effectLst>
          </p:spPr>
          <p:txBody>
            <a:bodyPr spcFirstLastPara="1" wrap="square" lIns="68569" tIns="34275" rIns="68569" bIns="34275" anchor="ctr" anchorCtr="0">
              <a:spAutoFit/>
            </a:bodyPr>
            <a:lstStyle/>
            <a:p>
              <a:pPr algn="ctr">
                <a:spcBef>
                  <a:spcPts val="0"/>
                </a:spcBef>
                <a:spcAft>
                  <a:spcPts val="0"/>
                </a:spcAft>
                <a:buClr>
                  <a:srgbClr val="FFFFFF"/>
                </a:buClr>
                <a:buSzPts val="1600"/>
              </a:pPr>
              <a:r>
                <a:rPr lang="fr-FR" sz="1200" dirty="0" err="1">
                  <a:solidFill>
                    <a:srgbClr val="FFFFFF"/>
                  </a:solidFill>
                  <a:latin typeface="Calibri"/>
                  <a:ea typeface="Calibri"/>
                  <a:cs typeface="Calibri"/>
                  <a:sym typeface="Calibri"/>
                </a:rPr>
                <a:t>www.orphadata.org</a:t>
              </a:r>
              <a:endParaRPr dirty="0"/>
            </a:p>
          </p:txBody>
        </p:sp>
        <p:pic>
          <p:nvPicPr>
            <p:cNvPr id="38" name="Google Shape;204;p6"/>
            <p:cNvPicPr preferRelativeResize="0"/>
            <p:nvPr/>
          </p:nvPicPr>
          <p:blipFill rotWithShape="1">
            <a:blip r:embed="rId8">
              <a:alphaModFix/>
            </a:blip>
            <a:srcRect t="-12265" b="-24756"/>
            <a:stretch/>
          </p:blipFill>
          <p:spPr>
            <a:xfrm>
              <a:off x="4234253" y="2808804"/>
              <a:ext cx="2813334" cy="777201"/>
            </a:xfrm>
            <a:prstGeom prst="rect">
              <a:avLst/>
            </a:prstGeom>
            <a:solidFill>
              <a:srgbClr val="FFFFFF"/>
            </a:solidFill>
            <a:ln w="25400" cap="flat" cmpd="sng">
              <a:solidFill>
                <a:srgbClr val="FBD4B4"/>
              </a:solidFill>
              <a:prstDash val="solid"/>
              <a:round/>
              <a:headEnd type="none" w="sm" len="sm"/>
              <a:tailEnd type="none" w="sm" len="sm"/>
            </a:ln>
          </p:spPr>
        </p:pic>
      </p:grpSp>
      <p:pic>
        <p:nvPicPr>
          <p:cNvPr id="22" name="Google Shape;237;p8">
            <a:extLst>
              <a:ext uri="{FF2B5EF4-FFF2-40B4-BE49-F238E27FC236}">
                <a16:creationId xmlns:a16="http://schemas.microsoft.com/office/drawing/2014/main" id="{EDBEE61E-FACD-7D4A-9CAB-F4F73856B4AD}"/>
              </a:ext>
            </a:extLst>
          </p:cNvPr>
          <p:cNvPicPr preferRelativeResize="0"/>
          <p:nvPr/>
        </p:nvPicPr>
        <p:blipFill rotWithShape="1">
          <a:blip r:embed="rId6">
            <a:alphaModFix/>
          </a:blip>
          <a:srcRect l="57378" t="12071" r="27221" b="80150"/>
          <a:stretch/>
        </p:blipFill>
        <p:spPr>
          <a:xfrm>
            <a:off x="634533" y="269569"/>
            <a:ext cx="1515329" cy="439754"/>
          </a:xfrm>
          <a:prstGeom prst="rect">
            <a:avLst/>
          </a:prstGeom>
          <a:noFill/>
          <a:ln w="28575" cmpd="sng">
            <a:noFill/>
          </a:ln>
        </p:spPr>
      </p:pic>
      <p:sp>
        <p:nvSpPr>
          <p:cNvPr id="23" name="Google Shape;159;p5">
            <a:extLst>
              <a:ext uri="{FF2B5EF4-FFF2-40B4-BE49-F238E27FC236}">
                <a16:creationId xmlns:a16="http://schemas.microsoft.com/office/drawing/2014/main" id="{3DCA457C-5C7F-314F-9EE0-35D7A9C2C811}"/>
              </a:ext>
            </a:extLst>
          </p:cNvPr>
          <p:cNvSpPr txBox="1">
            <a:spLocks/>
          </p:cNvSpPr>
          <p:nvPr/>
        </p:nvSpPr>
        <p:spPr>
          <a:xfrm>
            <a:off x="2456765" y="326147"/>
            <a:ext cx="3341915" cy="369897"/>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defPPr marR="0" lvl="0" algn="l" rtl="0">
              <a:lnSpc>
                <a:spcPct val="100000"/>
              </a:lnSpc>
              <a:spcBef>
                <a:spcPts val="0"/>
              </a:spcBef>
              <a:spcAft>
                <a:spcPts val="0"/>
              </a:spcAft>
            </a:defPPr>
            <a:lvl1pPr eaLnBrk="0" hangingPunct="0">
              <a:defRPr sz="2800" b="1">
                <a:solidFill>
                  <a:schemeClr val="accent1"/>
                </a:solidFill>
                <a:latin typeface="+mj-lt"/>
                <a:ea typeface="+mj-ea"/>
                <a:cs typeface="+mj-cs"/>
              </a:defRPr>
            </a:lvl1pPr>
            <a:lvl2pPr algn="ctr" eaLnBrk="0" hangingPunct="0">
              <a:defRPr sz="4400">
                <a:latin typeface="Calibri" pitchFamily="34" charset="0"/>
              </a:defRPr>
            </a:lvl2pPr>
            <a:lvl3pPr algn="ctr" eaLnBrk="0" hangingPunct="0">
              <a:defRPr sz="4400">
                <a:latin typeface="Calibri" pitchFamily="34" charset="0"/>
              </a:defRPr>
            </a:lvl3pPr>
            <a:lvl4pPr algn="ctr" eaLnBrk="0" hangingPunct="0">
              <a:defRPr sz="4400">
                <a:latin typeface="Calibri" pitchFamily="34" charset="0"/>
              </a:defRPr>
            </a:lvl4pPr>
            <a:lvl5pPr algn="ctr"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fr-FR" sz="2400" dirty="0">
                <a:solidFill>
                  <a:srgbClr val="00B050"/>
                </a:solidFill>
              </a:rPr>
              <a:t>NOMENCLATURE PACK</a:t>
            </a:r>
            <a:endParaRPr lang="fr-FR" sz="2400" dirty="0">
              <a:solidFill>
                <a:srgbClr val="00B050"/>
              </a:solidFill>
              <a:sym typeface="Century Gothic"/>
            </a:endParaRPr>
          </a:p>
        </p:txBody>
      </p:sp>
      <p:pic>
        <p:nvPicPr>
          <p:cNvPr id="4" name="Image 3">
            <a:extLst>
              <a:ext uri="{FF2B5EF4-FFF2-40B4-BE49-F238E27FC236}">
                <a16:creationId xmlns:a16="http://schemas.microsoft.com/office/drawing/2014/main" id="{B5E82B03-8E40-DC43-990F-912F187436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53177" y="4075724"/>
            <a:ext cx="5008802" cy="2737760"/>
          </a:xfrm>
          <a:prstGeom prst="rect">
            <a:avLst/>
          </a:prstGeom>
          <a:ln w="28575">
            <a:solidFill>
              <a:srgbClr val="00B050"/>
            </a:solidFill>
          </a:ln>
        </p:spPr>
      </p:pic>
    </p:spTree>
  </p:cSld>
  <p:clrMapOvr>
    <a:masterClrMapping/>
  </p:clrMapOvr>
  <mc:AlternateContent xmlns:mc="http://schemas.openxmlformats.org/markup-compatibility/2006" xmlns:p14="http://schemas.microsoft.com/office/powerpoint/2010/main">
    <mc:Choice Requires="p14">
      <p:transition spd="slow" p14:dur="2000" advTm="61682"/>
    </mc:Choice>
    <mc:Fallback xmlns="">
      <p:transition spd="slow" advTm="61682"/>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4" name="Google Shape;234;p8"/>
          <p:cNvSpPr txBox="1"/>
          <p:nvPr/>
        </p:nvSpPr>
        <p:spPr>
          <a:xfrm>
            <a:off x="6420448" y="2594171"/>
            <a:ext cx="2228849" cy="1669658"/>
          </a:xfrm>
          <a:prstGeom prst="rect">
            <a:avLst/>
          </a:prstGeom>
          <a:solidFill>
            <a:schemeClr val="lt1"/>
          </a:solidFill>
          <a:ln>
            <a:solidFill>
              <a:srgbClr val="00B050"/>
            </a:solidFill>
          </a:ln>
        </p:spPr>
        <p:txBody>
          <a:bodyPr spcFirstLastPara="1" wrap="square" lIns="68569" tIns="34275" rIns="68569" bIns="34275" anchor="t" anchorCtr="0">
            <a:spAutoFit/>
          </a:bodyPr>
          <a:lstStyle/>
          <a:p>
            <a:pPr marL="214313" indent="-214313">
              <a:spcBef>
                <a:spcPts val="0"/>
              </a:spcBef>
              <a:spcAft>
                <a:spcPts val="0"/>
              </a:spcAft>
              <a:buClr>
                <a:srgbClr val="305392"/>
              </a:buClr>
              <a:buSzPts val="1800"/>
              <a:buFont typeface="Noto Sans Symbols"/>
              <a:buChar char="✔"/>
            </a:pPr>
            <a:r>
              <a:rPr lang="fr-FR" sz="1400" b="1" dirty="0" err="1">
                <a:solidFill>
                  <a:srgbClr val="305392"/>
                </a:solidFill>
                <a:latin typeface="Candara"/>
                <a:ea typeface="Gill Sans"/>
                <a:cs typeface="Candara"/>
                <a:sym typeface="Gill Sans"/>
              </a:rPr>
              <a:t>facilitates</a:t>
            </a:r>
            <a:r>
              <a:rPr lang="fr-FR" sz="1400" b="1" dirty="0">
                <a:solidFill>
                  <a:srgbClr val="305392"/>
                </a:solidFill>
                <a:latin typeface="Candara"/>
                <a:ea typeface="Gill Sans"/>
                <a:cs typeface="Candara"/>
                <a:sym typeface="Gill Sans"/>
              </a:rPr>
              <a:t> the IT </a:t>
            </a:r>
            <a:r>
              <a:rPr lang="fr-FR" sz="1400" b="1" dirty="0" err="1">
                <a:solidFill>
                  <a:srgbClr val="305392"/>
                </a:solidFill>
                <a:latin typeface="Candara"/>
                <a:ea typeface="Gill Sans"/>
                <a:cs typeface="Candara"/>
                <a:sym typeface="Gill Sans"/>
              </a:rPr>
              <a:t>implementation</a:t>
            </a:r>
            <a:r>
              <a:rPr lang="fr-FR" sz="1400" b="1" dirty="0">
                <a:solidFill>
                  <a:srgbClr val="305392"/>
                </a:solidFill>
                <a:latin typeface="Candara"/>
                <a:ea typeface="Gill Sans"/>
                <a:cs typeface="Candara"/>
                <a:sym typeface="Gill Sans"/>
              </a:rPr>
              <a:t> in Information </a:t>
            </a:r>
            <a:r>
              <a:rPr lang="fr-FR" sz="1400" b="1" dirty="0" err="1">
                <a:solidFill>
                  <a:srgbClr val="305392"/>
                </a:solidFill>
                <a:latin typeface="Candara"/>
                <a:ea typeface="Gill Sans"/>
                <a:cs typeface="Candara"/>
                <a:sym typeface="Gill Sans"/>
              </a:rPr>
              <a:t>Systems</a:t>
            </a:r>
            <a:endParaRPr lang="fr-FR" sz="1400" b="1" dirty="0">
              <a:solidFill>
                <a:srgbClr val="305392"/>
              </a:solidFill>
              <a:latin typeface="Candara"/>
              <a:ea typeface="Gill Sans"/>
              <a:cs typeface="Candara"/>
              <a:sym typeface="Gill Sans"/>
            </a:endParaRPr>
          </a:p>
          <a:p>
            <a:pPr marL="214313" indent="-214313">
              <a:spcBef>
                <a:spcPts val="0"/>
              </a:spcBef>
              <a:spcAft>
                <a:spcPts val="0"/>
              </a:spcAft>
              <a:buClr>
                <a:srgbClr val="305392"/>
              </a:buClr>
              <a:buSzPts val="1800"/>
              <a:buFont typeface="Noto Sans Symbols"/>
              <a:buChar char="✔"/>
            </a:pPr>
            <a:endParaRPr sz="2000" b="1" dirty="0">
              <a:solidFill>
                <a:srgbClr val="305392"/>
              </a:solidFill>
              <a:latin typeface="Candara"/>
              <a:cs typeface="Candara"/>
            </a:endParaRPr>
          </a:p>
          <a:p>
            <a:pPr marL="214313" indent="-214313">
              <a:spcBef>
                <a:spcPts val="0"/>
              </a:spcBef>
              <a:spcAft>
                <a:spcPts val="0"/>
              </a:spcAft>
              <a:buClr>
                <a:srgbClr val="305392"/>
              </a:buClr>
              <a:buSzPts val="1800"/>
              <a:buFont typeface="Noto Sans Symbols"/>
              <a:buChar char="✔"/>
            </a:pPr>
            <a:r>
              <a:rPr lang="fr-FR" sz="1400" b="1" dirty="0" err="1">
                <a:solidFill>
                  <a:srgbClr val="305392"/>
                </a:solidFill>
                <a:latin typeface="Candara"/>
                <a:ea typeface="Gill Sans"/>
                <a:cs typeface="Candara"/>
                <a:sym typeface="Gill Sans"/>
              </a:rPr>
              <a:t>enables</a:t>
            </a:r>
            <a:r>
              <a:rPr lang="fr-FR" sz="1400" b="1" dirty="0">
                <a:solidFill>
                  <a:srgbClr val="305392"/>
                </a:solidFill>
                <a:latin typeface="Candara"/>
                <a:ea typeface="Gill Sans"/>
                <a:cs typeface="Candara"/>
                <a:sym typeface="Gill Sans"/>
              </a:rPr>
              <a:t> </a:t>
            </a:r>
            <a:r>
              <a:rPr lang="fr-FR" sz="1400" b="1" dirty="0" err="1">
                <a:solidFill>
                  <a:srgbClr val="305392"/>
                </a:solidFill>
                <a:latin typeface="Candara"/>
                <a:ea typeface="Gill Sans"/>
                <a:cs typeface="Candara"/>
                <a:sym typeface="Gill Sans"/>
              </a:rPr>
              <a:t>customised</a:t>
            </a:r>
            <a:r>
              <a:rPr lang="fr-FR" sz="1400" b="1" dirty="0">
                <a:solidFill>
                  <a:srgbClr val="305392"/>
                </a:solidFill>
                <a:latin typeface="Candara"/>
                <a:ea typeface="Gill Sans"/>
                <a:cs typeface="Candara"/>
                <a:sym typeface="Gill Sans"/>
              </a:rPr>
              <a:t> </a:t>
            </a:r>
            <a:r>
              <a:rPr lang="fr-FR" sz="1400" b="1" dirty="0" err="1">
                <a:solidFill>
                  <a:srgbClr val="305392"/>
                </a:solidFill>
                <a:latin typeface="Candara"/>
                <a:ea typeface="Gill Sans"/>
                <a:cs typeface="Candara"/>
                <a:sym typeface="Gill Sans"/>
              </a:rPr>
              <a:t>queries</a:t>
            </a:r>
            <a:r>
              <a:rPr lang="fr-FR" sz="1400" b="1" dirty="0">
                <a:solidFill>
                  <a:srgbClr val="305392"/>
                </a:solidFill>
                <a:latin typeface="Candara"/>
                <a:ea typeface="Gill Sans"/>
                <a:cs typeface="Candara"/>
                <a:sym typeface="Gill Sans"/>
              </a:rPr>
              <a:t> for </a:t>
            </a:r>
            <a:r>
              <a:rPr lang="fr-FR" sz="1400" b="1" dirty="0" err="1">
                <a:solidFill>
                  <a:srgbClr val="305392"/>
                </a:solidFill>
                <a:latin typeface="Candara"/>
                <a:ea typeface="Gill Sans"/>
                <a:cs typeface="Candara"/>
                <a:sym typeface="Gill Sans"/>
              </a:rPr>
              <a:t>specific</a:t>
            </a:r>
            <a:r>
              <a:rPr lang="fr-FR" sz="1400" b="1" dirty="0">
                <a:solidFill>
                  <a:srgbClr val="305392"/>
                </a:solidFill>
                <a:latin typeface="Candara"/>
                <a:ea typeface="Gill Sans"/>
                <a:cs typeface="Candara"/>
                <a:sym typeface="Gill Sans"/>
              </a:rPr>
              <a:t> use cases</a:t>
            </a:r>
            <a:endParaRPr sz="2000" b="1" dirty="0">
              <a:solidFill>
                <a:srgbClr val="305392"/>
              </a:solidFill>
              <a:latin typeface="Candara"/>
              <a:cs typeface="Candara"/>
            </a:endParaRPr>
          </a:p>
        </p:txBody>
      </p:sp>
      <p:sp>
        <p:nvSpPr>
          <p:cNvPr id="236" name="Google Shape;236;p8"/>
          <p:cNvSpPr txBox="1"/>
          <p:nvPr/>
        </p:nvSpPr>
        <p:spPr>
          <a:xfrm>
            <a:off x="6486182" y="3798755"/>
            <a:ext cx="1305499" cy="276969"/>
          </a:xfrm>
          <a:prstGeom prst="rect">
            <a:avLst/>
          </a:prstGeom>
          <a:noFill/>
          <a:ln>
            <a:noFill/>
          </a:ln>
        </p:spPr>
        <p:txBody>
          <a:bodyPr spcFirstLastPara="1" wrap="square" lIns="68569" tIns="34275" rIns="68569" bIns="34275" anchor="t" anchorCtr="0">
            <a:spAutoFit/>
          </a:bodyPr>
          <a:lstStyle/>
          <a:p>
            <a:pPr>
              <a:spcBef>
                <a:spcPts val="0"/>
              </a:spcBef>
              <a:spcAft>
                <a:spcPts val="0"/>
              </a:spcAft>
            </a:pPr>
            <a:endParaRPr sz="1350">
              <a:solidFill>
                <a:schemeClr val="dk1"/>
              </a:solidFill>
              <a:latin typeface="Gill Sans"/>
              <a:ea typeface="Gill Sans"/>
              <a:cs typeface="Gill Sans"/>
              <a:sym typeface="Gill Sans"/>
            </a:endParaRPr>
          </a:p>
        </p:txBody>
      </p:sp>
      <p:pic>
        <p:nvPicPr>
          <p:cNvPr id="237" name="Google Shape;237;p8"/>
          <p:cNvPicPr preferRelativeResize="0"/>
          <p:nvPr/>
        </p:nvPicPr>
        <p:blipFill rotWithShape="1">
          <a:blip r:embed="rId3">
            <a:alphaModFix/>
          </a:blip>
          <a:srcRect l="57378" t="12071" r="27221" b="80150"/>
          <a:stretch/>
        </p:blipFill>
        <p:spPr>
          <a:xfrm>
            <a:off x="563640" y="285046"/>
            <a:ext cx="2020439" cy="586339"/>
          </a:xfrm>
          <a:prstGeom prst="rect">
            <a:avLst/>
          </a:prstGeom>
          <a:noFill/>
          <a:ln w="28575" cmpd="sng">
            <a:noFill/>
          </a:ln>
        </p:spPr>
      </p:pic>
      <p:sp>
        <p:nvSpPr>
          <p:cNvPr id="14" name="Google Shape;159;p5"/>
          <p:cNvSpPr txBox="1">
            <a:spLocks/>
          </p:cNvSpPr>
          <p:nvPr/>
        </p:nvSpPr>
        <p:spPr>
          <a:xfrm>
            <a:off x="257176" y="1142317"/>
            <a:ext cx="923925" cy="448358"/>
          </a:xfrm>
          <a:prstGeom prst="rect">
            <a:avLst/>
          </a:prstGeom>
          <a:noFill/>
          <a:ln w="38100" cap="flat" cmpd="sng">
            <a:noFill/>
            <a:prstDash val="solid"/>
            <a:round/>
            <a:headEnd type="none" w="sm" len="sm"/>
            <a:tailEnd type="none" w="sm" len="sm"/>
          </a:ln>
        </p:spPr>
        <p:txBody>
          <a:bodyPr spcFirstLastPara="1" wrap="square" lIns="205725" tIns="137156" rIns="205725" bIns="137156" anchor="t"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262626"/>
              </a:buClr>
              <a:buSzPts val="3800"/>
              <a:buFont typeface="Gill Sans"/>
              <a:buNone/>
              <a:defRPr sz="3800" b="0" i="0" u="none" strike="noStrike" cap="none">
                <a:solidFill>
                  <a:srgbClr val="262626"/>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SzPts val="2000"/>
            </a:pPr>
            <a:r>
              <a:rPr lang="fr-FR" sz="1650" b="1" dirty="0">
                <a:solidFill>
                  <a:schemeClr val="bg1"/>
                </a:solidFill>
                <a:latin typeface="Candara"/>
                <a:ea typeface="Century Gothic"/>
                <a:cs typeface="Candara"/>
                <a:sym typeface="Century Gothic"/>
              </a:rPr>
              <a:t>1.5</a:t>
            </a:r>
          </a:p>
        </p:txBody>
      </p:sp>
      <p:sp>
        <p:nvSpPr>
          <p:cNvPr id="2" name="ZoneTexte 1">
            <a:extLst>
              <a:ext uri="{FF2B5EF4-FFF2-40B4-BE49-F238E27FC236}">
                <a16:creationId xmlns:a16="http://schemas.microsoft.com/office/drawing/2014/main" id="{04352237-E876-481B-AE03-21BDAA6B6F07}"/>
              </a:ext>
            </a:extLst>
          </p:cNvPr>
          <p:cNvSpPr txBox="1"/>
          <p:nvPr/>
        </p:nvSpPr>
        <p:spPr>
          <a:xfrm>
            <a:off x="2307525" y="1293899"/>
            <a:ext cx="2738250" cy="369332"/>
          </a:xfrm>
          <a:prstGeom prst="rect">
            <a:avLst/>
          </a:prstGeom>
          <a:noFill/>
        </p:spPr>
        <p:txBody>
          <a:bodyPr wrap="none" rtlCol="0">
            <a:spAutoFit/>
          </a:bodyPr>
          <a:lstStyle/>
          <a:p>
            <a:r>
              <a:rPr lang="fr-FR" dirty="0">
                <a:solidFill>
                  <a:srgbClr val="EC7532"/>
                </a:solidFill>
                <a:latin typeface="Candara"/>
                <a:cs typeface="Candara"/>
              </a:rPr>
              <a:t>https://api.orphacode.org/</a:t>
            </a:r>
          </a:p>
        </p:txBody>
      </p:sp>
      <p:pic>
        <p:nvPicPr>
          <p:cNvPr id="16" name="Image 15"/>
          <p:cNvPicPr>
            <a:picLocks noChangeAspect="1"/>
          </p:cNvPicPr>
          <p:nvPr/>
        </p:nvPicPr>
        <p:blipFill>
          <a:blip r:embed="rId4"/>
          <a:stretch>
            <a:fillRect/>
          </a:stretch>
        </p:blipFill>
        <p:spPr>
          <a:xfrm>
            <a:off x="913936" y="1926451"/>
            <a:ext cx="5527550" cy="3414075"/>
          </a:xfrm>
          <a:prstGeom prst="rect">
            <a:avLst/>
          </a:prstGeom>
        </p:spPr>
      </p:pic>
      <p:sp>
        <p:nvSpPr>
          <p:cNvPr id="17" name="Rectangle 16"/>
          <p:cNvSpPr/>
          <p:nvPr/>
        </p:nvSpPr>
        <p:spPr>
          <a:xfrm>
            <a:off x="1247775" y="2047876"/>
            <a:ext cx="4857750" cy="2886075"/>
          </a:xfrm>
          <a:prstGeom prst="rect">
            <a:avLst/>
          </a:prstGeom>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fr-FR"/>
          </a:p>
        </p:txBody>
      </p:sp>
      <p:sp>
        <p:nvSpPr>
          <p:cNvPr id="3" name="Rectangle 2"/>
          <p:cNvSpPr/>
          <p:nvPr/>
        </p:nvSpPr>
        <p:spPr>
          <a:xfrm>
            <a:off x="2038351" y="2047876"/>
            <a:ext cx="3156291" cy="287019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9" name="Picture 2"/>
          <p:cNvPicPr>
            <a:picLocks noChangeAspect="1" noChangeArrowheads="1"/>
          </p:cNvPicPr>
          <p:nvPr/>
        </p:nvPicPr>
        <p:blipFill>
          <a:blip r:embed="rId5"/>
          <a:srcRect l="11184" t="24080" r="11068"/>
          <a:stretch>
            <a:fillRect/>
          </a:stretch>
        </p:blipFill>
        <p:spPr bwMode="auto">
          <a:xfrm>
            <a:off x="2584079" y="2082367"/>
            <a:ext cx="2057969" cy="2804797"/>
          </a:xfrm>
          <a:prstGeom prst="rect">
            <a:avLst/>
          </a:prstGeom>
          <a:noFill/>
          <a:ln w="28575" cmpd="sng">
            <a:noFill/>
            <a:miter lim="800000"/>
            <a:headEnd/>
            <a:tailEnd/>
          </a:ln>
        </p:spPr>
      </p:pic>
      <p:sp>
        <p:nvSpPr>
          <p:cNvPr id="15" name="Google Shape;159;p5">
            <a:extLst>
              <a:ext uri="{FF2B5EF4-FFF2-40B4-BE49-F238E27FC236}">
                <a16:creationId xmlns:a16="http://schemas.microsoft.com/office/drawing/2014/main" id="{5E36F8A0-73B6-4D49-9705-876C0C63B75D}"/>
              </a:ext>
            </a:extLst>
          </p:cNvPr>
          <p:cNvSpPr txBox="1">
            <a:spLocks/>
          </p:cNvSpPr>
          <p:nvPr/>
        </p:nvSpPr>
        <p:spPr>
          <a:xfrm>
            <a:off x="3041830" y="393266"/>
            <a:ext cx="855095" cy="369897"/>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defPPr marR="0" lvl="0" algn="l" rtl="0">
              <a:lnSpc>
                <a:spcPct val="100000"/>
              </a:lnSpc>
              <a:spcBef>
                <a:spcPts val="0"/>
              </a:spcBef>
              <a:spcAft>
                <a:spcPts val="0"/>
              </a:spcAft>
            </a:defPPr>
            <a:lvl1pPr eaLnBrk="0" hangingPunct="0">
              <a:defRPr sz="2800" b="1">
                <a:solidFill>
                  <a:schemeClr val="accent1"/>
                </a:solidFill>
                <a:latin typeface="+mj-lt"/>
                <a:ea typeface="+mj-ea"/>
                <a:cs typeface="+mj-cs"/>
              </a:defRPr>
            </a:lvl1pPr>
            <a:lvl2pPr algn="ctr" eaLnBrk="0" hangingPunct="0">
              <a:defRPr sz="4400">
                <a:latin typeface="Calibri" pitchFamily="34" charset="0"/>
              </a:defRPr>
            </a:lvl2pPr>
            <a:lvl3pPr algn="ctr" eaLnBrk="0" hangingPunct="0">
              <a:defRPr sz="4400">
                <a:latin typeface="Calibri" pitchFamily="34" charset="0"/>
              </a:defRPr>
            </a:lvl3pPr>
            <a:lvl4pPr algn="ctr" eaLnBrk="0" hangingPunct="0">
              <a:defRPr sz="4400">
                <a:latin typeface="Calibri" pitchFamily="34" charset="0"/>
              </a:defRPr>
            </a:lvl4pPr>
            <a:lvl5pPr algn="ctr"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fr-FR" dirty="0">
                <a:solidFill>
                  <a:srgbClr val="00B050"/>
                </a:solidFill>
              </a:rPr>
              <a:t>API</a:t>
            </a:r>
            <a:endParaRPr lang="fr-FR" dirty="0">
              <a:solidFill>
                <a:srgbClr val="00B050"/>
              </a:solidFill>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advTm="71179"/>
    </mc:Choice>
    <mc:Fallback xmlns="">
      <p:transition spd="slow" advTm="71179"/>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D3878228-8A14-4E98-825C-38B72C51A702}"/>
              </a:ext>
            </a:extLst>
          </p:cNvPr>
          <p:cNvSpPr>
            <a:spLocks noGrp="1"/>
          </p:cNvSpPr>
          <p:nvPr>
            <p:ph type="sldNum" idx="12"/>
          </p:nvPr>
        </p:nvSpPr>
        <p:spPr>
          <a:xfrm>
            <a:off x="10758922" y="79324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marL="0" marR="0" lvl="1" indent="0" algn="ct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ct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ct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ct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ct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ct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ct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ct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fr-FR" smtClean="0"/>
              <a:pPr/>
              <a:t>12</a:t>
            </a:fld>
            <a:endParaRPr lang="fr-FR"/>
          </a:p>
        </p:txBody>
      </p:sp>
      <p:sp>
        <p:nvSpPr>
          <p:cNvPr id="6" name="Google Shape;234;p8">
            <a:extLst>
              <a:ext uri="{FF2B5EF4-FFF2-40B4-BE49-F238E27FC236}">
                <a16:creationId xmlns:a16="http://schemas.microsoft.com/office/drawing/2014/main" id="{7EF2F75C-A59D-428E-9CA5-95D787F6DBD2}"/>
              </a:ext>
            </a:extLst>
          </p:cNvPr>
          <p:cNvSpPr txBox="1"/>
          <p:nvPr/>
        </p:nvSpPr>
        <p:spPr>
          <a:xfrm>
            <a:off x="6362750" y="2293147"/>
            <a:ext cx="2228849" cy="2423710"/>
          </a:xfrm>
          <a:prstGeom prst="rect">
            <a:avLst/>
          </a:prstGeom>
          <a:solidFill>
            <a:schemeClr val="lt1"/>
          </a:solidFill>
          <a:ln>
            <a:solidFill>
              <a:srgbClr val="00B050"/>
            </a:solidFill>
          </a:ln>
        </p:spPr>
        <p:txBody>
          <a:bodyPr spcFirstLastPara="1" wrap="square" lIns="68569" tIns="34275" rIns="68569" bIns="34275" anchor="t" anchorCtr="0">
            <a:spAutoFit/>
          </a:bodyPr>
          <a:lstStyle/>
          <a:p>
            <a:pPr marL="214313" indent="-214313">
              <a:spcBef>
                <a:spcPts val="0"/>
              </a:spcBef>
              <a:spcAft>
                <a:spcPts val="0"/>
              </a:spcAft>
              <a:buClr>
                <a:srgbClr val="305392"/>
              </a:buClr>
              <a:buSzPts val="1800"/>
              <a:buFont typeface="Noto Sans Symbols"/>
              <a:buChar char="✔"/>
            </a:pPr>
            <a:r>
              <a:rPr lang="fr-FR" sz="1350" b="1" dirty="0" err="1">
                <a:solidFill>
                  <a:srgbClr val="305392"/>
                </a:solidFill>
                <a:latin typeface="Candara"/>
                <a:ea typeface="Gill Sans"/>
                <a:cs typeface="Candara"/>
                <a:sym typeface="Gill Sans"/>
              </a:rPr>
              <a:t>Allows</a:t>
            </a:r>
            <a:r>
              <a:rPr lang="fr-FR" sz="1350" b="1" dirty="0">
                <a:solidFill>
                  <a:srgbClr val="305392"/>
                </a:solidFill>
                <a:latin typeface="Candara"/>
                <a:ea typeface="Gill Sans"/>
                <a:cs typeface="Candara"/>
                <a:sym typeface="Gill Sans"/>
              </a:rPr>
              <a:t> to </a:t>
            </a:r>
            <a:r>
              <a:rPr lang="fr-FR" sz="1350" b="1" dirty="0" err="1">
                <a:solidFill>
                  <a:srgbClr val="305392"/>
                </a:solidFill>
                <a:latin typeface="Candara"/>
                <a:ea typeface="Gill Sans"/>
                <a:cs typeface="Candara"/>
                <a:sym typeface="Gill Sans"/>
              </a:rPr>
              <a:t>search</a:t>
            </a:r>
            <a:r>
              <a:rPr lang="fr-FR" sz="1350" b="1" dirty="0">
                <a:solidFill>
                  <a:srgbClr val="305392"/>
                </a:solidFill>
                <a:latin typeface="Candara"/>
                <a:ea typeface="Gill Sans"/>
                <a:cs typeface="Candara"/>
                <a:sym typeface="Gill Sans"/>
              </a:rPr>
              <a:t> for </a:t>
            </a:r>
            <a:r>
              <a:rPr lang="fr-FR" sz="1350" b="1" dirty="0" err="1">
                <a:solidFill>
                  <a:srgbClr val="305392"/>
                </a:solidFill>
                <a:latin typeface="Candara"/>
                <a:ea typeface="Gill Sans"/>
                <a:cs typeface="Candara"/>
                <a:sym typeface="Gill Sans"/>
              </a:rPr>
              <a:t>clinical</a:t>
            </a:r>
            <a:r>
              <a:rPr lang="fr-FR" sz="1350" b="1" dirty="0">
                <a:solidFill>
                  <a:srgbClr val="305392"/>
                </a:solidFill>
                <a:latin typeface="Candara"/>
                <a:ea typeface="Gill Sans"/>
                <a:cs typeface="Candara"/>
                <a:sym typeface="Gill Sans"/>
              </a:rPr>
              <a:t> </a:t>
            </a:r>
            <a:r>
              <a:rPr lang="fr-FR" sz="1350" b="1" dirty="0" err="1">
                <a:solidFill>
                  <a:srgbClr val="305392"/>
                </a:solidFill>
                <a:latin typeface="Candara"/>
                <a:ea typeface="Gill Sans"/>
                <a:cs typeface="Candara"/>
                <a:sym typeface="Gill Sans"/>
              </a:rPr>
              <a:t>entities</a:t>
            </a:r>
            <a:endParaRPr lang="fr-FR" sz="1350" b="1" dirty="0">
              <a:solidFill>
                <a:srgbClr val="305392"/>
              </a:solidFill>
              <a:latin typeface="Candara"/>
              <a:ea typeface="Gill Sans"/>
              <a:cs typeface="Candara"/>
              <a:sym typeface="Gill Sans"/>
            </a:endParaRPr>
          </a:p>
          <a:p>
            <a:pPr marL="214313" indent="-214313">
              <a:spcBef>
                <a:spcPts val="0"/>
              </a:spcBef>
              <a:spcAft>
                <a:spcPts val="0"/>
              </a:spcAft>
              <a:buClr>
                <a:srgbClr val="305392"/>
              </a:buClr>
              <a:buSzPts val="1800"/>
              <a:buFont typeface="Noto Sans Symbols"/>
              <a:buChar char="✔"/>
            </a:pPr>
            <a:endParaRPr b="1" dirty="0">
              <a:solidFill>
                <a:srgbClr val="305392"/>
              </a:solidFill>
              <a:latin typeface="Candara"/>
              <a:cs typeface="Candara"/>
            </a:endParaRPr>
          </a:p>
          <a:p>
            <a:pPr marL="214313" indent="-214313">
              <a:spcBef>
                <a:spcPts val="0"/>
              </a:spcBef>
              <a:spcAft>
                <a:spcPts val="0"/>
              </a:spcAft>
              <a:buClr>
                <a:srgbClr val="305392"/>
              </a:buClr>
              <a:buSzPts val="1800"/>
              <a:buFont typeface="Noto Sans Symbols"/>
              <a:buChar char="✔"/>
            </a:pPr>
            <a:r>
              <a:rPr lang="fr-FR" sz="1350" b="1" dirty="0">
                <a:solidFill>
                  <a:srgbClr val="305392"/>
                </a:solidFill>
                <a:latin typeface="Candara"/>
                <a:ea typeface="Gill Sans"/>
                <a:cs typeface="Candara"/>
                <a:sym typeface="Gill Sans"/>
              </a:rPr>
              <a:t>Displays ALL data –Active/inactive, </a:t>
            </a:r>
            <a:r>
              <a:rPr lang="fr-FR" sz="1350" b="1" dirty="0" err="1">
                <a:solidFill>
                  <a:srgbClr val="305392"/>
                </a:solidFill>
                <a:latin typeface="Candara"/>
                <a:ea typeface="Gill Sans"/>
                <a:cs typeface="Candara"/>
                <a:sym typeface="Gill Sans"/>
              </a:rPr>
              <a:t>typology</a:t>
            </a:r>
            <a:r>
              <a:rPr lang="fr-FR" sz="1350" b="1" dirty="0">
                <a:solidFill>
                  <a:srgbClr val="305392"/>
                </a:solidFill>
                <a:latin typeface="Candara"/>
                <a:ea typeface="Gill Sans"/>
                <a:cs typeface="Candara"/>
                <a:sym typeface="Gill Sans"/>
              </a:rPr>
              <a:t> and </a:t>
            </a:r>
            <a:r>
              <a:rPr lang="fr-FR" sz="1350" b="1" dirty="0" err="1">
                <a:solidFill>
                  <a:srgbClr val="305392"/>
                </a:solidFill>
                <a:latin typeface="Candara"/>
                <a:ea typeface="Gill Sans"/>
                <a:cs typeface="Candara"/>
                <a:sym typeface="Gill Sans"/>
              </a:rPr>
              <a:t>qualified</a:t>
            </a:r>
            <a:r>
              <a:rPr lang="fr-FR" sz="1350" b="1" dirty="0">
                <a:solidFill>
                  <a:srgbClr val="305392"/>
                </a:solidFill>
                <a:latin typeface="Candara"/>
                <a:ea typeface="Gill Sans"/>
                <a:cs typeface="Candara"/>
                <a:sym typeface="Gill Sans"/>
              </a:rPr>
              <a:t> </a:t>
            </a:r>
            <a:r>
              <a:rPr lang="fr-FR" sz="1350" b="1" dirty="0" err="1">
                <a:solidFill>
                  <a:srgbClr val="305392"/>
                </a:solidFill>
                <a:latin typeface="Candara"/>
                <a:ea typeface="Gill Sans"/>
                <a:cs typeface="Candara"/>
                <a:sym typeface="Gill Sans"/>
              </a:rPr>
              <a:t>correspondences</a:t>
            </a:r>
            <a:r>
              <a:rPr lang="fr-FR" sz="1350" b="1" dirty="0">
                <a:solidFill>
                  <a:srgbClr val="305392"/>
                </a:solidFill>
                <a:latin typeface="Candara"/>
                <a:ea typeface="Gill Sans"/>
                <a:cs typeface="Candara"/>
                <a:sym typeface="Gill Sans"/>
              </a:rPr>
              <a:t> </a:t>
            </a:r>
            <a:r>
              <a:rPr lang="fr-FR" sz="1350" b="1" dirty="0" err="1">
                <a:solidFill>
                  <a:srgbClr val="305392"/>
                </a:solidFill>
                <a:latin typeface="Candara"/>
                <a:ea typeface="Gill Sans"/>
                <a:cs typeface="Candara"/>
                <a:sym typeface="Gill Sans"/>
              </a:rPr>
              <a:t>with</a:t>
            </a:r>
            <a:r>
              <a:rPr lang="fr-FR" sz="1350" b="1" dirty="0">
                <a:solidFill>
                  <a:srgbClr val="305392"/>
                </a:solidFill>
                <a:latin typeface="Candara"/>
                <a:ea typeface="Gill Sans"/>
                <a:cs typeface="Candara"/>
                <a:sym typeface="Gill Sans"/>
              </a:rPr>
              <a:t> </a:t>
            </a:r>
            <a:r>
              <a:rPr lang="fr-FR" sz="1350" b="1" dirty="0" err="1">
                <a:solidFill>
                  <a:srgbClr val="305392"/>
                </a:solidFill>
                <a:latin typeface="Candara"/>
                <a:ea typeface="Gill Sans"/>
                <a:cs typeface="Candara"/>
                <a:sym typeface="Gill Sans"/>
              </a:rPr>
              <a:t>other</a:t>
            </a:r>
            <a:r>
              <a:rPr lang="fr-FR" sz="1350" b="1" dirty="0">
                <a:solidFill>
                  <a:srgbClr val="305392"/>
                </a:solidFill>
                <a:latin typeface="Candara"/>
                <a:ea typeface="Gill Sans"/>
                <a:cs typeface="Candara"/>
                <a:sym typeface="Gill Sans"/>
              </a:rPr>
              <a:t> terminologies……</a:t>
            </a:r>
          </a:p>
          <a:p>
            <a:pPr marL="214313" indent="-214313">
              <a:spcBef>
                <a:spcPts val="0"/>
              </a:spcBef>
              <a:spcAft>
                <a:spcPts val="0"/>
              </a:spcAft>
              <a:buClr>
                <a:srgbClr val="305392"/>
              </a:buClr>
              <a:buSzPts val="1800"/>
              <a:buFont typeface="Noto Sans Symbols"/>
              <a:buChar char="✔"/>
            </a:pPr>
            <a:endParaRPr lang="fr-FR" sz="1350" b="1" dirty="0">
              <a:solidFill>
                <a:srgbClr val="305392"/>
              </a:solidFill>
              <a:latin typeface="Candara"/>
              <a:cs typeface="Candara"/>
              <a:sym typeface="Gill Sans"/>
            </a:endParaRPr>
          </a:p>
          <a:p>
            <a:pPr marL="214313" indent="-214313">
              <a:spcBef>
                <a:spcPts val="0"/>
              </a:spcBef>
              <a:spcAft>
                <a:spcPts val="0"/>
              </a:spcAft>
              <a:buClr>
                <a:srgbClr val="305392"/>
              </a:buClr>
              <a:buSzPts val="1800"/>
              <a:buFont typeface="Noto Sans Symbols"/>
              <a:buChar char="✔"/>
            </a:pPr>
            <a:r>
              <a:rPr lang="fr-FR" sz="1350" b="1" dirty="0" err="1">
                <a:solidFill>
                  <a:srgbClr val="305392"/>
                </a:solidFill>
                <a:latin typeface="Candara"/>
                <a:cs typeface="Candara"/>
                <a:sym typeface="Gill Sans"/>
              </a:rPr>
              <a:t>Allows</a:t>
            </a:r>
            <a:r>
              <a:rPr lang="fr-FR" sz="1350" b="1" dirty="0">
                <a:solidFill>
                  <a:srgbClr val="305392"/>
                </a:solidFill>
                <a:latin typeface="Candara"/>
                <a:cs typeface="Candara"/>
                <a:sym typeface="Gill Sans"/>
              </a:rPr>
              <a:t> </a:t>
            </a:r>
            <a:r>
              <a:rPr lang="fr-FR" sz="1350" b="1" dirty="0" err="1">
                <a:solidFill>
                  <a:srgbClr val="305392"/>
                </a:solidFill>
                <a:latin typeface="Candara"/>
                <a:cs typeface="Candara"/>
                <a:sym typeface="Gill Sans"/>
              </a:rPr>
              <a:t>browsing</a:t>
            </a:r>
            <a:r>
              <a:rPr lang="fr-FR" sz="1350" b="1" dirty="0">
                <a:solidFill>
                  <a:srgbClr val="305392"/>
                </a:solidFill>
                <a:latin typeface="Candara"/>
                <a:cs typeface="Candara"/>
                <a:sym typeface="Gill Sans"/>
              </a:rPr>
              <a:t> </a:t>
            </a:r>
            <a:r>
              <a:rPr lang="fr-FR" sz="1350" b="1" dirty="0" err="1">
                <a:solidFill>
                  <a:srgbClr val="305392"/>
                </a:solidFill>
                <a:latin typeface="Candara"/>
                <a:cs typeface="Candara"/>
                <a:sym typeface="Gill Sans"/>
              </a:rPr>
              <a:t>through</a:t>
            </a:r>
            <a:r>
              <a:rPr lang="fr-FR" sz="1350" b="1" dirty="0">
                <a:solidFill>
                  <a:srgbClr val="305392"/>
                </a:solidFill>
                <a:latin typeface="Candara"/>
                <a:cs typeface="Candara"/>
                <a:sym typeface="Gill Sans"/>
              </a:rPr>
              <a:t> classification branches</a:t>
            </a:r>
            <a:endParaRPr b="1" dirty="0">
              <a:solidFill>
                <a:srgbClr val="305392"/>
              </a:solidFill>
              <a:latin typeface="Candara"/>
              <a:cs typeface="Candara"/>
            </a:endParaRPr>
          </a:p>
        </p:txBody>
      </p:sp>
      <p:sp>
        <p:nvSpPr>
          <p:cNvPr id="7" name="Google Shape;236;p8">
            <a:extLst>
              <a:ext uri="{FF2B5EF4-FFF2-40B4-BE49-F238E27FC236}">
                <a16:creationId xmlns:a16="http://schemas.microsoft.com/office/drawing/2014/main" id="{868FE4C3-B6C2-44A0-9869-73A88C91CD74}"/>
              </a:ext>
            </a:extLst>
          </p:cNvPr>
          <p:cNvSpPr txBox="1"/>
          <p:nvPr/>
        </p:nvSpPr>
        <p:spPr>
          <a:xfrm>
            <a:off x="6486182" y="3798755"/>
            <a:ext cx="1305499" cy="276969"/>
          </a:xfrm>
          <a:prstGeom prst="rect">
            <a:avLst/>
          </a:prstGeom>
          <a:noFill/>
          <a:ln>
            <a:noFill/>
          </a:ln>
        </p:spPr>
        <p:txBody>
          <a:bodyPr spcFirstLastPara="1" wrap="square" lIns="68569" tIns="34275" rIns="68569" bIns="34275" anchor="t" anchorCtr="0">
            <a:spAutoFit/>
          </a:bodyPr>
          <a:lstStyle/>
          <a:p>
            <a:pPr>
              <a:spcBef>
                <a:spcPts val="0"/>
              </a:spcBef>
              <a:spcAft>
                <a:spcPts val="0"/>
              </a:spcAft>
            </a:pPr>
            <a:endParaRPr sz="1350">
              <a:solidFill>
                <a:schemeClr val="dk1"/>
              </a:solidFill>
              <a:latin typeface="Gill Sans"/>
              <a:ea typeface="Gill Sans"/>
              <a:cs typeface="Gill Sans"/>
              <a:sym typeface="Gill Sans"/>
            </a:endParaRPr>
          </a:p>
        </p:txBody>
      </p:sp>
      <p:pic>
        <p:nvPicPr>
          <p:cNvPr id="8" name="Google Shape;237;p8">
            <a:extLst>
              <a:ext uri="{FF2B5EF4-FFF2-40B4-BE49-F238E27FC236}">
                <a16:creationId xmlns:a16="http://schemas.microsoft.com/office/drawing/2014/main" id="{BD44E637-D991-4728-9326-8F4A63694FD9}"/>
              </a:ext>
            </a:extLst>
          </p:cNvPr>
          <p:cNvPicPr preferRelativeResize="0"/>
          <p:nvPr/>
        </p:nvPicPr>
        <p:blipFill rotWithShape="1">
          <a:blip r:embed="rId3">
            <a:alphaModFix/>
          </a:blip>
          <a:srcRect l="57378" t="12071" r="27221" b="80150"/>
          <a:stretch/>
        </p:blipFill>
        <p:spPr>
          <a:xfrm>
            <a:off x="476545" y="495265"/>
            <a:ext cx="2020439" cy="586339"/>
          </a:xfrm>
          <a:prstGeom prst="rect">
            <a:avLst/>
          </a:prstGeom>
          <a:noFill/>
          <a:ln w="28575" cmpd="sng">
            <a:noFill/>
          </a:ln>
        </p:spPr>
      </p:pic>
      <p:sp>
        <p:nvSpPr>
          <p:cNvPr id="13" name="Google Shape;159;p5">
            <a:extLst>
              <a:ext uri="{FF2B5EF4-FFF2-40B4-BE49-F238E27FC236}">
                <a16:creationId xmlns:a16="http://schemas.microsoft.com/office/drawing/2014/main" id="{838F604C-C2DD-45D1-9341-67B969C6A874}"/>
              </a:ext>
            </a:extLst>
          </p:cNvPr>
          <p:cNvSpPr txBox="1">
            <a:spLocks/>
          </p:cNvSpPr>
          <p:nvPr/>
        </p:nvSpPr>
        <p:spPr>
          <a:xfrm>
            <a:off x="257176" y="1142317"/>
            <a:ext cx="923925" cy="448358"/>
          </a:xfrm>
          <a:prstGeom prst="rect">
            <a:avLst/>
          </a:prstGeom>
          <a:noFill/>
          <a:ln w="38100" cap="flat" cmpd="sng">
            <a:noFill/>
            <a:prstDash val="solid"/>
            <a:round/>
            <a:headEnd type="none" w="sm" len="sm"/>
            <a:tailEnd type="none" w="sm" len="sm"/>
          </a:ln>
        </p:spPr>
        <p:txBody>
          <a:bodyPr spcFirstLastPara="1" wrap="square" lIns="205725" tIns="137156" rIns="205725" bIns="137156" anchor="t"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262626"/>
              </a:buClr>
              <a:buSzPts val="3800"/>
              <a:buFont typeface="Gill Sans"/>
              <a:buNone/>
              <a:defRPr sz="3800" b="0" i="0" u="none" strike="noStrike" cap="none">
                <a:solidFill>
                  <a:srgbClr val="262626"/>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SzPts val="2000"/>
            </a:pPr>
            <a:r>
              <a:rPr lang="fr-FR" sz="1650" b="1" dirty="0">
                <a:solidFill>
                  <a:schemeClr val="bg1"/>
                </a:solidFill>
                <a:latin typeface="Candara"/>
                <a:ea typeface="Century Gothic"/>
                <a:cs typeface="Candara"/>
                <a:sym typeface="Century Gothic"/>
              </a:rPr>
              <a:t>1.6</a:t>
            </a:r>
          </a:p>
        </p:txBody>
      </p:sp>
      <p:sp>
        <p:nvSpPr>
          <p:cNvPr id="14" name="ZoneTexte 13">
            <a:extLst>
              <a:ext uri="{FF2B5EF4-FFF2-40B4-BE49-F238E27FC236}">
                <a16:creationId xmlns:a16="http://schemas.microsoft.com/office/drawing/2014/main" id="{F6202DBD-6012-4F2C-BE99-7B43E20C050D}"/>
              </a:ext>
            </a:extLst>
          </p:cNvPr>
          <p:cNvSpPr txBox="1"/>
          <p:nvPr/>
        </p:nvSpPr>
        <p:spPr>
          <a:xfrm>
            <a:off x="2483445" y="1366496"/>
            <a:ext cx="2897656" cy="338554"/>
          </a:xfrm>
          <a:prstGeom prst="rect">
            <a:avLst/>
          </a:prstGeom>
          <a:noFill/>
        </p:spPr>
        <p:txBody>
          <a:bodyPr wrap="square" rtlCol="0">
            <a:spAutoFit/>
          </a:bodyPr>
          <a:lstStyle/>
          <a:p>
            <a:r>
              <a:rPr lang="fr-FR" sz="1600" dirty="0">
                <a:solidFill>
                  <a:srgbClr val="EC7532"/>
                </a:solidFill>
                <a:latin typeface="Candara"/>
                <a:cs typeface="Candara"/>
              </a:rPr>
              <a:t>https://dataviz.orphacode.org/</a:t>
            </a:r>
          </a:p>
        </p:txBody>
      </p:sp>
      <p:pic>
        <p:nvPicPr>
          <p:cNvPr id="15" name="Image 14">
            <a:extLst>
              <a:ext uri="{FF2B5EF4-FFF2-40B4-BE49-F238E27FC236}">
                <a16:creationId xmlns:a16="http://schemas.microsoft.com/office/drawing/2014/main" id="{2F1871C6-B696-4DBF-8D7D-74814B926ED5}"/>
              </a:ext>
            </a:extLst>
          </p:cNvPr>
          <p:cNvPicPr>
            <a:picLocks noChangeAspect="1"/>
          </p:cNvPicPr>
          <p:nvPr/>
        </p:nvPicPr>
        <p:blipFill>
          <a:blip r:embed="rId4"/>
          <a:stretch>
            <a:fillRect/>
          </a:stretch>
        </p:blipFill>
        <p:spPr>
          <a:xfrm>
            <a:off x="913936" y="1926451"/>
            <a:ext cx="5527550" cy="3414075"/>
          </a:xfrm>
          <a:prstGeom prst="rect">
            <a:avLst/>
          </a:prstGeom>
        </p:spPr>
      </p:pic>
      <p:sp>
        <p:nvSpPr>
          <p:cNvPr id="16" name="Rectangle 15">
            <a:extLst>
              <a:ext uri="{FF2B5EF4-FFF2-40B4-BE49-F238E27FC236}">
                <a16:creationId xmlns:a16="http://schemas.microsoft.com/office/drawing/2014/main" id="{C57918B0-9B10-45CE-998D-DD284804CFA3}"/>
              </a:ext>
            </a:extLst>
          </p:cNvPr>
          <p:cNvSpPr/>
          <p:nvPr/>
        </p:nvSpPr>
        <p:spPr>
          <a:xfrm>
            <a:off x="1247775" y="2047876"/>
            <a:ext cx="4857750" cy="2886075"/>
          </a:xfrm>
          <a:prstGeom prst="rect">
            <a:avLst/>
          </a:prstGeom>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7494A6F3-C92D-43D9-BF60-7E6470DA7906}"/>
              </a:ext>
            </a:extLst>
          </p:cNvPr>
          <p:cNvSpPr/>
          <p:nvPr/>
        </p:nvSpPr>
        <p:spPr>
          <a:xfrm>
            <a:off x="2038351" y="2047876"/>
            <a:ext cx="3156291" cy="287019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8" name="Image 17">
            <a:extLst>
              <a:ext uri="{FF2B5EF4-FFF2-40B4-BE49-F238E27FC236}">
                <a16:creationId xmlns:a16="http://schemas.microsoft.com/office/drawing/2014/main" id="{63242AFF-9CFC-4B60-8D17-D4FF7B450AC1}"/>
              </a:ext>
            </a:extLst>
          </p:cNvPr>
          <p:cNvPicPr>
            <a:picLocks noChangeAspect="1"/>
          </p:cNvPicPr>
          <p:nvPr/>
        </p:nvPicPr>
        <p:blipFill rotWithShape="1">
          <a:blip r:embed="rId5"/>
          <a:srcRect l="206" t="-560" r="-206" b="44511"/>
          <a:stretch/>
        </p:blipFill>
        <p:spPr>
          <a:xfrm>
            <a:off x="2170609" y="2063567"/>
            <a:ext cx="2946319" cy="2882870"/>
          </a:xfrm>
          <a:prstGeom prst="rect">
            <a:avLst/>
          </a:prstGeom>
        </p:spPr>
      </p:pic>
      <p:sp>
        <p:nvSpPr>
          <p:cNvPr id="19" name="Google Shape;159;p5">
            <a:extLst>
              <a:ext uri="{FF2B5EF4-FFF2-40B4-BE49-F238E27FC236}">
                <a16:creationId xmlns:a16="http://schemas.microsoft.com/office/drawing/2014/main" id="{3D62878A-F2F7-E84C-BED1-7B2E32C6ECA6}"/>
              </a:ext>
            </a:extLst>
          </p:cNvPr>
          <p:cNvSpPr txBox="1">
            <a:spLocks/>
          </p:cNvSpPr>
          <p:nvPr/>
        </p:nvSpPr>
        <p:spPr>
          <a:xfrm>
            <a:off x="2681789" y="548680"/>
            <a:ext cx="3564092" cy="369897"/>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defPPr marR="0" lvl="0" algn="l" rtl="0">
              <a:lnSpc>
                <a:spcPct val="100000"/>
              </a:lnSpc>
              <a:spcBef>
                <a:spcPts val="0"/>
              </a:spcBef>
              <a:spcAft>
                <a:spcPts val="0"/>
              </a:spcAft>
            </a:defPPr>
            <a:lvl1pPr eaLnBrk="0" hangingPunct="0">
              <a:defRPr sz="2800" b="1">
                <a:solidFill>
                  <a:schemeClr val="accent1"/>
                </a:solidFill>
                <a:latin typeface="+mj-lt"/>
                <a:ea typeface="+mj-ea"/>
                <a:cs typeface="+mj-cs"/>
              </a:defRPr>
            </a:lvl1pPr>
            <a:lvl2pPr algn="ctr" eaLnBrk="0" hangingPunct="0">
              <a:defRPr sz="4400">
                <a:latin typeface="Calibri" pitchFamily="34" charset="0"/>
              </a:defRPr>
            </a:lvl2pPr>
            <a:lvl3pPr algn="ctr" eaLnBrk="0" hangingPunct="0">
              <a:defRPr sz="4400">
                <a:latin typeface="Calibri" pitchFamily="34" charset="0"/>
              </a:defRPr>
            </a:lvl3pPr>
            <a:lvl4pPr algn="ctr" eaLnBrk="0" hangingPunct="0">
              <a:defRPr sz="4400">
                <a:latin typeface="Calibri" pitchFamily="34" charset="0"/>
              </a:defRPr>
            </a:lvl4pPr>
            <a:lvl5pPr algn="ctr"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fr-FR" sz="2400" dirty="0">
                <a:solidFill>
                  <a:srgbClr val="00B050"/>
                </a:solidFill>
              </a:rPr>
              <a:t>DATA VISUALISATION TOOL</a:t>
            </a:r>
            <a:endParaRPr lang="fr-FR" sz="2400" dirty="0">
              <a:solidFill>
                <a:srgbClr val="00B050"/>
              </a:solidFill>
              <a:sym typeface="Century Gothic"/>
            </a:endParaRPr>
          </a:p>
        </p:txBody>
      </p:sp>
    </p:spTree>
    <p:extLst>
      <p:ext uri="{BB962C8B-B14F-4D97-AF65-F5344CB8AC3E}">
        <p14:creationId xmlns:p14="http://schemas.microsoft.com/office/powerpoint/2010/main" val="831800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4" name="Google Shape;234;p8"/>
          <p:cNvSpPr txBox="1"/>
          <p:nvPr/>
        </p:nvSpPr>
        <p:spPr>
          <a:xfrm>
            <a:off x="6471277" y="2706988"/>
            <a:ext cx="2228849" cy="346218"/>
          </a:xfrm>
          <a:prstGeom prst="rect">
            <a:avLst/>
          </a:prstGeom>
          <a:solidFill>
            <a:schemeClr val="lt1"/>
          </a:solidFill>
          <a:ln>
            <a:noFill/>
          </a:ln>
        </p:spPr>
        <p:txBody>
          <a:bodyPr spcFirstLastPara="1" wrap="square" lIns="68569" tIns="34275" rIns="68569" bIns="34275" anchor="t" anchorCtr="0">
            <a:spAutoFit/>
          </a:bodyPr>
          <a:lstStyle/>
          <a:p>
            <a:pPr marL="214313" indent="-214313">
              <a:spcBef>
                <a:spcPts val="0"/>
              </a:spcBef>
              <a:spcAft>
                <a:spcPts val="0"/>
              </a:spcAft>
              <a:buClr>
                <a:srgbClr val="305392"/>
              </a:buClr>
              <a:buSzPts val="1800"/>
              <a:buFont typeface="Noto Sans Symbols"/>
              <a:buChar char="✔"/>
            </a:pPr>
            <a:endParaRPr b="1" dirty="0">
              <a:solidFill>
                <a:srgbClr val="305392"/>
              </a:solidFill>
              <a:latin typeface="Candara"/>
              <a:cs typeface="Candara"/>
            </a:endParaRPr>
          </a:p>
        </p:txBody>
      </p:sp>
      <p:sp>
        <p:nvSpPr>
          <p:cNvPr id="236" name="Google Shape;236;p8"/>
          <p:cNvSpPr txBox="1"/>
          <p:nvPr/>
        </p:nvSpPr>
        <p:spPr>
          <a:xfrm>
            <a:off x="6486182" y="3798755"/>
            <a:ext cx="1305499" cy="276969"/>
          </a:xfrm>
          <a:prstGeom prst="rect">
            <a:avLst/>
          </a:prstGeom>
          <a:noFill/>
          <a:ln>
            <a:noFill/>
          </a:ln>
        </p:spPr>
        <p:txBody>
          <a:bodyPr spcFirstLastPara="1" wrap="square" lIns="68569" tIns="34275" rIns="68569" bIns="34275" anchor="t" anchorCtr="0">
            <a:spAutoFit/>
          </a:bodyPr>
          <a:lstStyle/>
          <a:p>
            <a:pPr>
              <a:spcBef>
                <a:spcPts val="0"/>
              </a:spcBef>
              <a:spcAft>
                <a:spcPts val="0"/>
              </a:spcAft>
            </a:pPr>
            <a:endParaRPr sz="1350">
              <a:solidFill>
                <a:schemeClr val="dk1"/>
              </a:solidFill>
              <a:latin typeface="Gill Sans"/>
              <a:ea typeface="Gill Sans"/>
              <a:cs typeface="Gill Sans"/>
              <a:sym typeface="Gill Sans"/>
            </a:endParaRPr>
          </a:p>
        </p:txBody>
      </p:sp>
      <p:sp>
        <p:nvSpPr>
          <p:cNvPr id="14" name="Google Shape;159;p5"/>
          <p:cNvSpPr txBox="1">
            <a:spLocks/>
          </p:cNvSpPr>
          <p:nvPr/>
        </p:nvSpPr>
        <p:spPr>
          <a:xfrm>
            <a:off x="257176" y="1142317"/>
            <a:ext cx="923925" cy="448358"/>
          </a:xfrm>
          <a:prstGeom prst="rect">
            <a:avLst/>
          </a:prstGeom>
          <a:noFill/>
          <a:ln w="38100" cap="flat" cmpd="sng">
            <a:noFill/>
            <a:prstDash val="solid"/>
            <a:round/>
            <a:headEnd type="none" w="sm" len="sm"/>
            <a:tailEnd type="none" w="sm" len="sm"/>
          </a:ln>
        </p:spPr>
        <p:txBody>
          <a:bodyPr spcFirstLastPara="1" wrap="square" lIns="205725" tIns="137156" rIns="205725" bIns="137156" anchor="t"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262626"/>
              </a:buClr>
              <a:buSzPts val="3800"/>
              <a:buFont typeface="Gill Sans"/>
              <a:buNone/>
              <a:defRPr sz="3800" b="0" i="0" u="none" strike="noStrike" cap="none">
                <a:solidFill>
                  <a:srgbClr val="262626"/>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SzPts val="2000"/>
            </a:pPr>
            <a:endParaRPr lang="fr-FR" sz="1650" b="1" dirty="0">
              <a:solidFill>
                <a:schemeClr val="bg1"/>
              </a:solidFill>
              <a:latin typeface="Candara"/>
              <a:ea typeface="Century Gothic"/>
              <a:cs typeface="Candara"/>
              <a:sym typeface="Century Gothic"/>
            </a:endParaRPr>
          </a:p>
        </p:txBody>
      </p:sp>
      <p:sp>
        <p:nvSpPr>
          <p:cNvPr id="2" name="ZoneTexte 1">
            <a:extLst>
              <a:ext uri="{FF2B5EF4-FFF2-40B4-BE49-F238E27FC236}">
                <a16:creationId xmlns:a16="http://schemas.microsoft.com/office/drawing/2014/main" id="{04352237-E876-481B-AE03-21BDAA6B6F07}"/>
              </a:ext>
            </a:extLst>
          </p:cNvPr>
          <p:cNvSpPr txBox="1"/>
          <p:nvPr/>
        </p:nvSpPr>
        <p:spPr>
          <a:xfrm>
            <a:off x="6457251" y="2180105"/>
            <a:ext cx="2554930" cy="461665"/>
          </a:xfrm>
          <a:prstGeom prst="rect">
            <a:avLst/>
          </a:prstGeom>
          <a:solidFill>
            <a:schemeClr val="bg1"/>
          </a:solidFill>
        </p:spPr>
        <p:txBody>
          <a:bodyPr wrap="none" rtlCol="0">
            <a:spAutoFit/>
          </a:bodyPr>
          <a:lstStyle/>
          <a:p>
            <a:r>
              <a:rPr lang="fr-FR" sz="2400" b="1" dirty="0">
                <a:solidFill>
                  <a:srgbClr val="00B050"/>
                </a:solidFill>
                <a:latin typeface="Candara"/>
                <a:cs typeface="Candara"/>
              </a:rPr>
              <a:t>www.rd-action.eu</a:t>
            </a:r>
          </a:p>
        </p:txBody>
      </p:sp>
      <p:pic>
        <p:nvPicPr>
          <p:cNvPr id="5" name="Image 4">
            <a:extLst>
              <a:ext uri="{FF2B5EF4-FFF2-40B4-BE49-F238E27FC236}">
                <a16:creationId xmlns:a16="http://schemas.microsoft.com/office/drawing/2014/main" id="{F78FA8AA-ABD4-4004-A5DE-53605D18C1EF}"/>
              </a:ext>
            </a:extLst>
          </p:cNvPr>
          <p:cNvPicPr>
            <a:picLocks noChangeAspect="1"/>
          </p:cNvPicPr>
          <p:nvPr/>
        </p:nvPicPr>
        <p:blipFill>
          <a:blip r:embed="rId3"/>
          <a:stretch>
            <a:fillRect/>
          </a:stretch>
        </p:blipFill>
        <p:spPr>
          <a:xfrm>
            <a:off x="591854" y="960462"/>
            <a:ext cx="1785115" cy="2326286"/>
          </a:xfrm>
          <a:prstGeom prst="rect">
            <a:avLst/>
          </a:prstGeom>
          <a:ln w="22225">
            <a:solidFill>
              <a:srgbClr val="43BC9D"/>
            </a:solidFill>
          </a:ln>
        </p:spPr>
      </p:pic>
      <p:sp>
        <p:nvSpPr>
          <p:cNvPr id="18" name="Google Shape;159;p5">
            <a:extLst>
              <a:ext uri="{FF2B5EF4-FFF2-40B4-BE49-F238E27FC236}">
                <a16:creationId xmlns:a16="http://schemas.microsoft.com/office/drawing/2014/main" id="{70A9DF11-B3D9-4007-A2BD-B8554444807D}"/>
              </a:ext>
            </a:extLst>
          </p:cNvPr>
          <p:cNvSpPr txBox="1">
            <a:spLocks/>
          </p:cNvSpPr>
          <p:nvPr/>
        </p:nvSpPr>
        <p:spPr>
          <a:xfrm>
            <a:off x="359143" y="12460"/>
            <a:ext cx="7830870" cy="767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defPPr marR="0" lvl="0" algn="l" rtl="0">
              <a:lnSpc>
                <a:spcPct val="100000"/>
              </a:lnSpc>
              <a:spcBef>
                <a:spcPts val="0"/>
              </a:spcBef>
              <a:spcAft>
                <a:spcPts val="0"/>
              </a:spcAft>
              <a:defRPr lang="fr-FR"/>
            </a:defPPr>
            <a:lvl1pPr eaLnBrk="0" hangingPunct="0">
              <a:defRPr sz="2400" b="1">
                <a:solidFill>
                  <a:schemeClr val="accent1"/>
                </a:solidFill>
                <a:latin typeface="+mj-lt"/>
                <a:ea typeface="+mj-ea"/>
                <a:cs typeface="+mj-cs"/>
              </a:defRPr>
            </a:lvl1pPr>
            <a:lvl2pPr algn="ctr" eaLnBrk="0" hangingPunct="0">
              <a:defRPr sz="4400">
                <a:latin typeface="Calibri" pitchFamily="34" charset="0"/>
              </a:defRPr>
            </a:lvl2pPr>
            <a:lvl3pPr algn="ctr" eaLnBrk="0" hangingPunct="0">
              <a:defRPr sz="4400">
                <a:latin typeface="Calibri" pitchFamily="34" charset="0"/>
              </a:defRPr>
            </a:lvl3pPr>
            <a:lvl4pPr algn="ctr" eaLnBrk="0" hangingPunct="0">
              <a:defRPr sz="4400">
                <a:latin typeface="Calibri" pitchFamily="34" charset="0"/>
              </a:defRPr>
            </a:lvl4pPr>
            <a:lvl5pPr algn="ctr"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fr-FR" sz="2000" dirty="0"/>
              <a:t>RD-ACTION GUIDELINES 2015-2018: REVISION BY RD-CODE 2019-2021</a:t>
            </a:r>
            <a:endParaRPr lang="fr-FR" sz="2000" dirty="0">
              <a:sym typeface="Century Gothic"/>
            </a:endParaRPr>
          </a:p>
        </p:txBody>
      </p:sp>
      <p:pic>
        <p:nvPicPr>
          <p:cNvPr id="6" name="Image 5">
            <a:extLst>
              <a:ext uri="{FF2B5EF4-FFF2-40B4-BE49-F238E27FC236}">
                <a16:creationId xmlns:a16="http://schemas.microsoft.com/office/drawing/2014/main" id="{47BA5BC3-19B1-44F4-9C4B-0D26D55F992A}"/>
              </a:ext>
            </a:extLst>
          </p:cNvPr>
          <p:cNvPicPr>
            <a:picLocks noChangeAspect="1"/>
          </p:cNvPicPr>
          <p:nvPr/>
        </p:nvPicPr>
        <p:blipFill>
          <a:blip r:embed="rId4"/>
          <a:stretch>
            <a:fillRect/>
          </a:stretch>
        </p:blipFill>
        <p:spPr>
          <a:xfrm>
            <a:off x="2702978" y="942069"/>
            <a:ext cx="1676369" cy="2374856"/>
          </a:xfrm>
          <a:prstGeom prst="rect">
            <a:avLst/>
          </a:prstGeom>
          <a:ln w="22225">
            <a:solidFill>
              <a:srgbClr val="43BC9D"/>
            </a:solidFill>
          </a:ln>
        </p:spPr>
      </p:pic>
      <p:pic>
        <p:nvPicPr>
          <p:cNvPr id="8" name="Image 7">
            <a:extLst>
              <a:ext uri="{FF2B5EF4-FFF2-40B4-BE49-F238E27FC236}">
                <a16:creationId xmlns:a16="http://schemas.microsoft.com/office/drawing/2014/main" id="{EDCF7D85-4CA3-4342-B970-B286128C649B}"/>
              </a:ext>
            </a:extLst>
          </p:cNvPr>
          <p:cNvPicPr>
            <a:picLocks noChangeAspect="1"/>
          </p:cNvPicPr>
          <p:nvPr/>
        </p:nvPicPr>
        <p:blipFill>
          <a:blip r:embed="rId5"/>
          <a:stretch>
            <a:fillRect/>
          </a:stretch>
        </p:blipFill>
        <p:spPr>
          <a:xfrm>
            <a:off x="4603273" y="942069"/>
            <a:ext cx="1644077" cy="2329110"/>
          </a:xfrm>
          <a:prstGeom prst="rect">
            <a:avLst/>
          </a:prstGeom>
          <a:ln w="22225">
            <a:solidFill>
              <a:srgbClr val="43BC9D"/>
            </a:solidFill>
          </a:ln>
        </p:spPr>
      </p:pic>
      <p:pic>
        <p:nvPicPr>
          <p:cNvPr id="10" name="Picture 2">
            <a:extLst>
              <a:ext uri="{FF2B5EF4-FFF2-40B4-BE49-F238E27FC236}">
                <a16:creationId xmlns:a16="http://schemas.microsoft.com/office/drawing/2014/main" id="{8703207F-9D83-EB45-9046-36EDEA9F71C4}"/>
              </a:ext>
            </a:extLst>
          </p:cNvPr>
          <p:cNvPicPr>
            <a:picLocks noChangeAspect="1" noChangeArrowheads="1"/>
          </p:cNvPicPr>
          <p:nvPr/>
        </p:nvPicPr>
        <p:blipFill>
          <a:blip r:embed="rId6" cstate="print"/>
          <a:srcRect l="5227" t="9236"/>
          <a:stretch>
            <a:fillRect/>
          </a:stretch>
        </p:blipFill>
        <p:spPr bwMode="auto">
          <a:xfrm>
            <a:off x="6471276" y="927852"/>
            <a:ext cx="1859397" cy="915503"/>
          </a:xfrm>
          <a:prstGeom prst="rect">
            <a:avLst/>
          </a:prstGeom>
          <a:noFill/>
          <a:ln w="9525">
            <a:noFill/>
            <a:miter lim="800000"/>
            <a:headEnd/>
            <a:tailEnd/>
          </a:ln>
        </p:spPr>
      </p:pic>
      <p:pic>
        <p:nvPicPr>
          <p:cNvPr id="11" name="Image 10">
            <a:extLst>
              <a:ext uri="{FF2B5EF4-FFF2-40B4-BE49-F238E27FC236}">
                <a16:creationId xmlns:a16="http://schemas.microsoft.com/office/drawing/2014/main" id="{FBE16F31-0523-174D-A5D8-64720DFDE554}"/>
              </a:ext>
            </a:extLst>
          </p:cNvPr>
          <p:cNvPicPr>
            <a:picLocks noChangeAspect="1"/>
          </p:cNvPicPr>
          <p:nvPr/>
        </p:nvPicPr>
        <p:blipFill rotWithShape="1">
          <a:blip r:embed="rId7"/>
          <a:srcRect t="1162" r="4456" b="-1"/>
          <a:stretch/>
        </p:blipFill>
        <p:spPr>
          <a:xfrm>
            <a:off x="1691680" y="3699030"/>
            <a:ext cx="1626961" cy="2384344"/>
          </a:xfrm>
          <a:prstGeom prst="rect">
            <a:avLst/>
          </a:prstGeom>
          <a:ln w="22225">
            <a:solidFill>
              <a:srgbClr val="43BC9D"/>
            </a:solidFill>
          </a:ln>
        </p:spPr>
      </p:pic>
      <p:pic>
        <p:nvPicPr>
          <p:cNvPr id="12" name="Image 11">
            <a:extLst>
              <a:ext uri="{FF2B5EF4-FFF2-40B4-BE49-F238E27FC236}">
                <a16:creationId xmlns:a16="http://schemas.microsoft.com/office/drawing/2014/main" id="{09A0CBD9-770C-EF4A-B4DA-750F8D66F108}"/>
              </a:ext>
            </a:extLst>
          </p:cNvPr>
          <p:cNvPicPr>
            <a:picLocks noChangeAspect="1"/>
          </p:cNvPicPr>
          <p:nvPr/>
        </p:nvPicPr>
        <p:blipFill>
          <a:blip r:embed="rId8"/>
          <a:stretch>
            <a:fillRect/>
          </a:stretch>
        </p:blipFill>
        <p:spPr>
          <a:xfrm>
            <a:off x="3541162" y="3708931"/>
            <a:ext cx="1698120" cy="2405671"/>
          </a:xfrm>
          <a:prstGeom prst="rect">
            <a:avLst/>
          </a:prstGeom>
          <a:ln w="22225">
            <a:solidFill>
              <a:srgbClr val="43BC9D"/>
            </a:solidFill>
          </a:ln>
        </p:spPr>
      </p:pic>
      <p:sp>
        <p:nvSpPr>
          <p:cNvPr id="13" name="ZoneTexte 12">
            <a:extLst>
              <a:ext uri="{FF2B5EF4-FFF2-40B4-BE49-F238E27FC236}">
                <a16:creationId xmlns:a16="http://schemas.microsoft.com/office/drawing/2014/main" id="{780C5233-A1B8-3841-AE5F-E234E3443D92}"/>
              </a:ext>
            </a:extLst>
          </p:cNvPr>
          <p:cNvSpPr txBox="1"/>
          <p:nvPr/>
        </p:nvSpPr>
        <p:spPr>
          <a:xfrm>
            <a:off x="5443093" y="4590440"/>
            <a:ext cx="2372188" cy="461665"/>
          </a:xfrm>
          <a:prstGeom prst="rect">
            <a:avLst/>
          </a:prstGeom>
          <a:solidFill>
            <a:schemeClr val="bg1"/>
          </a:solidFill>
        </p:spPr>
        <p:txBody>
          <a:bodyPr wrap="none" rtlCol="0">
            <a:spAutoFit/>
          </a:bodyPr>
          <a:lstStyle/>
          <a:p>
            <a:r>
              <a:rPr lang="fr-FR" sz="2400" b="1" dirty="0">
                <a:solidFill>
                  <a:srgbClr val="00B050"/>
                </a:solidFill>
                <a:latin typeface="Candara"/>
                <a:cs typeface="Candara"/>
              </a:rPr>
              <a:t>www.rd-code.eu</a:t>
            </a:r>
          </a:p>
        </p:txBody>
      </p:sp>
    </p:spTree>
    <p:extLst>
      <p:ext uri="{BB962C8B-B14F-4D97-AF65-F5344CB8AC3E}">
        <p14:creationId xmlns:p14="http://schemas.microsoft.com/office/powerpoint/2010/main" val="555109014"/>
      </p:ext>
    </p:extLst>
  </p:cSld>
  <p:clrMapOvr>
    <a:masterClrMapping/>
  </p:clrMapOvr>
  <mc:AlternateContent xmlns:mc="http://schemas.openxmlformats.org/markup-compatibility/2006" xmlns:p14="http://schemas.microsoft.com/office/powerpoint/2010/main">
    <mc:Choice Requires="p14">
      <p:transition spd="slow" p14:dur="2000" advTm="71179"/>
    </mc:Choice>
    <mc:Fallback xmlns="">
      <p:transition spd="slow" advTm="71179"/>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6F7523-250E-714F-8805-D8B651352F9F}"/>
              </a:ext>
            </a:extLst>
          </p:cNvPr>
          <p:cNvSpPr>
            <a:spLocks noGrp="1"/>
          </p:cNvSpPr>
          <p:nvPr>
            <p:ph type="title"/>
          </p:nvPr>
        </p:nvSpPr>
        <p:spPr>
          <a:xfrm>
            <a:off x="3372259" y="284565"/>
            <a:ext cx="4715830" cy="857250"/>
          </a:xfrm>
          <a:noFill/>
          <a:ln w="9525">
            <a:noFill/>
            <a:miter lim="800000"/>
            <a:headEnd/>
            <a:tailEnd/>
          </a:ln>
        </p:spPr>
        <p:txBody>
          <a:bodyPr vert="horz" wrap="square" lIns="91440" tIns="45720" rIns="91440" bIns="45720" numCol="1" anchor="ctr" anchorCtr="0" compatLnSpc="1">
            <a:prstTxWarp prst="textNoShape">
              <a:avLst/>
            </a:prstTxWarp>
          </a:bodyPr>
          <a:lstStyle/>
          <a:p>
            <a:r>
              <a:rPr lang="fr-FR" sz="3200" dirty="0"/>
              <a:t>Interactions</a:t>
            </a:r>
          </a:p>
        </p:txBody>
      </p:sp>
      <p:pic>
        <p:nvPicPr>
          <p:cNvPr id="4" name="Image 3">
            <a:extLst>
              <a:ext uri="{FF2B5EF4-FFF2-40B4-BE49-F238E27FC236}">
                <a16:creationId xmlns:a16="http://schemas.microsoft.com/office/drawing/2014/main" id="{F3C2D1C9-9C73-0E46-8EDC-A68658D55A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008" t="9908" r="6451" b="12581"/>
          <a:stretch/>
        </p:blipFill>
        <p:spPr>
          <a:xfrm>
            <a:off x="116505" y="1268760"/>
            <a:ext cx="2025224" cy="876590"/>
          </a:xfrm>
          <a:prstGeom prst="rect">
            <a:avLst/>
          </a:prstGeom>
        </p:spPr>
      </p:pic>
      <p:pic>
        <p:nvPicPr>
          <p:cNvPr id="7" name="Image 6">
            <a:extLst>
              <a:ext uri="{FF2B5EF4-FFF2-40B4-BE49-F238E27FC236}">
                <a16:creationId xmlns:a16="http://schemas.microsoft.com/office/drawing/2014/main" id="{E6501165-8DB2-9D48-8717-45A0D3006F9F}"/>
              </a:ext>
            </a:extLst>
          </p:cNvPr>
          <p:cNvPicPr>
            <a:picLocks noChangeAspect="1"/>
          </p:cNvPicPr>
          <p:nvPr/>
        </p:nvPicPr>
        <p:blipFill>
          <a:blip r:embed="rId3"/>
          <a:stretch>
            <a:fillRect/>
          </a:stretch>
        </p:blipFill>
        <p:spPr>
          <a:xfrm>
            <a:off x="5472100" y="1482106"/>
            <a:ext cx="3150350" cy="686754"/>
          </a:xfrm>
          <a:prstGeom prst="rect">
            <a:avLst/>
          </a:prstGeom>
        </p:spPr>
      </p:pic>
      <p:pic>
        <p:nvPicPr>
          <p:cNvPr id="8" name="Image 7">
            <a:extLst>
              <a:ext uri="{FF2B5EF4-FFF2-40B4-BE49-F238E27FC236}">
                <a16:creationId xmlns:a16="http://schemas.microsoft.com/office/drawing/2014/main" id="{DE014C1A-37CA-094E-A1C4-B5B67160CD5C}"/>
              </a:ext>
            </a:extLst>
          </p:cNvPr>
          <p:cNvPicPr>
            <a:picLocks noChangeAspect="1"/>
          </p:cNvPicPr>
          <p:nvPr/>
        </p:nvPicPr>
        <p:blipFill>
          <a:blip r:embed="rId4"/>
          <a:stretch>
            <a:fillRect/>
          </a:stretch>
        </p:blipFill>
        <p:spPr>
          <a:xfrm>
            <a:off x="6457688" y="3161912"/>
            <a:ext cx="2460062" cy="756469"/>
          </a:xfrm>
          <a:prstGeom prst="rect">
            <a:avLst/>
          </a:prstGeom>
        </p:spPr>
      </p:pic>
      <p:pic>
        <p:nvPicPr>
          <p:cNvPr id="9" name="Imagem 7">
            <a:extLst>
              <a:ext uri="{FF2B5EF4-FFF2-40B4-BE49-F238E27FC236}">
                <a16:creationId xmlns:a16="http://schemas.microsoft.com/office/drawing/2014/main" id="{5EABC0E9-8A50-F94D-B829-2AB21A1FB0A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500" y="3023955"/>
            <a:ext cx="1530169" cy="10615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0" name="Image 9">
            <a:extLst>
              <a:ext uri="{FF2B5EF4-FFF2-40B4-BE49-F238E27FC236}">
                <a16:creationId xmlns:a16="http://schemas.microsoft.com/office/drawing/2014/main" id="{A069CF9A-7EC4-244D-86AC-8763CD50770C}"/>
              </a:ext>
            </a:extLst>
          </p:cNvPr>
          <p:cNvPicPr>
            <a:picLocks noChangeAspect="1"/>
          </p:cNvPicPr>
          <p:nvPr/>
        </p:nvPicPr>
        <p:blipFill>
          <a:blip r:embed="rId6"/>
          <a:stretch>
            <a:fillRect/>
          </a:stretch>
        </p:blipFill>
        <p:spPr>
          <a:xfrm>
            <a:off x="941334" y="5139190"/>
            <a:ext cx="3390900" cy="1206500"/>
          </a:xfrm>
          <a:prstGeom prst="rect">
            <a:avLst/>
          </a:prstGeom>
        </p:spPr>
      </p:pic>
      <p:pic>
        <p:nvPicPr>
          <p:cNvPr id="14" name="Image 13">
            <a:extLst>
              <a:ext uri="{FF2B5EF4-FFF2-40B4-BE49-F238E27FC236}">
                <a16:creationId xmlns:a16="http://schemas.microsoft.com/office/drawing/2014/main" id="{6C2D8435-8FB1-3F4E-B366-4AF38A013D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77045" y="5459956"/>
            <a:ext cx="1922139" cy="781357"/>
          </a:xfrm>
          <a:prstGeom prst="rect">
            <a:avLst/>
          </a:prstGeom>
        </p:spPr>
      </p:pic>
      <p:pic>
        <p:nvPicPr>
          <p:cNvPr id="16" name="Image 15">
            <a:extLst>
              <a:ext uri="{FF2B5EF4-FFF2-40B4-BE49-F238E27FC236}">
                <a16:creationId xmlns:a16="http://schemas.microsoft.com/office/drawing/2014/main" id="{308DB158-3055-2B45-A4FE-BB8323A4FB24}"/>
              </a:ext>
            </a:extLst>
          </p:cNvPr>
          <p:cNvPicPr>
            <a:picLocks noChangeAspect="1"/>
          </p:cNvPicPr>
          <p:nvPr/>
        </p:nvPicPr>
        <p:blipFill>
          <a:blip r:embed="rId8"/>
          <a:stretch>
            <a:fillRect/>
          </a:stretch>
        </p:blipFill>
        <p:spPr>
          <a:xfrm>
            <a:off x="551162" y="341402"/>
            <a:ext cx="2821097" cy="705274"/>
          </a:xfrm>
          <a:prstGeom prst="rect">
            <a:avLst/>
          </a:prstGeom>
        </p:spPr>
      </p:pic>
      <p:pic>
        <p:nvPicPr>
          <p:cNvPr id="11" name="Image 10">
            <a:extLst>
              <a:ext uri="{FF2B5EF4-FFF2-40B4-BE49-F238E27FC236}">
                <a16:creationId xmlns:a16="http://schemas.microsoft.com/office/drawing/2014/main" id="{BD6D924B-4462-A84E-9EEA-8EE6B5D41B52}"/>
              </a:ext>
            </a:extLst>
          </p:cNvPr>
          <p:cNvPicPr>
            <a:picLocks noChangeAspect="1"/>
          </p:cNvPicPr>
          <p:nvPr/>
        </p:nvPicPr>
        <p:blipFill>
          <a:blip r:embed="rId8"/>
          <a:stretch>
            <a:fillRect/>
          </a:stretch>
        </p:blipFill>
        <p:spPr>
          <a:xfrm>
            <a:off x="2501770" y="3191827"/>
            <a:ext cx="2821097" cy="705274"/>
          </a:xfrm>
          <a:prstGeom prst="rect">
            <a:avLst/>
          </a:prstGeom>
          <a:ln w="34925">
            <a:noFill/>
          </a:ln>
        </p:spPr>
      </p:pic>
      <p:cxnSp>
        <p:nvCxnSpPr>
          <p:cNvPr id="5" name="Connecteur droit avec flèche 4">
            <a:extLst>
              <a:ext uri="{FF2B5EF4-FFF2-40B4-BE49-F238E27FC236}">
                <a16:creationId xmlns:a16="http://schemas.microsoft.com/office/drawing/2014/main" id="{03236767-D2A5-0F44-9C49-E620461E539B}"/>
              </a:ext>
            </a:extLst>
          </p:cNvPr>
          <p:cNvCxnSpPr>
            <a:stCxn id="11" idx="0"/>
            <a:endCxn id="7" idx="1"/>
          </p:cNvCxnSpPr>
          <p:nvPr/>
        </p:nvCxnSpPr>
        <p:spPr>
          <a:xfrm flipV="1">
            <a:off x="3912319" y="1825483"/>
            <a:ext cx="1559781" cy="13663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a:extLst>
              <a:ext uri="{FF2B5EF4-FFF2-40B4-BE49-F238E27FC236}">
                <a16:creationId xmlns:a16="http://schemas.microsoft.com/office/drawing/2014/main" id="{702A30E5-BA88-5F4D-ADBF-D136E5A004E4}"/>
              </a:ext>
            </a:extLst>
          </p:cNvPr>
          <p:cNvCxnSpPr>
            <a:cxnSpLocks/>
            <a:stCxn id="11" idx="0"/>
            <a:endCxn id="4" idx="3"/>
          </p:cNvCxnSpPr>
          <p:nvPr/>
        </p:nvCxnSpPr>
        <p:spPr>
          <a:xfrm flipH="1" flipV="1">
            <a:off x="2141729" y="1707055"/>
            <a:ext cx="1770590" cy="1484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0CFA6C86-47DE-E74E-B454-7417E2C1E0E9}"/>
              </a:ext>
            </a:extLst>
          </p:cNvPr>
          <p:cNvCxnSpPr>
            <a:cxnSpLocks/>
            <a:stCxn id="11" idx="3"/>
            <a:endCxn id="8" idx="1"/>
          </p:cNvCxnSpPr>
          <p:nvPr/>
        </p:nvCxnSpPr>
        <p:spPr>
          <a:xfrm flipV="1">
            <a:off x="5322867" y="3540147"/>
            <a:ext cx="1134821" cy="43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a:extLst>
              <a:ext uri="{FF2B5EF4-FFF2-40B4-BE49-F238E27FC236}">
                <a16:creationId xmlns:a16="http://schemas.microsoft.com/office/drawing/2014/main" id="{BC539CE7-C751-EC4A-AF43-612ADF1CD1AA}"/>
              </a:ext>
            </a:extLst>
          </p:cNvPr>
          <p:cNvCxnSpPr>
            <a:cxnSpLocks/>
            <a:stCxn id="11" idx="2"/>
            <a:endCxn id="14" idx="0"/>
          </p:cNvCxnSpPr>
          <p:nvPr/>
        </p:nvCxnSpPr>
        <p:spPr>
          <a:xfrm>
            <a:off x="3912319" y="3897101"/>
            <a:ext cx="2025796" cy="15628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a16="http://schemas.microsoft.com/office/drawing/2014/main" id="{A319C2D8-F198-6843-B062-02E433B413EA}"/>
              </a:ext>
            </a:extLst>
          </p:cNvPr>
          <p:cNvCxnSpPr>
            <a:cxnSpLocks/>
            <a:stCxn id="11" idx="2"/>
            <a:endCxn id="10" idx="0"/>
          </p:cNvCxnSpPr>
          <p:nvPr/>
        </p:nvCxnSpPr>
        <p:spPr>
          <a:xfrm flipH="1">
            <a:off x="2636784" y="3897101"/>
            <a:ext cx="1275535" cy="12420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a:extLst>
              <a:ext uri="{FF2B5EF4-FFF2-40B4-BE49-F238E27FC236}">
                <a16:creationId xmlns:a16="http://schemas.microsoft.com/office/drawing/2014/main" id="{39981EDF-42BB-6346-837F-40CAC3659BCD}"/>
              </a:ext>
            </a:extLst>
          </p:cNvPr>
          <p:cNvCxnSpPr>
            <a:cxnSpLocks/>
            <a:stCxn id="11" idx="1"/>
            <a:endCxn id="9" idx="3"/>
          </p:cNvCxnSpPr>
          <p:nvPr/>
        </p:nvCxnSpPr>
        <p:spPr>
          <a:xfrm flipH="1">
            <a:off x="1601669" y="3544464"/>
            <a:ext cx="900101" cy="102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ZoneTexte 32">
            <a:extLst>
              <a:ext uri="{FF2B5EF4-FFF2-40B4-BE49-F238E27FC236}">
                <a16:creationId xmlns:a16="http://schemas.microsoft.com/office/drawing/2014/main" id="{CCF9EC79-77C9-B641-92AF-FF5A25646041}"/>
              </a:ext>
            </a:extLst>
          </p:cNvPr>
          <p:cNvSpPr txBox="1"/>
          <p:nvPr/>
        </p:nvSpPr>
        <p:spPr>
          <a:xfrm>
            <a:off x="2330891" y="2196862"/>
            <a:ext cx="1398140" cy="307777"/>
          </a:xfrm>
          <a:prstGeom prst="rect">
            <a:avLst/>
          </a:prstGeom>
          <a:solidFill>
            <a:schemeClr val="bg1"/>
          </a:solidFill>
          <a:ln w="41275">
            <a:solidFill>
              <a:schemeClr val="accent1"/>
            </a:solidFill>
          </a:ln>
        </p:spPr>
        <p:txBody>
          <a:bodyPr wrap="none" rtlCol="0">
            <a:spAutoFit/>
          </a:bodyPr>
          <a:lstStyle/>
          <a:p>
            <a:r>
              <a:rPr lang="fr-FR" sz="1400" dirty="0" err="1"/>
              <a:t>implementation</a:t>
            </a:r>
            <a:endParaRPr lang="fr-FR" sz="1400" dirty="0"/>
          </a:p>
        </p:txBody>
      </p:sp>
      <p:sp>
        <p:nvSpPr>
          <p:cNvPr id="34" name="ZoneTexte 33">
            <a:extLst>
              <a:ext uri="{FF2B5EF4-FFF2-40B4-BE49-F238E27FC236}">
                <a16:creationId xmlns:a16="http://schemas.microsoft.com/office/drawing/2014/main" id="{D29F6A2D-6668-734C-943A-051A1DDEE00A}"/>
              </a:ext>
            </a:extLst>
          </p:cNvPr>
          <p:cNvSpPr txBox="1"/>
          <p:nvPr/>
        </p:nvSpPr>
        <p:spPr>
          <a:xfrm>
            <a:off x="2446672" y="4494000"/>
            <a:ext cx="1398140" cy="307777"/>
          </a:xfrm>
          <a:prstGeom prst="rect">
            <a:avLst/>
          </a:prstGeom>
          <a:solidFill>
            <a:schemeClr val="bg1"/>
          </a:solidFill>
          <a:ln w="38100">
            <a:solidFill>
              <a:schemeClr val="accent1">
                <a:shade val="95000"/>
                <a:satMod val="105000"/>
              </a:schemeClr>
            </a:solidFill>
          </a:ln>
        </p:spPr>
        <p:txBody>
          <a:bodyPr wrap="none" rtlCol="0">
            <a:spAutoFit/>
          </a:bodyPr>
          <a:lstStyle/>
          <a:p>
            <a:r>
              <a:rPr lang="fr-FR" sz="1400" dirty="0" err="1"/>
              <a:t>implementation</a:t>
            </a:r>
            <a:endParaRPr lang="fr-FR" sz="1400" dirty="0"/>
          </a:p>
        </p:txBody>
      </p:sp>
      <p:sp>
        <p:nvSpPr>
          <p:cNvPr id="35" name="ZoneTexte 34">
            <a:extLst>
              <a:ext uri="{FF2B5EF4-FFF2-40B4-BE49-F238E27FC236}">
                <a16:creationId xmlns:a16="http://schemas.microsoft.com/office/drawing/2014/main" id="{0EC79501-BD60-384D-ACAB-DD688930B346}"/>
              </a:ext>
            </a:extLst>
          </p:cNvPr>
          <p:cNvSpPr txBox="1"/>
          <p:nvPr/>
        </p:nvSpPr>
        <p:spPr>
          <a:xfrm>
            <a:off x="4269371" y="4494001"/>
            <a:ext cx="1398140" cy="307777"/>
          </a:xfrm>
          <a:prstGeom prst="rect">
            <a:avLst/>
          </a:prstGeom>
          <a:solidFill>
            <a:schemeClr val="bg1"/>
          </a:solidFill>
          <a:ln w="38100">
            <a:solidFill>
              <a:schemeClr val="accent1">
                <a:shade val="95000"/>
                <a:satMod val="105000"/>
              </a:schemeClr>
            </a:solidFill>
          </a:ln>
        </p:spPr>
        <p:txBody>
          <a:bodyPr wrap="none" rtlCol="0">
            <a:spAutoFit/>
          </a:bodyPr>
          <a:lstStyle/>
          <a:p>
            <a:r>
              <a:rPr lang="fr-FR" sz="1400" dirty="0" err="1"/>
              <a:t>implementation</a:t>
            </a:r>
            <a:endParaRPr lang="fr-FR" sz="1400" dirty="0"/>
          </a:p>
        </p:txBody>
      </p:sp>
      <p:sp>
        <p:nvSpPr>
          <p:cNvPr id="37" name="ZoneTexte 36">
            <a:extLst>
              <a:ext uri="{FF2B5EF4-FFF2-40B4-BE49-F238E27FC236}">
                <a16:creationId xmlns:a16="http://schemas.microsoft.com/office/drawing/2014/main" id="{2355BF24-4EF3-064D-9EBF-23090B85A9C0}"/>
              </a:ext>
            </a:extLst>
          </p:cNvPr>
          <p:cNvSpPr txBox="1"/>
          <p:nvPr/>
        </p:nvSpPr>
        <p:spPr>
          <a:xfrm>
            <a:off x="1820569" y="3113965"/>
            <a:ext cx="603050" cy="307777"/>
          </a:xfrm>
          <a:prstGeom prst="rect">
            <a:avLst/>
          </a:prstGeom>
          <a:noFill/>
          <a:ln w="38100">
            <a:solidFill>
              <a:schemeClr val="accent1">
                <a:shade val="95000"/>
                <a:satMod val="105000"/>
              </a:schemeClr>
            </a:solidFill>
          </a:ln>
        </p:spPr>
        <p:txBody>
          <a:bodyPr wrap="none" rtlCol="0">
            <a:spAutoFit/>
          </a:bodyPr>
          <a:lstStyle/>
          <a:p>
            <a:r>
              <a:rPr lang="fr-FR" sz="1400" dirty="0"/>
              <a:t>pilots</a:t>
            </a:r>
          </a:p>
        </p:txBody>
      </p:sp>
      <p:sp>
        <p:nvSpPr>
          <p:cNvPr id="38" name="ZoneTexte 37">
            <a:extLst>
              <a:ext uri="{FF2B5EF4-FFF2-40B4-BE49-F238E27FC236}">
                <a16:creationId xmlns:a16="http://schemas.microsoft.com/office/drawing/2014/main" id="{67F1703B-EEE6-424A-99F7-9935F3D0DF9F}"/>
              </a:ext>
            </a:extLst>
          </p:cNvPr>
          <p:cNvSpPr txBox="1"/>
          <p:nvPr/>
        </p:nvSpPr>
        <p:spPr>
          <a:xfrm>
            <a:off x="5211169" y="3082798"/>
            <a:ext cx="1208985" cy="307777"/>
          </a:xfrm>
          <a:prstGeom prst="rect">
            <a:avLst/>
          </a:prstGeom>
          <a:noFill/>
          <a:ln w="38100">
            <a:solidFill>
              <a:schemeClr val="accent1">
                <a:shade val="95000"/>
                <a:satMod val="105000"/>
              </a:schemeClr>
            </a:solidFill>
          </a:ln>
        </p:spPr>
        <p:txBody>
          <a:bodyPr wrap="none" rtlCol="0">
            <a:spAutoFit/>
          </a:bodyPr>
          <a:lstStyle/>
          <a:p>
            <a:r>
              <a:rPr lang="fr-FR" sz="1400" dirty="0" err="1"/>
              <a:t>undiagnosed</a:t>
            </a:r>
            <a:endParaRPr lang="fr-FR" sz="1400" dirty="0"/>
          </a:p>
        </p:txBody>
      </p:sp>
      <p:pic>
        <p:nvPicPr>
          <p:cNvPr id="24" name="Image 23">
            <a:extLst>
              <a:ext uri="{FF2B5EF4-FFF2-40B4-BE49-F238E27FC236}">
                <a16:creationId xmlns:a16="http://schemas.microsoft.com/office/drawing/2014/main" id="{CA0C84F4-37CF-B346-9610-4831D6BF21B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11923" y="175815"/>
            <a:ext cx="1420417" cy="1142537"/>
          </a:xfrm>
          <a:prstGeom prst="rect">
            <a:avLst/>
          </a:prstGeom>
        </p:spPr>
      </p:pic>
      <p:sp>
        <p:nvSpPr>
          <p:cNvPr id="36" name="ZoneTexte 35">
            <a:extLst>
              <a:ext uri="{FF2B5EF4-FFF2-40B4-BE49-F238E27FC236}">
                <a16:creationId xmlns:a16="http://schemas.microsoft.com/office/drawing/2014/main" id="{EAC4FE48-55B0-D241-A555-ABB6C06B6AFF}"/>
              </a:ext>
            </a:extLst>
          </p:cNvPr>
          <p:cNvSpPr txBox="1"/>
          <p:nvPr/>
        </p:nvSpPr>
        <p:spPr>
          <a:xfrm>
            <a:off x="4148965" y="2200764"/>
            <a:ext cx="1309974" cy="523220"/>
          </a:xfrm>
          <a:prstGeom prst="rect">
            <a:avLst/>
          </a:prstGeom>
          <a:solidFill>
            <a:schemeClr val="bg1"/>
          </a:solidFill>
          <a:ln w="38100">
            <a:solidFill>
              <a:schemeClr val="accent1"/>
            </a:solidFill>
          </a:ln>
        </p:spPr>
        <p:txBody>
          <a:bodyPr wrap="none" rtlCol="0">
            <a:spAutoFit/>
          </a:bodyPr>
          <a:lstStyle/>
          <a:p>
            <a:r>
              <a:rPr lang="fr-FR" sz="1400" dirty="0"/>
              <a:t>Training/</a:t>
            </a:r>
            <a:r>
              <a:rPr lang="fr-FR" sz="1400" dirty="0" err="1"/>
              <a:t>tools</a:t>
            </a:r>
            <a:endParaRPr lang="fr-FR" sz="1400" dirty="0"/>
          </a:p>
          <a:p>
            <a:r>
              <a:rPr lang="fr-FR" sz="1400" dirty="0"/>
              <a:t>National Hubs</a:t>
            </a:r>
          </a:p>
        </p:txBody>
      </p:sp>
    </p:spTree>
    <p:extLst>
      <p:ext uri="{BB962C8B-B14F-4D97-AF65-F5344CB8AC3E}">
        <p14:creationId xmlns:p14="http://schemas.microsoft.com/office/powerpoint/2010/main" val="292645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3" name="ZoneTexte 2">
            <a:extLst>
              <a:ext uri="{FF2B5EF4-FFF2-40B4-BE49-F238E27FC236}">
                <a16:creationId xmlns:a16="http://schemas.microsoft.com/office/drawing/2014/main" id="{AA3046FA-0F3F-4D68-8870-2E2A2774875C}"/>
              </a:ext>
            </a:extLst>
          </p:cNvPr>
          <p:cNvSpPr txBox="1"/>
          <p:nvPr/>
        </p:nvSpPr>
        <p:spPr>
          <a:xfrm>
            <a:off x="2436127" y="2411944"/>
            <a:ext cx="184731" cy="369332"/>
          </a:xfrm>
          <a:prstGeom prst="rect">
            <a:avLst/>
          </a:prstGeom>
          <a:noFill/>
        </p:spPr>
        <p:txBody>
          <a:bodyPr wrap="none" rtlCol="0">
            <a:spAutoFit/>
          </a:bodyPr>
          <a:lstStyle/>
          <a:p>
            <a:endParaRPr lang="fr-FR" dirty="0"/>
          </a:p>
        </p:txBody>
      </p:sp>
      <p:sp>
        <p:nvSpPr>
          <p:cNvPr id="8" name="Rectangle 7"/>
          <p:cNvSpPr/>
          <p:nvPr/>
        </p:nvSpPr>
        <p:spPr>
          <a:xfrm>
            <a:off x="458713" y="332069"/>
            <a:ext cx="390525" cy="295275"/>
          </a:xfrm>
          <a:prstGeom prst="rect">
            <a:avLst/>
          </a:prstGeom>
          <a:solidFill>
            <a:srgbClr val="43BC9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59" name="Google Shape;159;p5"/>
          <p:cNvSpPr txBox="1">
            <a:spLocks noGrp="1"/>
          </p:cNvSpPr>
          <p:nvPr>
            <p:ph type="ctrTitle" idx="4294967295"/>
          </p:nvPr>
        </p:nvSpPr>
        <p:spPr>
          <a:xfrm>
            <a:off x="971600" y="233643"/>
            <a:ext cx="6464300" cy="492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r>
              <a:rPr lang="fr-FR" sz="2000" dirty="0">
                <a:solidFill>
                  <a:schemeClr val="accent1"/>
                </a:solidFill>
                <a:sym typeface="Century Gothic"/>
              </a:rPr>
              <a:t>JOIN THE COMMUNITY!</a:t>
            </a:r>
          </a:p>
        </p:txBody>
      </p:sp>
      <p:sp>
        <p:nvSpPr>
          <p:cNvPr id="12" name="Rectangle 11"/>
          <p:cNvSpPr/>
          <p:nvPr/>
        </p:nvSpPr>
        <p:spPr>
          <a:xfrm>
            <a:off x="439553" y="1459230"/>
            <a:ext cx="8029756" cy="3939540"/>
          </a:xfrm>
          <a:prstGeom prst="rect">
            <a:avLst/>
          </a:prstGeom>
        </p:spPr>
        <p:txBody>
          <a:bodyPr wrap="square">
            <a:spAutoFit/>
          </a:bodyPr>
          <a:lstStyle/>
          <a:p>
            <a:pPr marL="342900" indent="-342900">
              <a:buFont typeface="Arial"/>
              <a:buChar char="•"/>
            </a:pPr>
            <a:r>
              <a:rPr lang="fr-FR" b="1" dirty="0" err="1">
                <a:solidFill>
                  <a:srgbClr val="305392"/>
                </a:solidFill>
                <a:latin typeface="Candara"/>
                <a:ea typeface="Gill Sans"/>
                <a:cs typeface="Candara"/>
                <a:sym typeface="Gill Sans"/>
              </a:rPr>
              <a:t>ORPHAcodes</a:t>
            </a:r>
            <a:r>
              <a:rPr lang="fr-FR" b="1" dirty="0">
                <a:solidFill>
                  <a:srgbClr val="305392"/>
                </a:solidFill>
                <a:latin typeface="Candara"/>
                <a:ea typeface="Gill Sans"/>
                <a:cs typeface="Candara"/>
                <a:sym typeface="Gill Sans"/>
              </a:rPr>
              <a:t> can </a:t>
            </a:r>
            <a:r>
              <a:rPr lang="fr-FR" b="1" dirty="0" err="1">
                <a:solidFill>
                  <a:srgbClr val="305392"/>
                </a:solidFill>
                <a:latin typeface="Candara"/>
                <a:ea typeface="Gill Sans"/>
                <a:cs typeface="Candara"/>
                <a:sym typeface="Gill Sans"/>
              </a:rPr>
              <a:t>provide</a:t>
            </a:r>
            <a:r>
              <a:rPr lang="fr-FR" b="1" dirty="0">
                <a:solidFill>
                  <a:srgbClr val="305392"/>
                </a:solidFill>
                <a:latin typeface="Candara"/>
                <a:ea typeface="Gill Sans"/>
                <a:cs typeface="Candara"/>
                <a:sym typeface="Gill Sans"/>
              </a:rPr>
              <a:t> </a:t>
            </a:r>
            <a:r>
              <a:rPr lang="fr-FR" b="1" dirty="0" err="1">
                <a:solidFill>
                  <a:srgbClr val="305392"/>
                </a:solidFill>
                <a:latin typeface="Candara"/>
                <a:ea typeface="Gill Sans"/>
                <a:cs typeface="Candara"/>
                <a:sym typeface="Gill Sans"/>
              </a:rPr>
              <a:t>answers</a:t>
            </a:r>
            <a:r>
              <a:rPr lang="fr-FR" b="1" dirty="0">
                <a:solidFill>
                  <a:srgbClr val="305392"/>
                </a:solidFill>
                <a:latin typeface="Candara"/>
                <a:ea typeface="Gill Sans"/>
                <a:cs typeface="Candara"/>
                <a:sym typeface="Gill Sans"/>
              </a:rPr>
              <a:t> to a range of public </a:t>
            </a:r>
            <a:r>
              <a:rPr lang="fr-FR" b="1" dirty="0" err="1">
                <a:solidFill>
                  <a:srgbClr val="305392"/>
                </a:solidFill>
                <a:latin typeface="Candara"/>
                <a:ea typeface="Gill Sans"/>
                <a:cs typeface="Candara"/>
                <a:sym typeface="Gill Sans"/>
              </a:rPr>
              <a:t>health</a:t>
            </a:r>
            <a:r>
              <a:rPr lang="fr-FR" b="1" dirty="0">
                <a:solidFill>
                  <a:srgbClr val="305392"/>
                </a:solidFill>
                <a:latin typeface="Candara"/>
                <a:ea typeface="Gill Sans"/>
                <a:cs typeface="Candara"/>
                <a:sym typeface="Gill Sans"/>
              </a:rPr>
              <a:t> and </a:t>
            </a:r>
            <a:r>
              <a:rPr lang="fr-FR" b="1" dirty="0" err="1">
                <a:solidFill>
                  <a:srgbClr val="305392"/>
                </a:solidFill>
                <a:latin typeface="Candara"/>
                <a:ea typeface="Gill Sans"/>
                <a:cs typeface="Candara"/>
                <a:sym typeface="Gill Sans"/>
              </a:rPr>
              <a:t>research</a:t>
            </a:r>
            <a:r>
              <a:rPr lang="fr-FR" b="1" dirty="0">
                <a:solidFill>
                  <a:srgbClr val="305392"/>
                </a:solidFill>
                <a:latin typeface="Candara"/>
                <a:ea typeface="Gill Sans"/>
                <a:cs typeface="Candara"/>
                <a:sym typeface="Gill Sans"/>
              </a:rPr>
              <a:t> questions </a:t>
            </a:r>
            <a:r>
              <a:rPr lang="fr-FR" b="1" dirty="0" err="1">
                <a:solidFill>
                  <a:srgbClr val="305392"/>
                </a:solidFill>
                <a:latin typeface="Candara"/>
                <a:ea typeface="Gill Sans"/>
                <a:cs typeface="Candara"/>
                <a:sym typeface="Gill Sans"/>
              </a:rPr>
              <a:t>thus</a:t>
            </a:r>
            <a:r>
              <a:rPr lang="fr-FR" b="1" dirty="0">
                <a:solidFill>
                  <a:srgbClr val="305392"/>
                </a:solidFill>
                <a:latin typeface="Candara"/>
                <a:ea typeface="Gill Sans"/>
                <a:cs typeface="Candara"/>
                <a:sym typeface="Gill Sans"/>
              </a:rPr>
              <a:t> </a:t>
            </a:r>
            <a:r>
              <a:rPr lang="fr-FR" b="1" dirty="0" err="1">
                <a:solidFill>
                  <a:srgbClr val="305392"/>
                </a:solidFill>
                <a:latin typeface="Candara"/>
                <a:ea typeface="Gill Sans"/>
                <a:cs typeface="Candara"/>
                <a:sym typeface="Gill Sans"/>
              </a:rPr>
              <a:t>supporting</a:t>
            </a:r>
            <a:r>
              <a:rPr lang="fr-FR" b="1" dirty="0">
                <a:solidFill>
                  <a:srgbClr val="305392"/>
                </a:solidFill>
                <a:latin typeface="Candara"/>
                <a:ea typeface="Gill Sans"/>
                <a:cs typeface="Candara"/>
                <a:sym typeface="Gill Sans"/>
              </a:rPr>
              <a:t> </a:t>
            </a:r>
            <a:r>
              <a:rPr lang="fr-FR" b="1" dirty="0" err="1">
                <a:solidFill>
                  <a:srgbClr val="43BC9D"/>
                </a:solidFill>
                <a:latin typeface="Candara"/>
                <a:ea typeface="Gill Sans"/>
                <a:cs typeface="Candara"/>
                <a:sym typeface="Gill Sans"/>
              </a:rPr>
              <a:t>evidence-based</a:t>
            </a:r>
            <a:r>
              <a:rPr lang="fr-FR" b="1" dirty="0">
                <a:solidFill>
                  <a:srgbClr val="43BC9D"/>
                </a:solidFill>
                <a:latin typeface="Candara"/>
                <a:ea typeface="Gill Sans"/>
                <a:cs typeface="Candara"/>
                <a:sym typeface="Gill Sans"/>
              </a:rPr>
              <a:t> </a:t>
            </a:r>
            <a:r>
              <a:rPr lang="fr-FR" b="1" dirty="0" err="1">
                <a:solidFill>
                  <a:srgbClr val="43BC9D"/>
                </a:solidFill>
                <a:latin typeface="Candara"/>
                <a:ea typeface="Gill Sans"/>
                <a:cs typeface="Candara"/>
                <a:sym typeface="Gill Sans"/>
              </a:rPr>
              <a:t>decision</a:t>
            </a:r>
            <a:r>
              <a:rPr lang="fr-FR" b="1" dirty="0">
                <a:solidFill>
                  <a:srgbClr val="43BC9D"/>
                </a:solidFill>
                <a:latin typeface="Candara"/>
                <a:ea typeface="Gill Sans"/>
                <a:cs typeface="Candara"/>
                <a:sym typeface="Gill Sans"/>
              </a:rPr>
              <a:t> </a:t>
            </a:r>
            <a:r>
              <a:rPr lang="fr-FR" b="1" dirty="0" err="1">
                <a:solidFill>
                  <a:srgbClr val="43BC9D"/>
                </a:solidFill>
                <a:latin typeface="Candara"/>
                <a:ea typeface="Gill Sans"/>
                <a:cs typeface="Candara"/>
                <a:sym typeface="Gill Sans"/>
              </a:rPr>
              <a:t>making</a:t>
            </a:r>
            <a:r>
              <a:rPr lang="fr-FR" b="1" dirty="0">
                <a:solidFill>
                  <a:srgbClr val="305392"/>
                </a:solidFill>
                <a:latin typeface="Candara"/>
                <a:ea typeface="Gill Sans"/>
                <a:cs typeface="Candara"/>
                <a:sym typeface="Gill Sans"/>
              </a:rPr>
              <a:t> </a:t>
            </a:r>
            <a:r>
              <a:rPr lang="fr-FR" b="1" dirty="0" err="1">
                <a:solidFill>
                  <a:srgbClr val="305392"/>
                </a:solidFill>
                <a:latin typeface="Candara"/>
                <a:ea typeface="Gill Sans"/>
                <a:cs typeface="Candara"/>
                <a:sym typeface="Gill Sans"/>
              </a:rPr>
              <a:t>regarding</a:t>
            </a:r>
            <a:r>
              <a:rPr lang="fr-FR" b="1" dirty="0">
                <a:solidFill>
                  <a:srgbClr val="305392"/>
                </a:solidFill>
                <a:latin typeface="Candara"/>
                <a:ea typeface="Gill Sans"/>
                <a:cs typeface="Candara"/>
                <a:sym typeface="Gill Sans"/>
              </a:rPr>
              <a:t> RD and </a:t>
            </a:r>
            <a:r>
              <a:rPr lang="fr-FR" b="1" dirty="0" err="1">
                <a:solidFill>
                  <a:srgbClr val="305392"/>
                </a:solidFill>
                <a:latin typeface="Candara"/>
                <a:ea typeface="Gill Sans"/>
                <a:cs typeface="Candara"/>
                <a:sym typeface="Gill Sans"/>
              </a:rPr>
              <a:t>undiagnosed</a:t>
            </a:r>
            <a:r>
              <a:rPr lang="fr-FR" b="1" dirty="0">
                <a:solidFill>
                  <a:srgbClr val="305392"/>
                </a:solidFill>
                <a:latin typeface="Candara"/>
                <a:ea typeface="Gill Sans"/>
                <a:cs typeface="Candara"/>
                <a:sym typeface="Gill Sans"/>
              </a:rPr>
              <a:t> patients</a:t>
            </a:r>
          </a:p>
          <a:p>
            <a:pPr marL="342900" indent="-342900">
              <a:buFont typeface="Arial"/>
              <a:buChar char="•"/>
            </a:pPr>
            <a:endParaRPr lang="fr-FR" b="1" dirty="0">
              <a:solidFill>
                <a:srgbClr val="305392"/>
              </a:solidFill>
              <a:latin typeface="Candara"/>
              <a:ea typeface="Gill Sans"/>
              <a:cs typeface="Candara"/>
              <a:sym typeface="Gill Sans"/>
            </a:endParaRPr>
          </a:p>
          <a:p>
            <a:pPr marL="342900" indent="-342900">
              <a:buFont typeface="Arial"/>
              <a:buChar char="•"/>
            </a:pPr>
            <a:r>
              <a:rPr lang="fr-FR" b="1" dirty="0">
                <a:solidFill>
                  <a:srgbClr val="305392"/>
                </a:solidFill>
                <a:latin typeface="Candara"/>
                <a:ea typeface="Gill Sans"/>
                <a:cs typeface="Candara"/>
                <a:sym typeface="Gill Sans"/>
              </a:rPr>
              <a:t>In Information Systems: </a:t>
            </a:r>
            <a:r>
              <a:rPr lang="fr-FR" b="1" dirty="0" err="1">
                <a:solidFill>
                  <a:srgbClr val="305392"/>
                </a:solidFill>
                <a:latin typeface="Candara"/>
                <a:ea typeface="Gill Sans"/>
                <a:cs typeface="Candara"/>
                <a:sym typeface="Gill Sans"/>
              </a:rPr>
              <a:t>ORPHAcodes</a:t>
            </a:r>
            <a:r>
              <a:rPr lang="fr-FR" b="1" dirty="0">
                <a:solidFill>
                  <a:srgbClr val="305392"/>
                </a:solidFill>
                <a:latin typeface="Candara"/>
                <a:ea typeface="Gill Sans"/>
                <a:cs typeface="Candara"/>
                <a:sym typeface="Gill Sans"/>
              </a:rPr>
              <a:t> </a:t>
            </a:r>
            <a:r>
              <a:rPr lang="fr-FR" b="1" dirty="0">
                <a:solidFill>
                  <a:srgbClr val="43BC9D"/>
                </a:solidFill>
                <a:latin typeface="Candara"/>
                <a:ea typeface="Gill Sans"/>
                <a:cs typeface="Candara"/>
                <a:sym typeface="Gill Sans"/>
              </a:rPr>
              <a:t>COMPLEMENT</a:t>
            </a:r>
            <a:r>
              <a:rPr lang="fr-FR" b="1" dirty="0">
                <a:solidFill>
                  <a:srgbClr val="305392"/>
                </a:solidFill>
                <a:latin typeface="Candara"/>
                <a:ea typeface="Gill Sans"/>
                <a:cs typeface="Candara"/>
                <a:sym typeface="Gill Sans"/>
              </a:rPr>
              <a:t> </a:t>
            </a:r>
            <a:r>
              <a:rPr lang="fr-FR" b="1" dirty="0" err="1">
                <a:solidFill>
                  <a:srgbClr val="305392"/>
                </a:solidFill>
                <a:latin typeface="Candara"/>
                <a:ea typeface="Gill Sans"/>
                <a:cs typeface="Candara"/>
                <a:sym typeface="Gill Sans"/>
              </a:rPr>
              <a:t>other</a:t>
            </a:r>
            <a:r>
              <a:rPr lang="fr-FR" b="1" dirty="0">
                <a:solidFill>
                  <a:srgbClr val="305392"/>
                </a:solidFill>
                <a:latin typeface="Candara"/>
                <a:ea typeface="Gill Sans"/>
                <a:cs typeface="Candara"/>
                <a:sym typeface="Gill Sans"/>
              </a:rPr>
              <a:t> terminologies by </a:t>
            </a:r>
            <a:r>
              <a:rPr lang="fr-FR" b="1" dirty="0" err="1">
                <a:solidFill>
                  <a:srgbClr val="305392"/>
                </a:solidFill>
                <a:latin typeface="Candara"/>
                <a:ea typeface="Gill Sans"/>
                <a:cs typeface="Candara"/>
                <a:sym typeface="Gill Sans"/>
              </a:rPr>
              <a:t>providing</a:t>
            </a:r>
            <a:r>
              <a:rPr lang="fr-FR" b="1" dirty="0">
                <a:solidFill>
                  <a:srgbClr val="305392"/>
                </a:solidFill>
                <a:latin typeface="Candara"/>
                <a:ea typeface="Gill Sans"/>
                <a:cs typeface="Candara"/>
                <a:sym typeface="Gill Sans"/>
              </a:rPr>
              <a:t> essential </a:t>
            </a:r>
            <a:r>
              <a:rPr lang="fr-FR" b="1" dirty="0" err="1">
                <a:solidFill>
                  <a:srgbClr val="43BC9D"/>
                </a:solidFill>
                <a:latin typeface="Candara"/>
                <a:ea typeface="Gill Sans"/>
                <a:cs typeface="Candara"/>
                <a:sym typeface="Gill Sans"/>
              </a:rPr>
              <a:t>domain</a:t>
            </a:r>
            <a:r>
              <a:rPr lang="fr-FR" b="1" dirty="0">
                <a:solidFill>
                  <a:srgbClr val="43BC9D"/>
                </a:solidFill>
                <a:latin typeface="Candara"/>
                <a:ea typeface="Gill Sans"/>
                <a:cs typeface="Candara"/>
                <a:sym typeface="Gill Sans"/>
              </a:rPr>
              <a:t>-</a:t>
            </a:r>
            <a:r>
              <a:rPr lang="fr-FR" b="1" dirty="0" err="1">
                <a:solidFill>
                  <a:srgbClr val="43BC9D"/>
                </a:solidFill>
                <a:latin typeface="Candara"/>
                <a:ea typeface="Gill Sans"/>
                <a:cs typeface="Candara"/>
                <a:sym typeface="Gill Sans"/>
              </a:rPr>
              <a:t>specific</a:t>
            </a:r>
            <a:r>
              <a:rPr lang="fr-FR" b="1" dirty="0">
                <a:solidFill>
                  <a:srgbClr val="43BC9D"/>
                </a:solidFill>
                <a:latin typeface="Candara"/>
                <a:ea typeface="Gill Sans"/>
                <a:cs typeface="Candara"/>
                <a:sym typeface="Gill Sans"/>
              </a:rPr>
              <a:t> </a:t>
            </a:r>
            <a:r>
              <a:rPr lang="fr-FR" b="1" dirty="0" err="1">
                <a:solidFill>
                  <a:srgbClr val="43BC9D"/>
                </a:solidFill>
                <a:latin typeface="Candara"/>
                <a:ea typeface="Gill Sans"/>
                <a:cs typeface="Candara"/>
                <a:sym typeface="Gill Sans"/>
              </a:rPr>
              <a:t>precision</a:t>
            </a:r>
            <a:r>
              <a:rPr lang="fr-FR" b="1" dirty="0">
                <a:solidFill>
                  <a:srgbClr val="43BC9D"/>
                </a:solidFill>
                <a:latin typeface="Candara"/>
                <a:ea typeface="Gill Sans"/>
                <a:cs typeface="Candara"/>
                <a:sym typeface="Gill Sans"/>
              </a:rPr>
              <a:t> </a:t>
            </a:r>
          </a:p>
          <a:p>
            <a:pPr marL="342900" indent="-342900"/>
            <a:endParaRPr lang="fr-FR" b="1" dirty="0">
              <a:solidFill>
                <a:srgbClr val="305392"/>
              </a:solidFill>
              <a:latin typeface="Candara"/>
              <a:ea typeface="Gill Sans"/>
              <a:cs typeface="Candara"/>
              <a:sym typeface="Gill Sans"/>
            </a:endParaRPr>
          </a:p>
          <a:p>
            <a:pPr marL="342900" indent="-342900">
              <a:buFont typeface="Arial"/>
              <a:buChar char="•"/>
            </a:pPr>
            <a:r>
              <a:rPr lang="fr-FR" b="1" dirty="0">
                <a:solidFill>
                  <a:srgbClr val="305392"/>
                </a:solidFill>
                <a:latin typeface="Candara"/>
                <a:ea typeface="Gill Sans"/>
                <a:cs typeface="Candara"/>
                <a:sym typeface="Gill Sans"/>
              </a:rPr>
              <a:t>The </a:t>
            </a:r>
            <a:r>
              <a:rPr lang="fr-FR" b="1" dirty="0">
                <a:solidFill>
                  <a:srgbClr val="00B050"/>
                </a:solidFill>
                <a:latin typeface="Candara"/>
                <a:ea typeface="Gill Sans"/>
                <a:cs typeface="Candara"/>
                <a:sym typeface="Gill Sans"/>
                <a:hlinkClick r:id="rId3">
                  <a:extLst>
                    <a:ext uri="{A12FA001-AC4F-418D-AE19-62706E023703}">
                      <ahyp:hlinkClr xmlns:ahyp="http://schemas.microsoft.com/office/drawing/2018/hyperlinkcolor" val="tx"/>
                    </a:ext>
                  </a:extLst>
                </a:hlinkClick>
              </a:rPr>
              <a:t>www.rd-code</a:t>
            </a:r>
            <a:r>
              <a:rPr lang="fr-FR" b="1" dirty="0">
                <a:solidFill>
                  <a:srgbClr val="00B050"/>
                </a:solidFill>
                <a:latin typeface="Candara"/>
                <a:ea typeface="Gill Sans"/>
                <a:cs typeface="Candara"/>
                <a:sym typeface="Gill Sans"/>
              </a:rPr>
              <a:t> </a:t>
            </a:r>
            <a:r>
              <a:rPr lang="fr-FR" b="1" dirty="0" err="1">
                <a:solidFill>
                  <a:srgbClr val="305392"/>
                </a:solidFill>
                <a:latin typeface="Candara"/>
                <a:ea typeface="Gill Sans"/>
                <a:cs typeface="Candara"/>
                <a:sym typeface="Gill Sans"/>
              </a:rPr>
              <a:t>project</a:t>
            </a:r>
            <a:r>
              <a:rPr lang="fr-FR" b="1" dirty="0">
                <a:solidFill>
                  <a:srgbClr val="305392"/>
                </a:solidFill>
                <a:latin typeface="Candara"/>
                <a:ea typeface="Gill Sans"/>
                <a:cs typeface="Candara"/>
                <a:sym typeface="Gill Sans"/>
              </a:rPr>
              <a:t> </a:t>
            </a:r>
            <a:r>
              <a:rPr lang="fr-FR" b="1" dirty="0" err="1">
                <a:solidFill>
                  <a:srgbClr val="305392"/>
                </a:solidFill>
                <a:latin typeface="Candara"/>
                <a:ea typeface="Gill Sans"/>
                <a:cs typeface="Candara"/>
                <a:sym typeface="Gill Sans"/>
              </a:rPr>
              <a:t>co-funded</a:t>
            </a:r>
            <a:r>
              <a:rPr lang="fr-FR" b="1" dirty="0">
                <a:solidFill>
                  <a:srgbClr val="305392"/>
                </a:solidFill>
                <a:latin typeface="Candara"/>
                <a:ea typeface="Gill Sans"/>
                <a:cs typeface="Candara"/>
                <a:sym typeface="Gill Sans"/>
              </a:rPr>
              <a:t> by the </a:t>
            </a:r>
            <a:r>
              <a:rPr lang="fr-FR" b="1" dirty="0" err="1">
                <a:solidFill>
                  <a:srgbClr val="305392"/>
                </a:solidFill>
                <a:latin typeface="Candara"/>
                <a:ea typeface="Gill Sans"/>
                <a:cs typeface="Candara"/>
                <a:sym typeface="Gill Sans"/>
              </a:rPr>
              <a:t>European</a:t>
            </a:r>
            <a:r>
              <a:rPr lang="fr-FR" b="1" dirty="0">
                <a:solidFill>
                  <a:srgbClr val="305392"/>
                </a:solidFill>
                <a:latin typeface="Candara"/>
                <a:ea typeface="Gill Sans"/>
                <a:cs typeface="Candara"/>
                <a:sym typeface="Gill Sans"/>
              </a:rPr>
              <a:t> Commission </a:t>
            </a:r>
            <a:r>
              <a:rPr lang="fr-FR" b="1" dirty="0" err="1">
                <a:solidFill>
                  <a:srgbClr val="305392"/>
                </a:solidFill>
                <a:latin typeface="Candara"/>
                <a:ea typeface="Gill Sans"/>
                <a:cs typeface="Candara"/>
                <a:sym typeface="Gill Sans"/>
              </a:rPr>
              <a:t>provides</a:t>
            </a:r>
            <a:r>
              <a:rPr lang="fr-FR" b="1" dirty="0">
                <a:solidFill>
                  <a:srgbClr val="305392"/>
                </a:solidFill>
                <a:latin typeface="Candara"/>
                <a:ea typeface="Gill Sans"/>
                <a:cs typeface="Candara"/>
                <a:sym typeface="Gill Sans"/>
              </a:rPr>
              <a:t> the </a:t>
            </a:r>
            <a:r>
              <a:rPr lang="fr-FR" b="1" dirty="0" err="1">
                <a:solidFill>
                  <a:srgbClr val="305392"/>
                </a:solidFill>
                <a:latin typeface="Candara"/>
                <a:ea typeface="Gill Sans"/>
                <a:cs typeface="Candara"/>
                <a:sym typeface="Gill Sans"/>
              </a:rPr>
              <a:t>community</a:t>
            </a:r>
            <a:r>
              <a:rPr lang="fr-FR" b="1" dirty="0">
                <a:solidFill>
                  <a:srgbClr val="305392"/>
                </a:solidFill>
                <a:latin typeface="Candara"/>
                <a:ea typeface="Gill Sans"/>
                <a:cs typeface="Candara"/>
                <a:sym typeface="Gill Sans"/>
              </a:rPr>
              <a:t> at large </a:t>
            </a:r>
            <a:r>
              <a:rPr lang="fr-FR" b="1" dirty="0" err="1">
                <a:solidFill>
                  <a:srgbClr val="305392"/>
                </a:solidFill>
                <a:latin typeface="Candara"/>
                <a:ea typeface="Gill Sans"/>
                <a:cs typeface="Candara"/>
                <a:sym typeface="Gill Sans"/>
              </a:rPr>
              <a:t>with</a:t>
            </a:r>
            <a:r>
              <a:rPr lang="fr-FR" b="1" dirty="0">
                <a:solidFill>
                  <a:srgbClr val="305392"/>
                </a:solidFill>
                <a:latin typeface="Candara"/>
                <a:ea typeface="Gill Sans"/>
                <a:cs typeface="Candara"/>
                <a:sym typeface="Gill Sans"/>
              </a:rPr>
              <a:t> </a:t>
            </a:r>
            <a:r>
              <a:rPr lang="fr-FR" b="1" dirty="0">
                <a:solidFill>
                  <a:srgbClr val="43BC9D"/>
                </a:solidFill>
                <a:latin typeface="Candara"/>
                <a:ea typeface="Gill Sans"/>
                <a:cs typeface="Candara"/>
                <a:sym typeface="Gill Sans"/>
              </a:rPr>
              <a:t>Tools, Guidelines and standard </a:t>
            </a:r>
            <a:r>
              <a:rPr lang="fr-FR" b="1" dirty="0" err="1">
                <a:solidFill>
                  <a:srgbClr val="43BC9D"/>
                </a:solidFill>
                <a:latin typeface="Candara"/>
                <a:ea typeface="Gill Sans"/>
                <a:cs typeface="Candara"/>
                <a:sym typeface="Gill Sans"/>
              </a:rPr>
              <a:t>procedures</a:t>
            </a:r>
            <a:r>
              <a:rPr lang="fr-FR" b="1" dirty="0">
                <a:solidFill>
                  <a:srgbClr val="43BC9D"/>
                </a:solidFill>
                <a:latin typeface="Candara"/>
                <a:ea typeface="Gill Sans"/>
                <a:cs typeface="Candara"/>
                <a:sym typeface="Gill Sans"/>
              </a:rPr>
              <a:t> </a:t>
            </a:r>
            <a:r>
              <a:rPr lang="fr-FR" b="1" dirty="0">
                <a:solidFill>
                  <a:srgbClr val="305392"/>
                </a:solidFill>
                <a:latin typeface="Candara"/>
                <a:ea typeface="Gill Sans"/>
                <a:cs typeface="Candara"/>
                <a:sym typeface="Gill Sans"/>
              </a:rPr>
              <a:t>to </a:t>
            </a:r>
            <a:r>
              <a:rPr lang="fr-FR" b="1" dirty="0" err="1">
                <a:solidFill>
                  <a:srgbClr val="305392"/>
                </a:solidFill>
                <a:latin typeface="Candara"/>
                <a:ea typeface="Gill Sans"/>
                <a:cs typeface="Candara"/>
                <a:sym typeface="Gill Sans"/>
              </a:rPr>
              <a:t>facilitate</a:t>
            </a:r>
            <a:r>
              <a:rPr lang="fr-FR" b="1" dirty="0">
                <a:solidFill>
                  <a:srgbClr val="305392"/>
                </a:solidFill>
                <a:latin typeface="Candara"/>
                <a:ea typeface="Gill Sans"/>
                <a:cs typeface="Candara"/>
                <a:sym typeface="Gill Sans"/>
              </a:rPr>
              <a:t> </a:t>
            </a:r>
            <a:r>
              <a:rPr lang="fr-FR" b="1" dirty="0" err="1">
                <a:solidFill>
                  <a:srgbClr val="305392"/>
                </a:solidFill>
                <a:latin typeface="Candara"/>
                <a:ea typeface="Gill Sans"/>
                <a:cs typeface="Candara"/>
                <a:sym typeface="Gill Sans"/>
              </a:rPr>
              <a:t>implementation</a:t>
            </a:r>
            <a:r>
              <a:rPr lang="fr-FR" b="1" dirty="0">
                <a:solidFill>
                  <a:srgbClr val="305392"/>
                </a:solidFill>
                <a:latin typeface="Candara"/>
                <a:ea typeface="Gill Sans"/>
                <a:cs typeface="Candara"/>
                <a:sym typeface="Gill Sans"/>
              </a:rPr>
              <a:t> in all countries</a:t>
            </a:r>
          </a:p>
          <a:p>
            <a:pPr marL="342900" indent="-342900">
              <a:buFont typeface="Arial"/>
              <a:buChar char="•"/>
            </a:pPr>
            <a:endParaRPr lang="fr-FR" b="1" dirty="0">
              <a:solidFill>
                <a:srgbClr val="305392"/>
              </a:solidFill>
              <a:latin typeface="Candara"/>
              <a:ea typeface="Gill Sans"/>
              <a:cs typeface="Candara"/>
              <a:sym typeface="Gill Sans"/>
            </a:endParaRPr>
          </a:p>
          <a:p>
            <a:pPr marL="342900" indent="-342900">
              <a:buFont typeface="Arial"/>
              <a:buChar char="•"/>
            </a:pPr>
            <a:r>
              <a:rPr lang="fr-FR" b="1" dirty="0" err="1">
                <a:solidFill>
                  <a:srgbClr val="305392"/>
                </a:solidFill>
                <a:latin typeface="Candara"/>
                <a:ea typeface="Gill Sans"/>
                <a:cs typeface="Candara"/>
                <a:sym typeface="Gill Sans"/>
              </a:rPr>
              <a:t>Implementing</a:t>
            </a:r>
            <a:r>
              <a:rPr lang="fr-FR" b="1" dirty="0">
                <a:solidFill>
                  <a:srgbClr val="305392"/>
                </a:solidFill>
                <a:latin typeface="Candara"/>
                <a:ea typeface="Gill Sans"/>
                <a:cs typeface="Candara"/>
                <a:sym typeface="Gill Sans"/>
              </a:rPr>
              <a:t> countries </a:t>
            </a:r>
            <a:r>
              <a:rPr lang="fr-FR" b="1" dirty="0" err="1">
                <a:solidFill>
                  <a:srgbClr val="305392"/>
                </a:solidFill>
                <a:latin typeface="Candara"/>
                <a:ea typeface="Gill Sans"/>
                <a:cs typeface="Candara"/>
                <a:sym typeface="Gill Sans"/>
              </a:rPr>
              <a:t>deliver</a:t>
            </a:r>
            <a:r>
              <a:rPr lang="fr-FR" b="1" dirty="0">
                <a:solidFill>
                  <a:srgbClr val="305392"/>
                </a:solidFill>
                <a:latin typeface="Candara"/>
                <a:ea typeface="Gill Sans"/>
                <a:cs typeface="Candara"/>
                <a:sym typeface="Gill Sans"/>
              </a:rPr>
              <a:t> </a:t>
            </a:r>
            <a:r>
              <a:rPr lang="fr-FR" b="1" dirty="0">
                <a:solidFill>
                  <a:srgbClr val="43BC9D"/>
                </a:solidFill>
                <a:latin typeface="Candara"/>
                <a:sym typeface="Gill Sans"/>
              </a:rPr>
              <a:t>local training and support</a:t>
            </a:r>
            <a:r>
              <a:rPr lang="fr-FR" b="1" dirty="0">
                <a:solidFill>
                  <a:srgbClr val="305392"/>
                </a:solidFill>
                <a:latin typeface="Candara"/>
                <a:ea typeface="Gill Sans"/>
                <a:cs typeface="Candara"/>
                <a:sym typeface="Gill Sans"/>
              </a:rPr>
              <a:t> and exchange about </a:t>
            </a:r>
            <a:r>
              <a:rPr lang="fr-FR" b="1" dirty="0" err="1">
                <a:solidFill>
                  <a:srgbClr val="305392"/>
                </a:solidFill>
                <a:latin typeface="Candara"/>
                <a:ea typeface="Gill Sans"/>
                <a:cs typeface="Candara"/>
                <a:sym typeface="Gill Sans"/>
              </a:rPr>
              <a:t>their</a:t>
            </a:r>
            <a:r>
              <a:rPr lang="fr-FR" b="1" dirty="0">
                <a:solidFill>
                  <a:srgbClr val="305392"/>
                </a:solidFill>
                <a:latin typeface="Candara"/>
                <a:ea typeface="Gill Sans"/>
                <a:cs typeface="Candara"/>
                <a:sym typeface="Gill Sans"/>
              </a:rPr>
              <a:t> practice </a:t>
            </a:r>
            <a:r>
              <a:rPr lang="fr-FR" b="1" dirty="0" err="1">
                <a:solidFill>
                  <a:srgbClr val="305392"/>
                </a:solidFill>
                <a:latin typeface="Candara"/>
                <a:ea typeface="Gill Sans"/>
                <a:cs typeface="Candara"/>
                <a:sym typeface="Gill Sans"/>
              </a:rPr>
              <a:t>with</a:t>
            </a:r>
            <a:r>
              <a:rPr lang="fr-FR" b="1" dirty="0">
                <a:solidFill>
                  <a:srgbClr val="305392"/>
                </a:solidFill>
                <a:latin typeface="Candara"/>
                <a:ea typeface="Gill Sans"/>
                <a:cs typeface="Candara"/>
                <a:sym typeface="Gill Sans"/>
              </a:rPr>
              <a:t> RD-CODE </a:t>
            </a:r>
            <a:r>
              <a:rPr lang="fr-FR" b="1" dirty="0" err="1">
                <a:solidFill>
                  <a:srgbClr val="305392"/>
                </a:solidFill>
                <a:latin typeface="Candara"/>
                <a:ea typeface="Gill Sans"/>
                <a:cs typeface="Candara"/>
                <a:sym typeface="Gill Sans"/>
              </a:rPr>
              <a:t>growing</a:t>
            </a:r>
            <a:r>
              <a:rPr lang="fr-FR" b="1" dirty="0">
                <a:solidFill>
                  <a:srgbClr val="305392"/>
                </a:solidFill>
                <a:latin typeface="Candara"/>
                <a:ea typeface="Gill Sans"/>
                <a:cs typeface="Candara"/>
                <a:sym typeface="Gill Sans"/>
              </a:rPr>
              <a:t> </a:t>
            </a:r>
            <a:r>
              <a:rPr lang="fr-FR" b="1" dirty="0" err="1">
                <a:solidFill>
                  <a:srgbClr val="305392"/>
                </a:solidFill>
                <a:latin typeface="Candara"/>
                <a:ea typeface="Gill Sans"/>
                <a:cs typeface="Candara"/>
                <a:sym typeface="Gill Sans"/>
              </a:rPr>
              <a:t>community</a:t>
            </a:r>
            <a:endParaRPr lang="fr-FR" b="1" dirty="0">
              <a:solidFill>
                <a:srgbClr val="305392"/>
              </a:solidFill>
              <a:latin typeface="Candara"/>
              <a:ea typeface="Gill Sans"/>
              <a:cs typeface="Candara"/>
              <a:sym typeface="Gill Sans"/>
            </a:endParaRPr>
          </a:p>
          <a:p>
            <a:endParaRPr lang="en-US" sz="1600" dirty="0"/>
          </a:p>
        </p:txBody>
      </p:sp>
    </p:spTree>
  </p:cSld>
  <p:clrMapOvr>
    <a:masterClrMapping/>
  </p:clrMapOvr>
  <mc:AlternateContent xmlns:mc="http://schemas.openxmlformats.org/markup-compatibility/2006" xmlns:p14="http://schemas.microsoft.com/office/powerpoint/2010/main">
    <mc:Choice Requires="p14">
      <p:transition spd="slow" p14:dur="2000" advTm="46496"/>
    </mc:Choice>
    <mc:Fallback xmlns="">
      <p:transition spd="slow" advTm="46496"/>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solidFill>
                  <a:srgbClr val="00B050"/>
                </a:solidFill>
              </a:rPr>
              <a:t>Thank</a:t>
            </a:r>
            <a:r>
              <a:rPr lang="fr-FR" dirty="0">
                <a:solidFill>
                  <a:srgbClr val="00B050"/>
                </a:solidFill>
              </a:rPr>
              <a:t> </a:t>
            </a:r>
            <a:r>
              <a:rPr lang="fr-FR" dirty="0" err="1">
                <a:solidFill>
                  <a:srgbClr val="00B050"/>
                </a:solidFill>
              </a:rPr>
              <a:t>you</a:t>
            </a:r>
            <a:r>
              <a:rPr lang="fr-FR" dirty="0">
                <a:solidFill>
                  <a:srgbClr val="00B050"/>
                </a:solidFill>
              </a:rPr>
              <a:t>!</a:t>
            </a:r>
          </a:p>
        </p:txBody>
      </p:sp>
      <p:sp>
        <p:nvSpPr>
          <p:cNvPr id="5" name="Espace réservé du texte 4"/>
          <p:cNvSpPr>
            <a:spLocks noGrp="1"/>
          </p:cNvSpPr>
          <p:nvPr>
            <p:ph type="body" idx="1"/>
          </p:nvPr>
        </p:nvSpPr>
        <p:spPr/>
        <p:txBody>
          <a:bodyPr/>
          <a:lstStyle/>
          <a:p>
            <a:r>
              <a:rPr lang="fr-FR" dirty="0"/>
              <a:t>RD-CODE: </a:t>
            </a:r>
            <a:r>
              <a:rPr lang="fr-FR" dirty="0" err="1"/>
              <a:t>Implementing</a:t>
            </a:r>
            <a:r>
              <a:rPr lang="fr-FR" dirty="0"/>
              <a:t> </a:t>
            </a:r>
            <a:r>
              <a:rPr lang="fr-FR" dirty="0" err="1"/>
              <a:t>ORPHAcodes</a:t>
            </a:r>
            <a:r>
              <a:rPr lang="fr-FR" dirty="0"/>
              <a:t> in MS</a:t>
            </a:r>
          </a:p>
        </p:txBody>
      </p:sp>
    </p:spTree>
    <p:extLst>
      <p:ext uri="{BB962C8B-B14F-4D97-AF65-F5344CB8AC3E}">
        <p14:creationId xmlns:p14="http://schemas.microsoft.com/office/powerpoint/2010/main" val="87388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0C5CC2-1DCE-4C4C-A0CC-800FACCE2813}"/>
              </a:ext>
            </a:extLst>
          </p:cNvPr>
          <p:cNvSpPr>
            <a:spLocks noGrp="1"/>
          </p:cNvSpPr>
          <p:nvPr>
            <p:ph type="ctrTitle"/>
          </p:nvPr>
        </p:nvSpPr>
        <p:spPr/>
        <p:txBody>
          <a:bodyPr/>
          <a:lstStyle/>
          <a:p>
            <a:r>
              <a:rPr lang="fr-FR" dirty="0"/>
              <a:t>X-</a:t>
            </a:r>
            <a:r>
              <a:rPr lang="fr-FR" dirty="0" err="1"/>
              <a:t>eHealth</a:t>
            </a:r>
            <a:r>
              <a:rPr lang="fr-FR" dirty="0"/>
              <a:t>/RD-CODE</a:t>
            </a:r>
          </a:p>
        </p:txBody>
      </p:sp>
      <p:sp>
        <p:nvSpPr>
          <p:cNvPr id="3" name="Sous-titre 2">
            <a:extLst>
              <a:ext uri="{FF2B5EF4-FFF2-40B4-BE49-F238E27FC236}">
                <a16:creationId xmlns:a16="http://schemas.microsoft.com/office/drawing/2014/main" id="{D0944EC8-441F-D34E-9D67-BE1C36486767}"/>
              </a:ext>
            </a:extLst>
          </p:cNvPr>
          <p:cNvSpPr>
            <a:spLocks noGrp="1"/>
          </p:cNvSpPr>
          <p:nvPr>
            <p:ph type="subTitle" idx="1"/>
          </p:nvPr>
        </p:nvSpPr>
        <p:spPr/>
        <p:txBody>
          <a:bodyPr/>
          <a:lstStyle/>
          <a:p>
            <a:r>
              <a:rPr lang="fr-FR" dirty="0"/>
              <a:t>Interactions session</a:t>
            </a:r>
          </a:p>
        </p:txBody>
      </p:sp>
    </p:spTree>
    <p:extLst>
      <p:ext uri="{BB962C8B-B14F-4D97-AF65-F5344CB8AC3E}">
        <p14:creationId xmlns:p14="http://schemas.microsoft.com/office/powerpoint/2010/main" val="2460246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0FBD00-6064-2F49-8CEB-B8EDE532422A}"/>
              </a:ext>
            </a:extLst>
          </p:cNvPr>
          <p:cNvSpPr>
            <a:spLocks noGrp="1"/>
          </p:cNvSpPr>
          <p:nvPr>
            <p:ph type="title"/>
          </p:nvPr>
        </p:nvSpPr>
        <p:spPr>
          <a:xfrm>
            <a:off x="296525" y="350305"/>
            <a:ext cx="8077646" cy="642371"/>
          </a:xfrm>
        </p:spPr>
        <p:txBody>
          <a:bodyPr>
            <a:noAutofit/>
          </a:bodyPr>
          <a:lstStyle/>
          <a:p>
            <a:r>
              <a:rPr lang="fr-FR" sz="3200" dirty="0" err="1"/>
              <a:t>Why</a:t>
            </a:r>
            <a:r>
              <a:rPr lang="fr-FR" sz="3200" dirty="0"/>
              <a:t> </a:t>
            </a:r>
            <a:r>
              <a:rPr lang="fr-FR" sz="3200" dirty="0" err="1"/>
              <a:t>is</a:t>
            </a:r>
            <a:r>
              <a:rPr lang="fr-FR" sz="3200" dirty="0"/>
              <a:t> </a:t>
            </a:r>
            <a:r>
              <a:rPr lang="fr-FR" sz="3200" dirty="0" err="1"/>
              <a:t>it</a:t>
            </a:r>
            <a:r>
              <a:rPr lang="fr-FR" sz="3200" dirty="0"/>
              <a:t> important for RD patients </a:t>
            </a:r>
            <a:r>
              <a:rPr lang="fr-FR" sz="3200" dirty="0" err="1"/>
              <a:t>unplanned</a:t>
            </a:r>
            <a:r>
              <a:rPr lang="fr-FR" sz="3200" dirty="0"/>
              <a:t> care?: </a:t>
            </a:r>
            <a:r>
              <a:rPr lang="fr-FR" sz="3200" dirty="0" err="1"/>
              <a:t>Petr’s</a:t>
            </a:r>
            <a:r>
              <a:rPr lang="fr-FR" sz="3200" dirty="0"/>
              <a:t> story</a:t>
            </a:r>
          </a:p>
        </p:txBody>
      </p:sp>
      <p:sp>
        <p:nvSpPr>
          <p:cNvPr id="3" name="Espace réservé du contenu 2">
            <a:extLst>
              <a:ext uri="{FF2B5EF4-FFF2-40B4-BE49-F238E27FC236}">
                <a16:creationId xmlns:a16="http://schemas.microsoft.com/office/drawing/2014/main" id="{9B0BC609-DE2C-6342-AA19-DD0F122FB80A}"/>
              </a:ext>
            </a:extLst>
          </p:cNvPr>
          <p:cNvSpPr>
            <a:spLocks noGrp="1"/>
          </p:cNvSpPr>
          <p:nvPr>
            <p:ph idx="1"/>
          </p:nvPr>
        </p:nvSpPr>
        <p:spPr>
          <a:xfrm>
            <a:off x="201052" y="1314757"/>
            <a:ext cx="8268592" cy="2147035"/>
          </a:xfrm>
          <a:ln>
            <a:solidFill>
              <a:srgbClr val="00B050"/>
            </a:solidFill>
          </a:ln>
        </p:spPr>
        <p:txBody>
          <a:bodyPr anchor="ctr">
            <a:normAutofit lnSpcReduction="10000"/>
          </a:bodyPr>
          <a:lstStyle/>
          <a:p>
            <a:pPr>
              <a:spcBef>
                <a:spcPts val="0"/>
              </a:spcBef>
              <a:spcAft>
                <a:spcPts val="1200"/>
              </a:spcAft>
            </a:pPr>
            <a:r>
              <a:rPr lang="en-US" sz="1800" dirty="0"/>
              <a:t>Petr, a Czech 15 years-old boy with a diagnosis of </a:t>
            </a:r>
            <a:r>
              <a:rPr lang="en-US" sz="1800" b="1" dirty="0"/>
              <a:t>Steinert disease </a:t>
            </a:r>
            <a:r>
              <a:rPr lang="en-US" sz="1800" dirty="0"/>
              <a:t>is in holidays in Barcelona, Spain. After his flight, he starts coughing and progressively shortness of breath installs. Finally, he goes to the hospital emergency department accompanied by grand-parents. He presents with a </a:t>
            </a:r>
            <a:r>
              <a:rPr lang="en-US" sz="1800" b="1" dirty="0"/>
              <a:t>respiratory distress </a:t>
            </a:r>
            <a:r>
              <a:rPr lang="en-US" sz="1800" dirty="0"/>
              <a:t>after a banal bronchitis lasting for a couple of days. In addition, he complains from </a:t>
            </a:r>
            <a:r>
              <a:rPr lang="en-US" sz="1800" b="1" dirty="0"/>
              <a:t>disabling abdominal pain</a:t>
            </a:r>
            <a:r>
              <a:rPr lang="en-US" sz="1800" dirty="0"/>
              <a:t>. He reports he has been diagnosed as Steinert disease and that he has frequently difficulty breathing, but interrogation is difficult because of some degree of intellectual disability.</a:t>
            </a:r>
            <a:endParaRPr lang="fr-FR" sz="1800" dirty="0"/>
          </a:p>
        </p:txBody>
      </p:sp>
      <p:sp>
        <p:nvSpPr>
          <p:cNvPr id="4" name="ZoneTexte 3">
            <a:extLst>
              <a:ext uri="{FF2B5EF4-FFF2-40B4-BE49-F238E27FC236}">
                <a16:creationId xmlns:a16="http://schemas.microsoft.com/office/drawing/2014/main" id="{3AA4008A-1AB7-844B-9F5C-756B6324BC11}"/>
              </a:ext>
            </a:extLst>
          </p:cNvPr>
          <p:cNvSpPr txBox="1"/>
          <p:nvPr/>
        </p:nvSpPr>
        <p:spPr>
          <a:xfrm>
            <a:off x="201052" y="4120277"/>
            <a:ext cx="4016371" cy="2031325"/>
          </a:xfrm>
          <a:prstGeom prst="rect">
            <a:avLst/>
          </a:prstGeom>
        </p:spPr>
        <p:style>
          <a:lnRef idx="0">
            <a:schemeClr val="accent3"/>
          </a:lnRef>
          <a:fillRef idx="3">
            <a:schemeClr val="accent3"/>
          </a:fillRef>
          <a:effectRef idx="3">
            <a:schemeClr val="accent3"/>
          </a:effectRef>
          <a:fontRef idx="minor">
            <a:schemeClr val="lt1"/>
          </a:fontRef>
        </p:style>
        <p:txBody>
          <a:bodyPr wrap="square" rtlCol="0" anchor="ctr">
            <a:spAutoFit/>
          </a:bodyPr>
          <a:lstStyle/>
          <a:p>
            <a:r>
              <a:rPr lang="en-US" dirty="0"/>
              <a:t>Doctor does not know much about Steinert disease, but he wants to rule out a surgical abdomen. Patient makes a respiratory arrest when laying down for examination. </a:t>
            </a:r>
            <a:r>
              <a:rPr lang="fr-FR" dirty="0"/>
              <a:t>Intubation </a:t>
            </a:r>
            <a:r>
              <a:rPr lang="fr-FR" dirty="0" err="1"/>
              <a:t>is</a:t>
            </a:r>
            <a:r>
              <a:rPr lang="fr-FR" dirty="0"/>
              <a:t> </a:t>
            </a:r>
            <a:r>
              <a:rPr lang="fr-FR" dirty="0" err="1"/>
              <a:t>diffcult</a:t>
            </a:r>
            <a:r>
              <a:rPr lang="fr-FR" dirty="0"/>
              <a:t> and a </a:t>
            </a:r>
            <a:r>
              <a:rPr lang="fr-FR" dirty="0" err="1"/>
              <a:t>tracheotomy</a:t>
            </a:r>
            <a:r>
              <a:rPr lang="fr-FR" dirty="0"/>
              <a:t> </a:t>
            </a:r>
            <a:r>
              <a:rPr lang="fr-FR" dirty="0" err="1"/>
              <a:t>should</a:t>
            </a:r>
            <a:r>
              <a:rPr lang="fr-FR" dirty="0"/>
              <a:t> </a:t>
            </a:r>
            <a:r>
              <a:rPr lang="fr-FR" dirty="0" err="1"/>
              <a:t>be</a:t>
            </a:r>
            <a:r>
              <a:rPr lang="fr-FR" dirty="0"/>
              <a:t> </a:t>
            </a:r>
            <a:r>
              <a:rPr lang="fr-FR" dirty="0" err="1"/>
              <a:t>performed</a:t>
            </a:r>
            <a:endParaRPr lang="fr-FR" dirty="0"/>
          </a:p>
          <a:p>
            <a:endParaRPr lang="fr-FR" dirty="0"/>
          </a:p>
        </p:txBody>
      </p:sp>
      <p:sp>
        <p:nvSpPr>
          <p:cNvPr id="8" name="ZoneTexte 7">
            <a:extLst>
              <a:ext uri="{FF2B5EF4-FFF2-40B4-BE49-F238E27FC236}">
                <a16:creationId xmlns:a16="http://schemas.microsoft.com/office/drawing/2014/main" id="{D583ABC5-5386-2A44-8B8F-83DD0C66B01D}"/>
              </a:ext>
            </a:extLst>
          </p:cNvPr>
          <p:cNvSpPr txBox="1"/>
          <p:nvPr/>
        </p:nvSpPr>
        <p:spPr>
          <a:xfrm>
            <a:off x="4350699" y="4060871"/>
            <a:ext cx="4691446" cy="2308324"/>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nchor="ctr">
            <a:spAutoFit/>
          </a:bodyPr>
          <a:lstStyle/>
          <a:p>
            <a:pPr marL="134938" lvl="1">
              <a:spcBef>
                <a:spcPts val="0"/>
              </a:spcBef>
              <a:spcAft>
                <a:spcPts val="600"/>
              </a:spcAft>
            </a:pPr>
            <a:r>
              <a:rPr lang="en-US" dirty="0"/>
              <a:t>Doctor does not know much about Steinert disease, but consults Patient Summary generated in Czech Republic for information. He can access patient history and alert messages as well as emergency guidelines published in </a:t>
            </a:r>
            <a:r>
              <a:rPr lang="en-US" dirty="0" err="1"/>
              <a:t>Orphanet</a:t>
            </a:r>
            <a:r>
              <a:rPr lang="en-US" dirty="0"/>
              <a:t> in several languages, and avoid further complications. He can also call his doctor at his hospital in Prague.</a:t>
            </a:r>
            <a:endParaRPr lang="fr-FR" dirty="0"/>
          </a:p>
        </p:txBody>
      </p:sp>
      <p:cxnSp>
        <p:nvCxnSpPr>
          <p:cNvPr id="10" name="Connecteur droit avec flèche 9">
            <a:extLst>
              <a:ext uri="{FF2B5EF4-FFF2-40B4-BE49-F238E27FC236}">
                <a16:creationId xmlns:a16="http://schemas.microsoft.com/office/drawing/2014/main" id="{DA355C02-668B-9242-8790-D61FE2099760}"/>
              </a:ext>
            </a:extLst>
          </p:cNvPr>
          <p:cNvCxnSpPr>
            <a:stCxn id="3" idx="2"/>
            <a:endCxn id="4" idx="0"/>
          </p:cNvCxnSpPr>
          <p:nvPr/>
        </p:nvCxnSpPr>
        <p:spPr>
          <a:xfrm flipH="1">
            <a:off x="2209238" y="3461792"/>
            <a:ext cx="2126110" cy="658485"/>
          </a:xfrm>
          <a:prstGeom prst="straightConnector1">
            <a:avLst/>
          </a:prstGeom>
          <a:ln>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193B83DE-122E-C54C-913A-4810C38A371C}"/>
              </a:ext>
            </a:extLst>
          </p:cNvPr>
          <p:cNvCxnSpPr>
            <a:stCxn id="3" idx="2"/>
            <a:endCxn id="8" idx="0"/>
          </p:cNvCxnSpPr>
          <p:nvPr/>
        </p:nvCxnSpPr>
        <p:spPr>
          <a:xfrm>
            <a:off x="4335348" y="3461792"/>
            <a:ext cx="2361074" cy="599079"/>
          </a:xfrm>
          <a:prstGeom prst="straightConnector1">
            <a:avLst/>
          </a:prstGeom>
          <a:ln>
            <a:solidFill>
              <a:srgbClr val="00B050"/>
            </a:solidFill>
            <a:tailEnd type="triangle"/>
          </a:ln>
        </p:spPr>
        <p:style>
          <a:lnRef idx="2">
            <a:schemeClr val="accent1"/>
          </a:lnRef>
          <a:fillRef idx="0">
            <a:schemeClr val="accent1"/>
          </a:fillRef>
          <a:effectRef idx="1">
            <a:schemeClr val="accent1"/>
          </a:effectRef>
          <a:fontRef idx="minor">
            <a:schemeClr val="tx1"/>
          </a:fontRef>
        </p:style>
      </p:cxnSp>
      <p:sp>
        <p:nvSpPr>
          <p:cNvPr id="13" name="ZoneTexte 12">
            <a:extLst>
              <a:ext uri="{FF2B5EF4-FFF2-40B4-BE49-F238E27FC236}">
                <a16:creationId xmlns:a16="http://schemas.microsoft.com/office/drawing/2014/main" id="{3A522FDC-B3BB-1044-B6AF-8C8105FF8C99}"/>
              </a:ext>
            </a:extLst>
          </p:cNvPr>
          <p:cNvSpPr txBox="1"/>
          <p:nvPr/>
        </p:nvSpPr>
        <p:spPr>
          <a:xfrm>
            <a:off x="1318162" y="3796794"/>
            <a:ext cx="851515" cy="369332"/>
          </a:xfrm>
          <a:prstGeom prst="rect">
            <a:avLst/>
          </a:prstGeom>
          <a:noFill/>
        </p:spPr>
        <p:txBody>
          <a:bodyPr wrap="none" rtlCol="0">
            <a:spAutoFit/>
          </a:bodyPr>
          <a:lstStyle/>
          <a:p>
            <a:r>
              <a:rPr lang="fr-FR" dirty="0"/>
              <a:t>No PS</a:t>
            </a:r>
          </a:p>
        </p:txBody>
      </p:sp>
      <p:sp>
        <p:nvSpPr>
          <p:cNvPr id="14" name="ZoneTexte 13">
            <a:extLst>
              <a:ext uri="{FF2B5EF4-FFF2-40B4-BE49-F238E27FC236}">
                <a16:creationId xmlns:a16="http://schemas.microsoft.com/office/drawing/2014/main" id="{05F131B6-08F6-2E48-8470-CAA2FA8B9D39}"/>
              </a:ext>
            </a:extLst>
          </p:cNvPr>
          <p:cNvSpPr txBox="1"/>
          <p:nvPr/>
        </p:nvSpPr>
        <p:spPr>
          <a:xfrm>
            <a:off x="6724366" y="3694736"/>
            <a:ext cx="492443" cy="369332"/>
          </a:xfrm>
          <a:prstGeom prst="rect">
            <a:avLst/>
          </a:prstGeom>
          <a:noFill/>
        </p:spPr>
        <p:txBody>
          <a:bodyPr wrap="none" rtlCol="0">
            <a:spAutoFit/>
          </a:bodyPr>
          <a:lstStyle/>
          <a:p>
            <a:r>
              <a:rPr lang="fr-FR" dirty="0"/>
              <a:t>PS</a:t>
            </a:r>
          </a:p>
        </p:txBody>
      </p:sp>
    </p:spTree>
    <p:extLst>
      <p:ext uri="{BB962C8B-B14F-4D97-AF65-F5344CB8AC3E}">
        <p14:creationId xmlns:p14="http://schemas.microsoft.com/office/powerpoint/2010/main" val="12188444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3CC856C-2DE3-9A41-8F72-2D4A18D5DA09}"/>
              </a:ext>
            </a:extLst>
          </p:cNvPr>
          <p:cNvSpPr>
            <a:spLocks noGrp="1"/>
          </p:cNvSpPr>
          <p:nvPr>
            <p:ph type="title"/>
          </p:nvPr>
        </p:nvSpPr>
        <p:spPr/>
        <p:txBody>
          <a:bodyPr/>
          <a:lstStyle/>
          <a:p>
            <a:r>
              <a:rPr lang="fr-FR" dirty="0"/>
              <a:t>Emergency guidelines for Steinert </a:t>
            </a:r>
            <a:r>
              <a:rPr lang="fr-FR" dirty="0" err="1"/>
              <a:t>disease</a:t>
            </a:r>
            <a:endParaRPr lang="fr-FR" dirty="0"/>
          </a:p>
        </p:txBody>
      </p:sp>
      <p:sp>
        <p:nvSpPr>
          <p:cNvPr id="4" name="Espace réservé du numéro de diapositive 3">
            <a:extLst>
              <a:ext uri="{FF2B5EF4-FFF2-40B4-BE49-F238E27FC236}">
                <a16:creationId xmlns:a16="http://schemas.microsoft.com/office/drawing/2014/main" id="{ABE480B2-C643-2C4C-B7C3-7EDDF11486C2}"/>
              </a:ext>
            </a:extLst>
          </p:cNvPr>
          <p:cNvSpPr>
            <a:spLocks noGrp="1"/>
          </p:cNvSpPr>
          <p:nvPr>
            <p:ph type="sldNum" sz="quarter" idx="11"/>
          </p:nvPr>
        </p:nvSpPr>
        <p:spPr/>
        <p:txBody>
          <a:bodyPr/>
          <a:lstStyle/>
          <a:p>
            <a:pPr>
              <a:defRPr/>
            </a:pPr>
            <a:fld id="{730FAD06-16F0-4E7E-B3A8-447A4807ABCD}" type="slidenum">
              <a:rPr lang="fr-FR" smtClean="0">
                <a:solidFill>
                  <a:srgbClr val="FFFFFF"/>
                </a:solidFill>
              </a:rPr>
              <a:pPr>
                <a:defRPr/>
              </a:pPr>
              <a:t>19</a:t>
            </a:fld>
            <a:endParaRPr lang="fr-FR" dirty="0">
              <a:solidFill>
                <a:srgbClr val="FFFFFF"/>
              </a:solidFill>
            </a:endParaRPr>
          </a:p>
        </p:txBody>
      </p:sp>
      <p:sp>
        <p:nvSpPr>
          <p:cNvPr id="7" name="Rectangle 6">
            <a:extLst>
              <a:ext uri="{FF2B5EF4-FFF2-40B4-BE49-F238E27FC236}">
                <a16:creationId xmlns:a16="http://schemas.microsoft.com/office/drawing/2014/main" id="{ED0E3AFA-0D74-D641-872B-EAC4171651AD}"/>
              </a:ext>
            </a:extLst>
          </p:cNvPr>
          <p:cNvSpPr/>
          <p:nvPr/>
        </p:nvSpPr>
        <p:spPr>
          <a:xfrm>
            <a:off x="2456765" y="846899"/>
            <a:ext cx="4572000" cy="253916"/>
          </a:xfrm>
          <a:prstGeom prst="rect">
            <a:avLst/>
          </a:prstGeom>
        </p:spPr>
        <p:txBody>
          <a:bodyPr>
            <a:spAutoFit/>
          </a:bodyPr>
          <a:lstStyle/>
          <a:p>
            <a:pPr algn="ctr"/>
            <a:r>
              <a:rPr lang="fr-FR" sz="1050" dirty="0">
                <a:hlinkClick r:id="rId2"/>
              </a:rPr>
              <a:t>https://www.orpha.net/consor/cgi-bin/OC_Exp.php?lng=EN&amp;Expert=273</a:t>
            </a:r>
            <a:r>
              <a:rPr lang="fr-FR" sz="1050" dirty="0"/>
              <a:t> </a:t>
            </a:r>
          </a:p>
        </p:txBody>
      </p:sp>
      <p:pic>
        <p:nvPicPr>
          <p:cNvPr id="9" name="Image 8">
            <a:extLst>
              <a:ext uri="{FF2B5EF4-FFF2-40B4-BE49-F238E27FC236}">
                <a16:creationId xmlns:a16="http://schemas.microsoft.com/office/drawing/2014/main" id="{D5160D3C-DA10-934B-BFB6-F0D1C977B4D8}"/>
              </a:ext>
            </a:extLst>
          </p:cNvPr>
          <p:cNvPicPr>
            <a:picLocks noChangeAspect="1"/>
          </p:cNvPicPr>
          <p:nvPr/>
        </p:nvPicPr>
        <p:blipFill rotWithShape="1">
          <a:blip r:embed="rId3">
            <a:extLst>
              <a:ext uri="{28A0092B-C50C-407E-A947-70E740481C1C}">
                <a14:useLocalDpi xmlns:a14="http://schemas.microsoft.com/office/drawing/2010/main" val="0"/>
              </a:ext>
            </a:extLst>
          </a:blip>
          <a:srcRect t="20848"/>
          <a:stretch/>
        </p:blipFill>
        <p:spPr>
          <a:xfrm>
            <a:off x="-38100" y="2893111"/>
            <a:ext cx="9144000" cy="3931778"/>
          </a:xfrm>
          <a:prstGeom prst="rect">
            <a:avLst/>
          </a:prstGeom>
        </p:spPr>
      </p:pic>
      <p:pic>
        <p:nvPicPr>
          <p:cNvPr id="11" name="Image 10">
            <a:extLst>
              <a:ext uri="{FF2B5EF4-FFF2-40B4-BE49-F238E27FC236}">
                <a16:creationId xmlns:a16="http://schemas.microsoft.com/office/drawing/2014/main" id="{BBD49466-B35B-5C4B-BACD-CDC74507A0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3037" y="1100815"/>
            <a:ext cx="3999455" cy="2094170"/>
          </a:xfrm>
          <a:prstGeom prst="rect">
            <a:avLst/>
          </a:prstGeom>
        </p:spPr>
      </p:pic>
    </p:spTree>
    <p:extLst>
      <p:ext uri="{BB962C8B-B14F-4D97-AF65-F5344CB8AC3E}">
        <p14:creationId xmlns:p14="http://schemas.microsoft.com/office/powerpoint/2010/main" val="3204504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76545" y="2213865"/>
            <a:ext cx="8228013" cy="4019848"/>
          </a:xfrm>
        </p:spPr>
        <p:txBody>
          <a:bodyPr>
            <a:normAutofit/>
          </a:bodyPr>
          <a:lstStyle/>
          <a:p>
            <a:pPr marL="0" indent="0" algn="ctr">
              <a:lnSpc>
                <a:spcPct val="200000"/>
              </a:lnSpc>
              <a:buNone/>
            </a:pPr>
            <a:r>
              <a:rPr lang="fr-FR" sz="2800" dirty="0" err="1"/>
              <a:t>Improved</a:t>
            </a:r>
            <a:r>
              <a:rPr lang="fr-FR" sz="2800" dirty="0"/>
              <a:t> codification for rare </a:t>
            </a:r>
            <a:r>
              <a:rPr lang="fr-FR" sz="2800" dirty="0" err="1"/>
              <a:t>diseases</a:t>
            </a:r>
            <a:r>
              <a:rPr lang="fr-FR" sz="2800" dirty="0"/>
              <a:t> </a:t>
            </a:r>
            <a:r>
              <a:rPr lang="fr-FR" sz="2800" dirty="0" err="1"/>
              <a:t>is</a:t>
            </a:r>
            <a:r>
              <a:rPr lang="fr-FR" sz="2800" dirty="0"/>
              <a:t> </a:t>
            </a:r>
            <a:r>
              <a:rPr lang="fr-FR" sz="2800" dirty="0" err="1"/>
              <a:t>cited</a:t>
            </a:r>
            <a:r>
              <a:rPr lang="fr-FR" sz="2800" dirty="0"/>
              <a:t> as a </a:t>
            </a:r>
            <a:r>
              <a:rPr lang="fr-FR" sz="2800" dirty="0" err="1"/>
              <a:t>priority</a:t>
            </a:r>
            <a:r>
              <a:rPr lang="fr-FR" sz="2800" dirty="0"/>
              <a:t> in the Council </a:t>
            </a:r>
            <a:r>
              <a:rPr lang="fr-FR" sz="2800" dirty="0" err="1"/>
              <a:t>Recommendation</a:t>
            </a:r>
            <a:r>
              <a:rPr lang="fr-FR" sz="2800" dirty="0"/>
              <a:t> on an action in the </a:t>
            </a:r>
            <a:r>
              <a:rPr lang="fr-FR" sz="2800" dirty="0" err="1"/>
              <a:t>field</a:t>
            </a:r>
            <a:r>
              <a:rPr lang="fr-FR" sz="2800" dirty="0"/>
              <a:t> of rare </a:t>
            </a:r>
            <a:r>
              <a:rPr lang="fr-FR" sz="2800" dirty="0" err="1"/>
              <a:t>diseases</a:t>
            </a:r>
            <a:r>
              <a:rPr lang="fr-FR" sz="2800" dirty="0"/>
              <a:t> (2009)</a:t>
            </a:r>
          </a:p>
        </p:txBody>
      </p:sp>
      <p:pic>
        <p:nvPicPr>
          <p:cNvPr id="4" name="Image 3" descr="800px-Flag_of_Europ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1861" y="188640"/>
            <a:ext cx="2070230" cy="1379291"/>
          </a:xfrm>
          <a:prstGeom prst="rect">
            <a:avLst/>
          </a:prstGeom>
        </p:spPr>
      </p:pic>
    </p:spTree>
    <p:extLst>
      <p:ext uri="{BB962C8B-B14F-4D97-AF65-F5344CB8AC3E}">
        <p14:creationId xmlns:p14="http://schemas.microsoft.com/office/powerpoint/2010/main" val="30423968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F60E42C-3262-3B42-B6CE-FC5A2C2F7E5B}"/>
              </a:ext>
            </a:extLst>
          </p:cNvPr>
          <p:cNvSpPr>
            <a:spLocks noGrp="1"/>
          </p:cNvSpPr>
          <p:nvPr>
            <p:ph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BFCA86D4-9DFB-C946-8B8C-D524AD4A7E02}"/>
              </a:ext>
            </a:extLst>
          </p:cNvPr>
          <p:cNvSpPr>
            <a:spLocks noGrp="1"/>
          </p:cNvSpPr>
          <p:nvPr>
            <p:ph type="sldNum" sz="quarter" idx="11"/>
          </p:nvPr>
        </p:nvSpPr>
        <p:spPr/>
        <p:txBody>
          <a:bodyPr/>
          <a:lstStyle/>
          <a:p>
            <a:pPr>
              <a:defRPr/>
            </a:pPr>
            <a:fld id="{730FAD06-16F0-4E7E-B3A8-447A4807ABCD}" type="slidenum">
              <a:rPr lang="fr-FR" smtClean="0">
                <a:solidFill>
                  <a:srgbClr val="FFFFFF"/>
                </a:solidFill>
              </a:rPr>
              <a:pPr>
                <a:defRPr/>
              </a:pPr>
              <a:t>20</a:t>
            </a:fld>
            <a:endParaRPr lang="fr-FR" dirty="0">
              <a:solidFill>
                <a:srgbClr val="FFFFFF"/>
              </a:solidFill>
            </a:endParaRPr>
          </a:p>
        </p:txBody>
      </p:sp>
      <p:pic>
        <p:nvPicPr>
          <p:cNvPr id="5" name="Image 4">
            <a:extLst>
              <a:ext uri="{FF2B5EF4-FFF2-40B4-BE49-F238E27FC236}">
                <a16:creationId xmlns:a16="http://schemas.microsoft.com/office/drawing/2014/main" id="{640781A3-B392-5B4B-88E9-5D1E4C0D189B}"/>
              </a:ext>
            </a:extLst>
          </p:cNvPr>
          <p:cNvPicPr>
            <a:picLocks noChangeAspect="1"/>
          </p:cNvPicPr>
          <p:nvPr/>
        </p:nvPicPr>
        <p:blipFill rotWithShape="1">
          <a:blip r:embed="rId2">
            <a:extLst>
              <a:ext uri="{28A0092B-C50C-407E-A947-70E740481C1C}">
                <a14:useLocalDpi xmlns:a14="http://schemas.microsoft.com/office/drawing/2010/main" val="0"/>
              </a:ext>
            </a:extLst>
          </a:blip>
          <a:srcRect b="23094"/>
          <a:stretch/>
        </p:blipFill>
        <p:spPr>
          <a:xfrm>
            <a:off x="0" y="586195"/>
            <a:ext cx="8537510" cy="5274205"/>
          </a:xfrm>
          <a:prstGeom prst="rect">
            <a:avLst/>
          </a:prstGeom>
        </p:spPr>
      </p:pic>
      <p:pic>
        <p:nvPicPr>
          <p:cNvPr id="6" name="Image 5">
            <a:extLst>
              <a:ext uri="{FF2B5EF4-FFF2-40B4-BE49-F238E27FC236}">
                <a16:creationId xmlns:a16="http://schemas.microsoft.com/office/drawing/2014/main" id="{2947FC6C-7935-6D47-BEFE-3512DD0659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91" y="1656851"/>
            <a:ext cx="9144000" cy="4787484"/>
          </a:xfrm>
          <a:prstGeom prst="rect">
            <a:avLst/>
          </a:prstGeom>
        </p:spPr>
      </p:pic>
    </p:spTree>
    <p:extLst>
      <p:ext uri="{BB962C8B-B14F-4D97-AF65-F5344CB8AC3E}">
        <p14:creationId xmlns:p14="http://schemas.microsoft.com/office/powerpoint/2010/main" val="221064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EC5884-CEE0-3D47-B8CB-78F4159F93EF}"/>
              </a:ext>
            </a:extLst>
          </p:cNvPr>
          <p:cNvSpPr>
            <a:spLocks noGrp="1"/>
          </p:cNvSpPr>
          <p:nvPr>
            <p:ph type="title"/>
          </p:nvPr>
        </p:nvSpPr>
        <p:spPr>
          <a:xfrm>
            <a:off x="127000" y="63500"/>
            <a:ext cx="8855490" cy="1143000"/>
          </a:xfrm>
        </p:spPr>
        <p:txBody>
          <a:bodyPr/>
          <a:lstStyle/>
          <a:p>
            <a:r>
              <a:rPr lang="fr-FR" sz="3600" dirty="0"/>
              <a:t>Questions for the open discussion session</a:t>
            </a:r>
          </a:p>
        </p:txBody>
      </p:sp>
      <p:sp>
        <p:nvSpPr>
          <p:cNvPr id="3" name="Espace réservé du contenu 2">
            <a:extLst>
              <a:ext uri="{FF2B5EF4-FFF2-40B4-BE49-F238E27FC236}">
                <a16:creationId xmlns:a16="http://schemas.microsoft.com/office/drawing/2014/main" id="{2B436131-A323-294C-A0B9-19B23EEEA6C8}"/>
              </a:ext>
            </a:extLst>
          </p:cNvPr>
          <p:cNvSpPr>
            <a:spLocks noGrp="1"/>
          </p:cNvSpPr>
          <p:nvPr>
            <p:ph idx="1"/>
          </p:nvPr>
        </p:nvSpPr>
        <p:spPr/>
        <p:txBody>
          <a:bodyPr/>
          <a:lstStyle/>
          <a:p>
            <a:r>
              <a:rPr lang="en-US" sz="2800" dirty="0"/>
              <a:t>How do you see the utility of the PS in your setting? (as a clinician, as patient, as a hospital information manager)</a:t>
            </a:r>
            <a:endParaRPr lang="fr-FR" sz="2800" dirty="0"/>
          </a:p>
          <a:p>
            <a:pPr marL="0" indent="0">
              <a:buNone/>
            </a:pPr>
            <a:r>
              <a:rPr lang="en-US" sz="2800" dirty="0"/>
              <a:t> </a:t>
            </a:r>
            <a:endParaRPr lang="fr-FR" sz="2800" dirty="0"/>
          </a:p>
          <a:p>
            <a:r>
              <a:rPr lang="en-US" sz="2800" dirty="0"/>
              <a:t>How much ready do you think your system is, or your organization is ready to support such implementation?</a:t>
            </a:r>
            <a:endParaRPr lang="fr-FR" sz="2800" dirty="0"/>
          </a:p>
          <a:p>
            <a:pPr marL="0" indent="0">
              <a:buNone/>
            </a:pPr>
            <a:r>
              <a:rPr lang="en-US" sz="2800" dirty="0"/>
              <a:t> </a:t>
            </a:r>
            <a:endParaRPr lang="fr-FR" sz="2800" dirty="0"/>
          </a:p>
          <a:p>
            <a:r>
              <a:rPr lang="en-US" sz="2800" dirty="0"/>
              <a:t>Which are the challenges and bottlenecks in your opinion? What we can do to overcome those?</a:t>
            </a:r>
            <a:endParaRPr lang="fr-FR" sz="2800" dirty="0"/>
          </a:p>
          <a:p>
            <a:endParaRPr lang="fr-FR" sz="2800" dirty="0"/>
          </a:p>
        </p:txBody>
      </p:sp>
      <p:sp>
        <p:nvSpPr>
          <p:cNvPr id="4" name="Espace réservé du numéro de diapositive 3">
            <a:extLst>
              <a:ext uri="{FF2B5EF4-FFF2-40B4-BE49-F238E27FC236}">
                <a16:creationId xmlns:a16="http://schemas.microsoft.com/office/drawing/2014/main" id="{A3B0516C-60BF-734E-9B2D-23B3ACCC54D3}"/>
              </a:ext>
            </a:extLst>
          </p:cNvPr>
          <p:cNvSpPr>
            <a:spLocks noGrp="1"/>
          </p:cNvSpPr>
          <p:nvPr>
            <p:ph type="sldNum" sz="quarter" idx="11"/>
          </p:nvPr>
        </p:nvSpPr>
        <p:spPr/>
        <p:txBody>
          <a:bodyPr/>
          <a:lstStyle/>
          <a:p>
            <a:pPr>
              <a:defRPr/>
            </a:pPr>
            <a:fld id="{730FAD06-16F0-4E7E-B3A8-447A4807ABCD}" type="slidenum">
              <a:rPr lang="fr-FR" smtClean="0">
                <a:solidFill>
                  <a:srgbClr val="FFFFFF"/>
                </a:solidFill>
              </a:rPr>
              <a:pPr>
                <a:defRPr/>
              </a:pPr>
              <a:t>21</a:t>
            </a:fld>
            <a:endParaRPr lang="fr-FR" dirty="0">
              <a:solidFill>
                <a:srgbClr val="FFFFFF"/>
              </a:solidFill>
            </a:endParaRPr>
          </a:p>
        </p:txBody>
      </p:sp>
    </p:spTree>
    <p:extLst>
      <p:ext uri="{BB962C8B-B14F-4D97-AF65-F5344CB8AC3E}">
        <p14:creationId xmlns:p14="http://schemas.microsoft.com/office/powerpoint/2010/main" val="1836282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6515" y="98630"/>
            <a:ext cx="8229600" cy="900100"/>
          </a:xfrm>
        </p:spPr>
        <p:txBody>
          <a:bodyPr vert="horz" lIns="91440" tIns="45720" rIns="91440" bIns="45720" rtlCol="0" anchor="ctr">
            <a:normAutofit/>
          </a:bodyPr>
          <a:lstStyle/>
          <a:p>
            <a:pPr fontAlgn="base">
              <a:spcAft>
                <a:spcPct val="0"/>
              </a:spcAft>
            </a:pPr>
            <a:r>
              <a:rPr lang="fr-FR" dirty="0" err="1">
                <a:solidFill>
                  <a:srgbClr val="008D62"/>
                </a:solidFill>
              </a:rPr>
              <a:t>Steps</a:t>
            </a:r>
            <a:r>
              <a:rPr lang="fr-FR" dirty="0">
                <a:solidFill>
                  <a:srgbClr val="008D62"/>
                </a:solidFill>
              </a:rPr>
              <a:t> </a:t>
            </a:r>
            <a:r>
              <a:rPr lang="fr-FR" dirty="0" err="1">
                <a:solidFill>
                  <a:srgbClr val="008D62"/>
                </a:solidFill>
              </a:rPr>
              <a:t>so</a:t>
            </a:r>
            <a:r>
              <a:rPr lang="fr-FR" dirty="0">
                <a:solidFill>
                  <a:srgbClr val="008D62"/>
                </a:solidFill>
              </a:rPr>
              <a:t> far in Europe</a:t>
            </a:r>
          </a:p>
        </p:txBody>
      </p:sp>
      <p:sp>
        <p:nvSpPr>
          <p:cNvPr id="3" name="Espace réservé du contenu 2"/>
          <p:cNvSpPr>
            <a:spLocks noGrp="1"/>
          </p:cNvSpPr>
          <p:nvPr>
            <p:ph idx="1"/>
          </p:nvPr>
        </p:nvSpPr>
        <p:spPr>
          <a:xfrm>
            <a:off x="206516" y="1004904"/>
            <a:ext cx="8229600" cy="2790310"/>
          </a:xfrm>
        </p:spPr>
        <p:txBody>
          <a:bodyPr>
            <a:noAutofit/>
          </a:bodyPr>
          <a:lstStyle/>
          <a:p>
            <a:pPr>
              <a:spcBef>
                <a:spcPts val="1200"/>
              </a:spcBef>
              <a:spcAft>
                <a:spcPts val="600"/>
              </a:spcAft>
            </a:pPr>
            <a:r>
              <a:rPr lang="fr-FR" sz="1800" b="1" dirty="0"/>
              <a:t>2009-2012 RDTF Joint Action</a:t>
            </a:r>
            <a:r>
              <a:rPr lang="fr-FR" sz="1800" dirty="0"/>
              <a:t>: support cross-</a:t>
            </a:r>
            <a:r>
              <a:rPr lang="fr-FR" sz="1800" dirty="0" err="1"/>
              <a:t>referencing</a:t>
            </a:r>
            <a:r>
              <a:rPr lang="fr-FR" sz="1800" dirty="0"/>
              <a:t> terminologies &amp; ICD11 </a:t>
            </a:r>
            <a:r>
              <a:rPr lang="fr-FR" sz="1800" dirty="0" err="1"/>
              <a:t>revision</a:t>
            </a:r>
            <a:r>
              <a:rPr lang="fr-FR" sz="1800" dirty="0"/>
              <a:t> </a:t>
            </a:r>
            <a:r>
              <a:rPr lang="fr-FR" sz="1800" dirty="0" err="1"/>
              <a:t>process</a:t>
            </a:r>
            <a:r>
              <a:rPr lang="fr-FR" sz="1800" dirty="0"/>
              <a:t> for RD</a:t>
            </a:r>
          </a:p>
          <a:p>
            <a:pPr>
              <a:spcBef>
                <a:spcPts val="1200"/>
              </a:spcBef>
              <a:spcAft>
                <a:spcPts val="600"/>
              </a:spcAft>
            </a:pPr>
            <a:r>
              <a:rPr lang="fr-FR" sz="1800" b="1" dirty="0"/>
              <a:t>2012 on: EUCERD Joint Action</a:t>
            </a:r>
            <a:r>
              <a:rPr lang="fr-FR" sz="1800" dirty="0"/>
              <a:t>: continuation of the RDTF </a:t>
            </a:r>
            <a:r>
              <a:rPr lang="fr-FR" sz="1800" dirty="0" err="1"/>
              <a:t>work</a:t>
            </a:r>
            <a:endParaRPr lang="fr-FR" sz="1800" dirty="0"/>
          </a:p>
          <a:p>
            <a:pPr>
              <a:spcBef>
                <a:spcPts val="1200"/>
              </a:spcBef>
              <a:spcAft>
                <a:spcPts val="600"/>
              </a:spcAft>
            </a:pPr>
            <a:r>
              <a:rPr lang="fr-FR" sz="1800" b="1" dirty="0" err="1"/>
              <a:t>November</a:t>
            </a:r>
            <a:r>
              <a:rPr lang="fr-FR" sz="1800" b="1" dirty="0"/>
              <a:t> 2014</a:t>
            </a:r>
            <a:r>
              <a:rPr lang="fr-FR" sz="1800" dirty="0"/>
              <a:t>: Adoption of CEGRD </a:t>
            </a:r>
            <a:r>
              <a:rPr lang="fr-FR" sz="1800" dirty="0" err="1"/>
              <a:t>recommendation</a:t>
            </a:r>
            <a:r>
              <a:rPr lang="fr-FR" sz="1800" dirty="0"/>
              <a:t> for codification of RD (adoption of ORPHA code by MS)</a:t>
            </a:r>
          </a:p>
          <a:p>
            <a:pPr>
              <a:spcBef>
                <a:spcPts val="1200"/>
              </a:spcBef>
              <a:spcAft>
                <a:spcPts val="600"/>
              </a:spcAft>
            </a:pPr>
            <a:r>
              <a:rPr lang="fr-FR" sz="1800" b="1" dirty="0"/>
              <a:t>2015-2018:</a:t>
            </a:r>
            <a:r>
              <a:rPr lang="fr-FR" sz="1800" dirty="0"/>
              <a:t> </a:t>
            </a:r>
            <a:r>
              <a:rPr lang="fr-FR" sz="1800" b="1" dirty="0"/>
              <a:t>RD-Action Joint Action</a:t>
            </a:r>
            <a:r>
              <a:rPr lang="fr-FR" sz="1800" dirty="0"/>
              <a:t>: Guidance for </a:t>
            </a:r>
            <a:r>
              <a:rPr lang="fr-FR" sz="1800" dirty="0" err="1"/>
              <a:t>implementing</a:t>
            </a:r>
            <a:r>
              <a:rPr lang="fr-FR" sz="1800" dirty="0"/>
              <a:t> </a:t>
            </a:r>
            <a:r>
              <a:rPr lang="fr-FR" sz="1800" dirty="0" err="1"/>
              <a:t>ORPHAcodification</a:t>
            </a:r>
            <a:endParaRPr lang="fr-FR" sz="1800" dirty="0"/>
          </a:p>
          <a:p>
            <a:pPr>
              <a:spcBef>
                <a:spcPts val="1200"/>
              </a:spcBef>
              <a:spcAft>
                <a:spcPts val="600"/>
              </a:spcAft>
            </a:pPr>
            <a:r>
              <a:rPr lang="fr-FR" sz="1800" dirty="0"/>
              <a:t>2018: </a:t>
            </a:r>
            <a:r>
              <a:rPr lang="fr-FR" sz="1800" dirty="0" err="1"/>
              <a:t>ORPHAcodes</a:t>
            </a:r>
            <a:r>
              <a:rPr lang="fr-FR" sz="1800" dirty="0"/>
              <a:t>: </a:t>
            </a:r>
            <a:r>
              <a:rPr lang="fr-FR" sz="1800" dirty="0">
                <a:hlinkClick r:id="rId2"/>
              </a:rPr>
              <a:t>SGPP best practice</a:t>
            </a:r>
            <a:endParaRPr lang="fr-FR" sz="1800" dirty="0"/>
          </a:p>
          <a:p>
            <a:pPr>
              <a:spcBef>
                <a:spcPts val="1200"/>
              </a:spcBef>
              <a:spcAft>
                <a:spcPts val="600"/>
              </a:spcAft>
            </a:pPr>
            <a:endParaRPr lang="fr-FR" sz="1800" dirty="0"/>
          </a:p>
          <a:p>
            <a:pPr>
              <a:spcAft>
                <a:spcPts val="600"/>
              </a:spcAft>
            </a:pPr>
            <a:endParaRPr lang="fr-FR" sz="1600" dirty="0"/>
          </a:p>
          <a:p>
            <a:pPr marL="0" indent="0">
              <a:spcAft>
                <a:spcPts val="600"/>
              </a:spcAft>
              <a:buNone/>
            </a:pPr>
            <a:endParaRPr lang="fr-FR" sz="1600" dirty="0"/>
          </a:p>
        </p:txBody>
      </p:sp>
      <p:pic>
        <p:nvPicPr>
          <p:cNvPr id="5" name="Image 4">
            <a:extLst>
              <a:ext uri="{FF2B5EF4-FFF2-40B4-BE49-F238E27FC236}">
                <a16:creationId xmlns:a16="http://schemas.microsoft.com/office/drawing/2014/main" id="{F1EFF523-0F2A-EE40-936E-97CCD61106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6815" y="4063559"/>
            <a:ext cx="2479867" cy="2025225"/>
          </a:xfrm>
          <a:prstGeom prst="rect">
            <a:avLst/>
          </a:prstGeom>
        </p:spPr>
      </p:pic>
      <p:sp>
        <p:nvSpPr>
          <p:cNvPr id="6" name="Rectangle 5">
            <a:extLst>
              <a:ext uri="{FF2B5EF4-FFF2-40B4-BE49-F238E27FC236}">
                <a16:creationId xmlns:a16="http://schemas.microsoft.com/office/drawing/2014/main" id="{EAEF3C83-D968-CA44-B149-9B185F89FC74}"/>
              </a:ext>
            </a:extLst>
          </p:cNvPr>
          <p:cNvSpPr/>
          <p:nvPr/>
        </p:nvSpPr>
        <p:spPr>
          <a:xfrm>
            <a:off x="1513346" y="6084294"/>
            <a:ext cx="5885967" cy="338554"/>
          </a:xfrm>
          <a:prstGeom prst="rect">
            <a:avLst/>
          </a:prstGeom>
        </p:spPr>
        <p:txBody>
          <a:bodyPr wrap="square">
            <a:spAutoFit/>
          </a:bodyPr>
          <a:lstStyle/>
          <a:p>
            <a:r>
              <a:rPr lang="fr-FR" sz="1600" i="1" dirty="0"/>
              <a:t>http://</a:t>
            </a:r>
            <a:r>
              <a:rPr lang="fr-FR" sz="1600" i="1" dirty="0" err="1"/>
              <a:t>www.rd-action.eu</a:t>
            </a:r>
            <a:r>
              <a:rPr lang="fr-FR" sz="1600" i="1" dirty="0"/>
              <a:t>/</a:t>
            </a:r>
            <a:r>
              <a:rPr lang="fr-FR" sz="1600" i="1" dirty="0" err="1"/>
              <a:t>workpackage</a:t>
            </a:r>
            <a:r>
              <a:rPr lang="fr-FR" sz="1600" i="1" dirty="0"/>
              <a:t>/workpackage-5/</a:t>
            </a:r>
          </a:p>
        </p:txBody>
      </p:sp>
      <p:sp>
        <p:nvSpPr>
          <p:cNvPr id="8" name="ZoneTexte 7">
            <a:extLst>
              <a:ext uri="{FF2B5EF4-FFF2-40B4-BE49-F238E27FC236}">
                <a16:creationId xmlns:a16="http://schemas.microsoft.com/office/drawing/2014/main" id="{B35279E4-A7A8-7644-A957-871EB0DF2D10}"/>
              </a:ext>
            </a:extLst>
          </p:cNvPr>
          <p:cNvSpPr txBox="1"/>
          <p:nvPr/>
        </p:nvSpPr>
        <p:spPr>
          <a:xfrm>
            <a:off x="4958256" y="5622708"/>
            <a:ext cx="945105" cy="369332"/>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marL="50800" lvl="1" algn="ctr">
              <a:spcAft>
                <a:spcPts val="1200"/>
              </a:spcAft>
              <a:buNone/>
            </a:pPr>
            <a:r>
              <a:rPr lang="fr-FR" sz="1800" b="1" dirty="0">
                <a:solidFill>
                  <a:schemeClr val="bg1">
                    <a:lumMod val="95000"/>
                  </a:schemeClr>
                </a:solidFill>
              </a:rPr>
              <a:t>2017</a:t>
            </a:r>
          </a:p>
        </p:txBody>
      </p:sp>
    </p:spTree>
    <p:extLst>
      <p:ext uri="{BB962C8B-B14F-4D97-AF65-F5344CB8AC3E}">
        <p14:creationId xmlns:p14="http://schemas.microsoft.com/office/powerpoint/2010/main" val="740665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a:extLst>
              <a:ext uri="{FF2B5EF4-FFF2-40B4-BE49-F238E27FC236}">
                <a16:creationId xmlns:a16="http://schemas.microsoft.com/office/drawing/2014/main" id="{5EDB8D73-5DFB-6444-8523-724F7C232B18}"/>
              </a:ext>
            </a:extLst>
          </p:cNvPr>
          <p:cNvSpPr/>
          <p:nvPr/>
        </p:nvSpPr>
        <p:spPr>
          <a:xfrm>
            <a:off x="0" y="773191"/>
            <a:ext cx="4436985" cy="431255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pic>
        <p:nvPicPr>
          <p:cNvPr id="55" name="Image 54">
            <a:extLst>
              <a:ext uri="{FF2B5EF4-FFF2-40B4-BE49-F238E27FC236}">
                <a16:creationId xmlns:a16="http://schemas.microsoft.com/office/drawing/2014/main" id="{9568B356-E40E-FB4F-8451-21AC20210990}"/>
              </a:ext>
            </a:extLst>
          </p:cNvPr>
          <p:cNvPicPr>
            <a:picLocks noChangeAspect="1"/>
          </p:cNvPicPr>
          <p:nvPr/>
        </p:nvPicPr>
        <p:blipFill>
          <a:blip r:embed="rId2"/>
          <a:stretch>
            <a:fillRect/>
          </a:stretch>
        </p:blipFill>
        <p:spPr>
          <a:xfrm>
            <a:off x="1907750" y="2095448"/>
            <a:ext cx="1956861" cy="454763"/>
          </a:xfrm>
          <a:prstGeom prst="rect">
            <a:avLst/>
          </a:prstGeom>
        </p:spPr>
      </p:pic>
      <p:sp>
        <p:nvSpPr>
          <p:cNvPr id="2" name="Titre 1">
            <a:extLst>
              <a:ext uri="{FF2B5EF4-FFF2-40B4-BE49-F238E27FC236}">
                <a16:creationId xmlns:a16="http://schemas.microsoft.com/office/drawing/2014/main" id="{7682F3C4-54F1-DB4C-B058-3EE060969587}"/>
              </a:ext>
            </a:extLst>
          </p:cNvPr>
          <p:cNvSpPr>
            <a:spLocks noGrp="1"/>
          </p:cNvSpPr>
          <p:nvPr>
            <p:ph type="title"/>
          </p:nvPr>
        </p:nvSpPr>
        <p:spPr>
          <a:xfrm>
            <a:off x="127000" y="63500"/>
            <a:ext cx="8089900" cy="601582"/>
          </a:xfrm>
        </p:spPr>
        <p:txBody>
          <a:bodyPr/>
          <a:lstStyle/>
          <a:p>
            <a:r>
              <a:rPr lang="fr-FR" dirty="0"/>
              <a:t>RD-CODE </a:t>
            </a:r>
            <a:r>
              <a:rPr lang="fr-FR" dirty="0" err="1"/>
              <a:t>partners</a:t>
            </a:r>
            <a:endParaRPr lang="fr-FR" dirty="0"/>
          </a:p>
        </p:txBody>
      </p:sp>
      <p:sp>
        <p:nvSpPr>
          <p:cNvPr id="4" name="Espace réservé du numéro de diapositive 3">
            <a:extLst>
              <a:ext uri="{FF2B5EF4-FFF2-40B4-BE49-F238E27FC236}">
                <a16:creationId xmlns:a16="http://schemas.microsoft.com/office/drawing/2014/main" id="{EEE826DB-D63B-4449-BB3F-673F387C030E}"/>
              </a:ext>
            </a:extLst>
          </p:cNvPr>
          <p:cNvSpPr>
            <a:spLocks noGrp="1"/>
          </p:cNvSpPr>
          <p:nvPr>
            <p:ph type="sldNum" sz="quarter" idx="11"/>
          </p:nvPr>
        </p:nvSpPr>
        <p:spPr/>
        <p:txBody>
          <a:bodyPr/>
          <a:lstStyle/>
          <a:p>
            <a:pPr>
              <a:defRPr/>
            </a:pPr>
            <a:fld id="{730FAD06-16F0-4E7E-B3A8-447A4807ABCD}" type="slidenum">
              <a:rPr lang="fr-FR" smtClean="0">
                <a:solidFill>
                  <a:srgbClr val="FFFFFF"/>
                </a:solidFill>
              </a:rPr>
              <a:pPr>
                <a:defRPr/>
              </a:pPr>
              <a:t>4</a:t>
            </a:fld>
            <a:endParaRPr lang="fr-FR" dirty="0">
              <a:solidFill>
                <a:srgbClr val="FFFFFF"/>
              </a:solidFill>
            </a:endParaRPr>
          </a:p>
        </p:txBody>
      </p:sp>
      <p:pic>
        <p:nvPicPr>
          <p:cNvPr id="10" name="Image 9">
            <a:extLst>
              <a:ext uri="{FF2B5EF4-FFF2-40B4-BE49-F238E27FC236}">
                <a16:creationId xmlns:a16="http://schemas.microsoft.com/office/drawing/2014/main" id="{1057ED13-5B05-8844-A693-4E5BFE09E2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0208" y="5833202"/>
            <a:ext cx="2346692" cy="566128"/>
          </a:xfrm>
          <a:prstGeom prst="rect">
            <a:avLst/>
          </a:prstGeom>
        </p:spPr>
      </p:pic>
      <p:pic>
        <p:nvPicPr>
          <p:cNvPr id="12" name="Image 11">
            <a:extLst>
              <a:ext uri="{FF2B5EF4-FFF2-40B4-BE49-F238E27FC236}">
                <a16:creationId xmlns:a16="http://schemas.microsoft.com/office/drawing/2014/main" id="{F45725B5-FB7D-5248-BD9E-CA027B0F5B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7438" y="5303713"/>
            <a:ext cx="1164882" cy="501252"/>
          </a:xfrm>
          <a:prstGeom prst="rect">
            <a:avLst/>
          </a:prstGeom>
        </p:spPr>
      </p:pic>
      <p:pic>
        <p:nvPicPr>
          <p:cNvPr id="14" name="Image 13">
            <a:extLst>
              <a:ext uri="{FF2B5EF4-FFF2-40B4-BE49-F238E27FC236}">
                <a16:creationId xmlns:a16="http://schemas.microsoft.com/office/drawing/2014/main" id="{82F4237E-4547-A047-AACD-50AFBF87BF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0054" y="5311199"/>
            <a:ext cx="977027" cy="401768"/>
          </a:xfrm>
          <a:prstGeom prst="rect">
            <a:avLst/>
          </a:prstGeom>
        </p:spPr>
      </p:pic>
      <p:pic>
        <p:nvPicPr>
          <p:cNvPr id="16" name="Image 15">
            <a:extLst>
              <a:ext uri="{FF2B5EF4-FFF2-40B4-BE49-F238E27FC236}">
                <a16:creationId xmlns:a16="http://schemas.microsoft.com/office/drawing/2014/main" id="{8C394C6A-7935-A64B-861A-355BB5F2F17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8697" y="5752872"/>
            <a:ext cx="784259" cy="678774"/>
          </a:xfrm>
          <a:prstGeom prst="rect">
            <a:avLst/>
          </a:prstGeom>
        </p:spPr>
      </p:pic>
      <p:pic>
        <p:nvPicPr>
          <p:cNvPr id="20" name="Image 19">
            <a:extLst>
              <a:ext uri="{FF2B5EF4-FFF2-40B4-BE49-F238E27FC236}">
                <a16:creationId xmlns:a16="http://schemas.microsoft.com/office/drawing/2014/main" id="{66559A5B-B04C-C245-BC36-A9FCD52F11B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03337" y="5394066"/>
            <a:ext cx="1415319" cy="410899"/>
          </a:xfrm>
          <a:prstGeom prst="rect">
            <a:avLst/>
          </a:prstGeom>
        </p:spPr>
      </p:pic>
      <p:pic>
        <p:nvPicPr>
          <p:cNvPr id="22" name="Image 21">
            <a:extLst>
              <a:ext uri="{FF2B5EF4-FFF2-40B4-BE49-F238E27FC236}">
                <a16:creationId xmlns:a16="http://schemas.microsoft.com/office/drawing/2014/main" id="{E634AFFC-EC78-B946-B4E5-BD1BF5998E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14524" y="5851915"/>
            <a:ext cx="1215360" cy="493455"/>
          </a:xfrm>
          <a:prstGeom prst="rect">
            <a:avLst/>
          </a:prstGeom>
        </p:spPr>
      </p:pic>
      <p:pic>
        <p:nvPicPr>
          <p:cNvPr id="24" name="Image 23">
            <a:extLst>
              <a:ext uri="{FF2B5EF4-FFF2-40B4-BE49-F238E27FC236}">
                <a16:creationId xmlns:a16="http://schemas.microsoft.com/office/drawing/2014/main" id="{807CA1C6-EF5D-2741-A366-AECB19755AD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76460" y="5371290"/>
            <a:ext cx="1252890" cy="364387"/>
          </a:xfrm>
          <a:prstGeom prst="rect">
            <a:avLst/>
          </a:prstGeom>
        </p:spPr>
      </p:pic>
      <p:pic>
        <p:nvPicPr>
          <p:cNvPr id="30" name="Image 29">
            <a:extLst>
              <a:ext uri="{FF2B5EF4-FFF2-40B4-BE49-F238E27FC236}">
                <a16:creationId xmlns:a16="http://schemas.microsoft.com/office/drawing/2014/main" id="{B65B1582-0986-704A-8B97-C018B6F51E2E}"/>
              </a:ext>
            </a:extLst>
          </p:cNvPr>
          <p:cNvPicPr>
            <a:picLocks noChangeAspect="1"/>
          </p:cNvPicPr>
          <p:nvPr/>
        </p:nvPicPr>
        <p:blipFill rotWithShape="1">
          <a:blip r:embed="rId10">
            <a:extLst>
              <a:ext uri="{28A0092B-C50C-407E-A947-70E740481C1C}">
                <a14:useLocalDpi xmlns:a14="http://schemas.microsoft.com/office/drawing/2010/main" val="0"/>
              </a:ext>
            </a:extLst>
          </a:blip>
          <a:srcRect l="4977" t="289"/>
          <a:stretch/>
        </p:blipFill>
        <p:spPr>
          <a:xfrm>
            <a:off x="2314717" y="4251166"/>
            <a:ext cx="1257116" cy="718345"/>
          </a:xfrm>
          <a:prstGeom prst="rect">
            <a:avLst/>
          </a:prstGeom>
        </p:spPr>
      </p:pic>
      <p:pic>
        <p:nvPicPr>
          <p:cNvPr id="32" name="Image 31">
            <a:extLst>
              <a:ext uri="{FF2B5EF4-FFF2-40B4-BE49-F238E27FC236}">
                <a16:creationId xmlns:a16="http://schemas.microsoft.com/office/drawing/2014/main" id="{CE92EC81-C336-1B46-99AA-7BF63C25100D}"/>
              </a:ext>
            </a:extLst>
          </p:cNvPr>
          <p:cNvPicPr>
            <a:picLocks noChangeAspect="1"/>
          </p:cNvPicPr>
          <p:nvPr/>
        </p:nvPicPr>
        <p:blipFill rotWithShape="1">
          <a:blip r:embed="rId11">
            <a:extLst>
              <a:ext uri="{28A0092B-C50C-407E-A947-70E740481C1C}">
                <a14:useLocalDpi xmlns:a14="http://schemas.microsoft.com/office/drawing/2010/main" val="0"/>
              </a:ext>
            </a:extLst>
          </a:blip>
          <a:srcRect t="30311"/>
          <a:stretch/>
        </p:blipFill>
        <p:spPr>
          <a:xfrm>
            <a:off x="14262" y="3359974"/>
            <a:ext cx="2552700" cy="637233"/>
          </a:xfrm>
          <a:prstGeom prst="rect">
            <a:avLst/>
          </a:prstGeom>
        </p:spPr>
      </p:pic>
      <p:pic>
        <p:nvPicPr>
          <p:cNvPr id="34" name="Image 33">
            <a:extLst>
              <a:ext uri="{FF2B5EF4-FFF2-40B4-BE49-F238E27FC236}">
                <a16:creationId xmlns:a16="http://schemas.microsoft.com/office/drawing/2014/main" id="{89B902E7-6D63-4245-8404-E7363F09A014}"/>
              </a:ext>
            </a:extLst>
          </p:cNvPr>
          <p:cNvPicPr>
            <a:picLocks noChangeAspect="1"/>
          </p:cNvPicPr>
          <p:nvPr/>
        </p:nvPicPr>
        <p:blipFill rotWithShape="1">
          <a:blip r:embed="rId12">
            <a:extLst>
              <a:ext uri="{28A0092B-C50C-407E-A947-70E740481C1C}">
                <a14:useLocalDpi xmlns:a14="http://schemas.microsoft.com/office/drawing/2010/main" val="0"/>
              </a:ext>
            </a:extLst>
          </a:blip>
          <a:srcRect l="7204" t="17941" r="-89" b="852"/>
          <a:stretch/>
        </p:blipFill>
        <p:spPr>
          <a:xfrm>
            <a:off x="2795840" y="3310501"/>
            <a:ext cx="1257116" cy="772126"/>
          </a:xfrm>
          <a:prstGeom prst="rect">
            <a:avLst/>
          </a:prstGeom>
        </p:spPr>
      </p:pic>
      <p:pic>
        <p:nvPicPr>
          <p:cNvPr id="36" name="Image 35">
            <a:extLst>
              <a:ext uri="{FF2B5EF4-FFF2-40B4-BE49-F238E27FC236}">
                <a16:creationId xmlns:a16="http://schemas.microsoft.com/office/drawing/2014/main" id="{7D128539-E33F-AD47-BF87-10BCFBA8173A}"/>
              </a:ext>
            </a:extLst>
          </p:cNvPr>
          <p:cNvPicPr>
            <a:picLocks noChangeAspect="1"/>
          </p:cNvPicPr>
          <p:nvPr/>
        </p:nvPicPr>
        <p:blipFill rotWithShape="1">
          <a:blip r:embed="rId13">
            <a:extLst>
              <a:ext uri="{28A0092B-C50C-407E-A947-70E740481C1C}">
                <a14:useLocalDpi xmlns:a14="http://schemas.microsoft.com/office/drawing/2010/main" val="0"/>
              </a:ext>
            </a:extLst>
          </a:blip>
          <a:srcRect l="11766" t="15998" r="4301"/>
          <a:stretch/>
        </p:blipFill>
        <p:spPr>
          <a:xfrm>
            <a:off x="2455587" y="2388343"/>
            <a:ext cx="798936" cy="1014536"/>
          </a:xfrm>
          <a:prstGeom prst="rect">
            <a:avLst/>
          </a:prstGeom>
        </p:spPr>
      </p:pic>
      <p:pic>
        <p:nvPicPr>
          <p:cNvPr id="37" name="Image 36">
            <a:extLst>
              <a:ext uri="{FF2B5EF4-FFF2-40B4-BE49-F238E27FC236}">
                <a16:creationId xmlns:a16="http://schemas.microsoft.com/office/drawing/2014/main" id="{FFE6DBC2-0A80-CF4E-B489-BF7F97BF5CE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403337" y="5952791"/>
            <a:ext cx="1158537" cy="326949"/>
          </a:xfrm>
          <a:prstGeom prst="rect">
            <a:avLst/>
          </a:prstGeom>
        </p:spPr>
      </p:pic>
      <p:pic>
        <p:nvPicPr>
          <p:cNvPr id="39" name="Image 38">
            <a:extLst>
              <a:ext uri="{FF2B5EF4-FFF2-40B4-BE49-F238E27FC236}">
                <a16:creationId xmlns:a16="http://schemas.microsoft.com/office/drawing/2014/main" id="{678FDC3B-DF97-864B-937F-E3ECB56BFE83}"/>
              </a:ext>
            </a:extLst>
          </p:cNvPr>
          <p:cNvPicPr>
            <a:picLocks noChangeAspect="1"/>
          </p:cNvPicPr>
          <p:nvPr/>
        </p:nvPicPr>
        <p:blipFill rotWithShape="1">
          <a:blip r:embed="rId15">
            <a:extLst>
              <a:ext uri="{28A0092B-C50C-407E-A947-70E740481C1C}">
                <a14:useLocalDpi xmlns:a14="http://schemas.microsoft.com/office/drawing/2010/main" val="0"/>
              </a:ext>
            </a:extLst>
          </a:blip>
          <a:srcRect t="38517"/>
          <a:stretch/>
        </p:blipFill>
        <p:spPr>
          <a:xfrm>
            <a:off x="468546" y="1290504"/>
            <a:ext cx="1320800" cy="835499"/>
          </a:xfrm>
          <a:prstGeom prst="rect">
            <a:avLst/>
          </a:prstGeom>
        </p:spPr>
      </p:pic>
      <p:pic>
        <p:nvPicPr>
          <p:cNvPr id="41" name="Image 40">
            <a:extLst>
              <a:ext uri="{FF2B5EF4-FFF2-40B4-BE49-F238E27FC236}">
                <a16:creationId xmlns:a16="http://schemas.microsoft.com/office/drawing/2014/main" id="{BEB7BF1F-3155-1949-88B9-445F42D92D18}"/>
              </a:ext>
            </a:extLst>
          </p:cNvPr>
          <p:cNvPicPr>
            <a:picLocks noChangeAspect="1"/>
          </p:cNvPicPr>
          <p:nvPr/>
        </p:nvPicPr>
        <p:blipFill rotWithShape="1">
          <a:blip r:embed="rId16">
            <a:extLst>
              <a:ext uri="{28A0092B-C50C-407E-A947-70E740481C1C}">
                <a14:useLocalDpi xmlns:a14="http://schemas.microsoft.com/office/drawing/2010/main" val="0"/>
              </a:ext>
            </a:extLst>
          </a:blip>
          <a:srcRect t="32940" r="1899"/>
          <a:stretch/>
        </p:blipFill>
        <p:spPr>
          <a:xfrm>
            <a:off x="572111" y="815158"/>
            <a:ext cx="1320800" cy="617150"/>
          </a:xfrm>
          <a:prstGeom prst="rect">
            <a:avLst/>
          </a:prstGeom>
        </p:spPr>
      </p:pic>
      <p:pic>
        <p:nvPicPr>
          <p:cNvPr id="47" name="Image 46">
            <a:extLst>
              <a:ext uri="{FF2B5EF4-FFF2-40B4-BE49-F238E27FC236}">
                <a16:creationId xmlns:a16="http://schemas.microsoft.com/office/drawing/2014/main" id="{38D6CB33-577C-4043-94D4-600DC3A59B84}"/>
              </a:ext>
            </a:extLst>
          </p:cNvPr>
          <p:cNvPicPr>
            <a:picLocks noChangeAspect="1"/>
          </p:cNvPicPr>
          <p:nvPr/>
        </p:nvPicPr>
        <p:blipFill rotWithShape="1">
          <a:blip r:embed="rId17">
            <a:extLst>
              <a:ext uri="{28A0092B-C50C-407E-A947-70E740481C1C}">
                <a14:useLocalDpi xmlns:a14="http://schemas.microsoft.com/office/drawing/2010/main" val="0"/>
              </a:ext>
            </a:extLst>
          </a:blip>
          <a:srcRect l="43273" t="15453" r="50116" b="29847"/>
          <a:stretch/>
        </p:blipFill>
        <p:spPr>
          <a:xfrm>
            <a:off x="2363857" y="1233433"/>
            <a:ext cx="831054" cy="832070"/>
          </a:xfrm>
          <a:prstGeom prst="rect">
            <a:avLst/>
          </a:prstGeom>
        </p:spPr>
      </p:pic>
      <p:sp>
        <p:nvSpPr>
          <p:cNvPr id="53" name="ZoneTexte 52">
            <a:extLst>
              <a:ext uri="{FF2B5EF4-FFF2-40B4-BE49-F238E27FC236}">
                <a16:creationId xmlns:a16="http://schemas.microsoft.com/office/drawing/2014/main" id="{62EB29D9-168F-F743-B495-BC6FC00B2D47}"/>
              </a:ext>
            </a:extLst>
          </p:cNvPr>
          <p:cNvSpPr txBox="1"/>
          <p:nvPr/>
        </p:nvSpPr>
        <p:spPr>
          <a:xfrm>
            <a:off x="3255635" y="3908153"/>
            <a:ext cx="825867" cy="369332"/>
          </a:xfrm>
          <a:prstGeom prst="rect">
            <a:avLst/>
          </a:prstGeom>
          <a:noFill/>
        </p:spPr>
        <p:txBody>
          <a:bodyPr wrap="none" rtlCol="0">
            <a:spAutoFit/>
          </a:bodyPr>
          <a:lstStyle/>
          <a:p>
            <a:r>
              <a:rPr lang="fr-FR" dirty="0" err="1">
                <a:solidFill>
                  <a:schemeClr val="accent5">
                    <a:lumMod val="50000"/>
                  </a:schemeClr>
                </a:solidFill>
              </a:rPr>
              <a:t>BfArM</a:t>
            </a:r>
            <a:endParaRPr lang="fr-FR" dirty="0">
              <a:solidFill>
                <a:schemeClr val="accent5">
                  <a:lumMod val="50000"/>
                </a:schemeClr>
              </a:solidFill>
            </a:endParaRPr>
          </a:p>
        </p:txBody>
      </p:sp>
      <p:pic>
        <p:nvPicPr>
          <p:cNvPr id="54" name="Image 53">
            <a:extLst>
              <a:ext uri="{FF2B5EF4-FFF2-40B4-BE49-F238E27FC236}">
                <a16:creationId xmlns:a16="http://schemas.microsoft.com/office/drawing/2014/main" id="{D6192D62-126D-3947-A3DF-0C1AFABA8699}"/>
              </a:ext>
            </a:extLst>
          </p:cNvPr>
          <p:cNvPicPr>
            <a:picLocks noChangeAspect="1"/>
          </p:cNvPicPr>
          <p:nvPr/>
        </p:nvPicPr>
        <p:blipFill>
          <a:blip r:embed="rId18"/>
          <a:stretch>
            <a:fillRect/>
          </a:stretch>
        </p:blipFill>
        <p:spPr>
          <a:xfrm>
            <a:off x="126935" y="2068750"/>
            <a:ext cx="1620180" cy="477953"/>
          </a:xfrm>
          <a:prstGeom prst="rect">
            <a:avLst/>
          </a:prstGeom>
        </p:spPr>
      </p:pic>
      <p:pic>
        <p:nvPicPr>
          <p:cNvPr id="56" name="Image 55">
            <a:extLst>
              <a:ext uri="{FF2B5EF4-FFF2-40B4-BE49-F238E27FC236}">
                <a16:creationId xmlns:a16="http://schemas.microsoft.com/office/drawing/2014/main" id="{29486BBE-2585-034D-B099-43379FD30D76}"/>
              </a:ext>
            </a:extLst>
          </p:cNvPr>
          <p:cNvPicPr>
            <a:picLocks noChangeAspect="1"/>
          </p:cNvPicPr>
          <p:nvPr/>
        </p:nvPicPr>
        <p:blipFill>
          <a:blip r:embed="rId19"/>
          <a:stretch>
            <a:fillRect/>
          </a:stretch>
        </p:blipFill>
        <p:spPr>
          <a:xfrm>
            <a:off x="67432" y="4019921"/>
            <a:ext cx="1759691" cy="876922"/>
          </a:xfrm>
          <a:prstGeom prst="rect">
            <a:avLst/>
          </a:prstGeom>
        </p:spPr>
      </p:pic>
      <p:pic>
        <p:nvPicPr>
          <p:cNvPr id="57" name="Image 56">
            <a:extLst>
              <a:ext uri="{FF2B5EF4-FFF2-40B4-BE49-F238E27FC236}">
                <a16:creationId xmlns:a16="http://schemas.microsoft.com/office/drawing/2014/main" id="{4C4A7C73-17DE-BE4D-87D4-61BC7EB84479}"/>
              </a:ext>
            </a:extLst>
          </p:cNvPr>
          <p:cNvPicPr>
            <a:picLocks noChangeAspect="1"/>
          </p:cNvPicPr>
          <p:nvPr/>
        </p:nvPicPr>
        <p:blipFill rotWithShape="1">
          <a:blip r:embed="rId20"/>
          <a:srcRect l="39295" t="2478" r="38956"/>
          <a:stretch/>
        </p:blipFill>
        <p:spPr>
          <a:xfrm>
            <a:off x="1290612" y="4055264"/>
            <a:ext cx="587594" cy="511094"/>
          </a:xfrm>
          <a:prstGeom prst="rect">
            <a:avLst/>
          </a:prstGeom>
        </p:spPr>
      </p:pic>
      <p:pic>
        <p:nvPicPr>
          <p:cNvPr id="58" name="Image 57">
            <a:extLst>
              <a:ext uri="{FF2B5EF4-FFF2-40B4-BE49-F238E27FC236}">
                <a16:creationId xmlns:a16="http://schemas.microsoft.com/office/drawing/2014/main" id="{1620F82E-3D52-4840-B264-835F764372B5}"/>
              </a:ext>
            </a:extLst>
          </p:cNvPr>
          <p:cNvPicPr>
            <a:picLocks noChangeAspect="1"/>
          </p:cNvPicPr>
          <p:nvPr/>
        </p:nvPicPr>
        <p:blipFill>
          <a:blip r:embed="rId21"/>
          <a:stretch>
            <a:fillRect/>
          </a:stretch>
        </p:blipFill>
        <p:spPr>
          <a:xfrm>
            <a:off x="82527" y="2757919"/>
            <a:ext cx="1777412" cy="473491"/>
          </a:xfrm>
          <a:prstGeom prst="rect">
            <a:avLst/>
          </a:prstGeom>
        </p:spPr>
      </p:pic>
      <p:pic>
        <p:nvPicPr>
          <p:cNvPr id="60" name="Image 59">
            <a:extLst>
              <a:ext uri="{FF2B5EF4-FFF2-40B4-BE49-F238E27FC236}">
                <a16:creationId xmlns:a16="http://schemas.microsoft.com/office/drawing/2014/main" id="{A62093EC-3047-0945-AA8D-88F3AB0D4BEB}"/>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572000" y="818713"/>
            <a:ext cx="4288898" cy="4251166"/>
          </a:xfrm>
          <a:prstGeom prst="rect">
            <a:avLst/>
          </a:prstGeom>
          <a:ln w="28575">
            <a:solidFill>
              <a:srgbClr val="FFD331"/>
            </a:solidFill>
          </a:ln>
        </p:spPr>
      </p:pic>
      <p:pic>
        <p:nvPicPr>
          <p:cNvPr id="61" name="Image 60">
            <a:extLst>
              <a:ext uri="{FF2B5EF4-FFF2-40B4-BE49-F238E27FC236}">
                <a16:creationId xmlns:a16="http://schemas.microsoft.com/office/drawing/2014/main" id="{1FE6B6C7-6495-7646-9AC6-E7F602CC275A}"/>
              </a:ext>
            </a:extLst>
          </p:cNvPr>
          <p:cNvPicPr>
            <a:picLocks noChangeAspect="1"/>
          </p:cNvPicPr>
          <p:nvPr/>
        </p:nvPicPr>
        <p:blipFill rotWithShape="1">
          <a:blip r:embed="rId23"/>
          <a:srcRect r="86403"/>
          <a:stretch/>
        </p:blipFill>
        <p:spPr>
          <a:xfrm>
            <a:off x="270084" y="5151973"/>
            <a:ext cx="1036106" cy="1206500"/>
          </a:xfrm>
          <a:prstGeom prst="rect">
            <a:avLst/>
          </a:prstGeom>
        </p:spPr>
      </p:pic>
      <p:pic>
        <p:nvPicPr>
          <p:cNvPr id="63" name="Immagine 159">
            <a:extLst>
              <a:ext uri="{FF2B5EF4-FFF2-40B4-BE49-F238E27FC236}">
                <a16:creationId xmlns:a16="http://schemas.microsoft.com/office/drawing/2014/main" id="{28BE0D42-73B4-2640-B164-D7BD3EE22DE5}"/>
              </a:ext>
            </a:extLst>
          </p:cNvPr>
          <p:cNvPicPr>
            <a:picLocks noChangeAspect="1"/>
          </p:cNvPicPr>
          <p:nvPr/>
        </p:nvPicPr>
        <p:blipFill rotWithShape="1">
          <a:blip r:embed="rId24"/>
          <a:srcRect t="27514" b="29166"/>
          <a:stretch/>
        </p:blipFill>
        <p:spPr>
          <a:xfrm>
            <a:off x="1840449" y="851674"/>
            <a:ext cx="1777413" cy="576433"/>
          </a:xfrm>
          <a:prstGeom prst="rect">
            <a:avLst/>
          </a:prstGeom>
        </p:spPr>
      </p:pic>
    </p:spTree>
    <p:extLst>
      <p:ext uri="{BB962C8B-B14F-4D97-AF65-F5344CB8AC3E}">
        <p14:creationId xmlns:p14="http://schemas.microsoft.com/office/powerpoint/2010/main" val="3415834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7D1490-9196-4E4A-AC1D-30DC678E4153}"/>
              </a:ext>
            </a:extLst>
          </p:cNvPr>
          <p:cNvSpPr>
            <a:spLocks noGrp="1"/>
          </p:cNvSpPr>
          <p:nvPr>
            <p:ph type="title"/>
          </p:nvPr>
        </p:nvSpPr>
        <p:spPr/>
        <p:txBody>
          <a:bodyPr/>
          <a:lstStyle/>
          <a:p>
            <a:r>
              <a:rPr lang="fr-FR" dirty="0"/>
              <a:t>RD-CODE objectives</a:t>
            </a:r>
          </a:p>
        </p:txBody>
      </p:sp>
      <p:sp>
        <p:nvSpPr>
          <p:cNvPr id="3" name="Espace réservé du contenu 2">
            <a:extLst>
              <a:ext uri="{FF2B5EF4-FFF2-40B4-BE49-F238E27FC236}">
                <a16:creationId xmlns:a16="http://schemas.microsoft.com/office/drawing/2014/main" id="{7B3D4AF6-C66A-244F-B9C7-640EF9FA9F2A}"/>
              </a:ext>
            </a:extLst>
          </p:cNvPr>
          <p:cNvSpPr>
            <a:spLocks noGrp="1"/>
          </p:cNvSpPr>
          <p:nvPr>
            <p:ph idx="1"/>
          </p:nvPr>
        </p:nvSpPr>
        <p:spPr>
          <a:xfrm>
            <a:off x="126999" y="1473200"/>
            <a:ext cx="8540455" cy="4889500"/>
          </a:xfrm>
        </p:spPr>
        <p:txBody>
          <a:bodyPr/>
          <a:lstStyle/>
          <a:p>
            <a:r>
              <a:rPr lang="fr-FR" sz="2800" dirty="0"/>
              <a:t>To </a:t>
            </a:r>
            <a:r>
              <a:rPr lang="fr-FR" sz="2800" dirty="0" err="1"/>
              <a:t>promote</a:t>
            </a:r>
            <a:r>
              <a:rPr lang="fr-FR" sz="2800" dirty="0"/>
              <a:t> the use of the </a:t>
            </a:r>
            <a:r>
              <a:rPr lang="fr-FR" sz="2800" dirty="0" err="1"/>
              <a:t>Orphanet</a:t>
            </a:r>
            <a:r>
              <a:rPr lang="fr-FR" sz="2800" dirty="0"/>
              <a:t> nomenclature for </a:t>
            </a:r>
            <a:r>
              <a:rPr lang="fr-FR" sz="2800" dirty="0" err="1"/>
              <a:t>implementation</a:t>
            </a:r>
            <a:r>
              <a:rPr lang="fr-FR" sz="2800" dirty="0"/>
              <a:t> </a:t>
            </a:r>
            <a:r>
              <a:rPr lang="fr-FR" sz="2800" dirty="0" err="1"/>
              <a:t>into</a:t>
            </a:r>
            <a:r>
              <a:rPr lang="fr-FR" sz="2800" dirty="0"/>
              <a:t> routine </a:t>
            </a:r>
            <a:r>
              <a:rPr lang="fr-FR" sz="2800" dirty="0" err="1"/>
              <a:t>coding</a:t>
            </a:r>
            <a:r>
              <a:rPr lang="fr-FR" sz="2800" dirty="0"/>
              <a:t> </a:t>
            </a:r>
            <a:r>
              <a:rPr lang="fr-FR" sz="2800" dirty="0" err="1"/>
              <a:t>systems</a:t>
            </a:r>
            <a:r>
              <a:rPr lang="fr-FR" sz="2800" dirty="0"/>
              <a:t>. </a:t>
            </a:r>
          </a:p>
          <a:p>
            <a:pPr marL="0" indent="0">
              <a:buNone/>
            </a:pPr>
            <a:endParaRPr lang="fr-FR" sz="2800" dirty="0"/>
          </a:p>
          <a:p>
            <a:r>
              <a:rPr lang="fr-FR" sz="2800" dirty="0"/>
              <a:t>To </a:t>
            </a:r>
            <a:r>
              <a:rPr lang="fr-FR" sz="2800" dirty="0" err="1"/>
              <a:t>allow</a:t>
            </a:r>
            <a:r>
              <a:rPr lang="fr-FR" sz="2800" dirty="0"/>
              <a:t> for a </a:t>
            </a:r>
            <a:r>
              <a:rPr lang="fr-FR" sz="2800" dirty="0" err="1"/>
              <a:t>standardised</a:t>
            </a:r>
            <a:r>
              <a:rPr lang="fr-FR" sz="2800" dirty="0"/>
              <a:t> and consistent data and information sharing at the </a:t>
            </a:r>
            <a:r>
              <a:rPr lang="fr-FR" sz="2800" dirty="0" err="1"/>
              <a:t>European</a:t>
            </a:r>
            <a:r>
              <a:rPr lang="fr-FR" sz="2800" dirty="0"/>
              <a:t> </a:t>
            </a:r>
            <a:r>
              <a:rPr lang="fr-FR" sz="2800" dirty="0" err="1"/>
              <a:t>level</a:t>
            </a:r>
            <a:r>
              <a:rPr lang="fr-FR" sz="2800" dirty="0"/>
              <a:t> </a:t>
            </a:r>
          </a:p>
          <a:p>
            <a:pPr marL="0" indent="0">
              <a:buNone/>
            </a:pPr>
            <a:endParaRPr lang="fr-FR" sz="2800" dirty="0"/>
          </a:p>
          <a:p>
            <a:r>
              <a:rPr lang="fr-FR" sz="2800" dirty="0"/>
              <a:t>To </a:t>
            </a:r>
            <a:r>
              <a:rPr lang="fr-FR" sz="2800" dirty="0" err="1"/>
              <a:t>provide</a:t>
            </a:r>
            <a:r>
              <a:rPr lang="fr-FR" sz="2800" dirty="0"/>
              <a:t> a </a:t>
            </a:r>
            <a:r>
              <a:rPr lang="fr-FR" sz="2800" dirty="0" err="1"/>
              <a:t>useful</a:t>
            </a:r>
            <a:r>
              <a:rPr lang="fr-FR" sz="2800" dirty="0"/>
              <a:t> real-world </a:t>
            </a:r>
            <a:r>
              <a:rPr lang="fr-FR" sz="2800" dirty="0" err="1"/>
              <a:t>implementation</a:t>
            </a:r>
            <a:r>
              <a:rPr lang="fr-FR" sz="2800" dirty="0"/>
              <a:t> </a:t>
            </a:r>
            <a:r>
              <a:rPr lang="fr-FR" sz="2800" dirty="0" err="1"/>
              <a:t>experience</a:t>
            </a:r>
            <a:r>
              <a:rPr lang="fr-FR" sz="2800" dirty="0"/>
              <a:t> to </a:t>
            </a:r>
            <a:r>
              <a:rPr lang="fr-FR" sz="2800" dirty="0" err="1"/>
              <a:t>be</a:t>
            </a:r>
            <a:r>
              <a:rPr lang="fr-FR" sz="2800" dirty="0"/>
              <a:t> </a:t>
            </a:r>
            <a:r>
              <a:rPr lang="fr-FR" sz="2800" dirty="0" err="1"/>
              <a:t>drawn</a:t>
            </a:r>
            <a:r>
              <a:rPr lang="fr-FR" sz="2800" dirty="0"/>
              <a:t> </a:t>
            </a:r>
            <a:r>
              <a:rPr lang="fr-FR" sz="2800" dirty="0" err="1"/>
              <a:t>upon</a:t>
            </a:r>
            <a:r>
              <a:rPr lang="fr-FR" sz="2800" dirty="0"/>
              <a:t> </a:t>
            </a:r>
            <a:r>
              <a:rPr lang="fr-FR" sz="2800" dirty="0" err="1"/>
              <a:t>other</a:t>
            </a:r>
            <a:r>
              <a:rPr lang="fr-FR" sz="2800" dirty="0"/>
              <a:t> countries in the future. </a:t>
            </a:r>
          </a:p>
          <a:p>
            <a:pPr marL="0" indent="0">
              <a:buNone/>
            </a:pPr>
            <a:endParaRPr lang="fr-FR" sz="2800" dirty="0"/>
          </a:p>
          <a:p>
            <a:endParaRPr lang="fr-FR" sz="2800" dirty="0"/>
          </a:p>
        </p:txBody>
      </p:sp>
      <p:sp>
        <p:nvSpPr>
          <p:cNvPr id="4" name="Espace réservé du numéro de diapositive 3">
            <a:extLst>
              <a:ext uri="{FF2B5EF4-FFF2-40B4-BE49-F238E27FC236}">
                <a16:creationId xmlns:a16="http://schemas.microsoft.com/office/drawing/2014/main" id="{0F6A6A2A-38B3-F245-86C5-A1B56E6F2E0B}"/>
              </a:ext>
            </a:extLst>
          </p:cNvPr>
          <p:cNvSpPr>
            <a:spLocks noGrp="1"/>
          </p:cNvSpPr>
          <p:nvPr>
            <p:ph type="sldNum" sz="quarter" idx="11"/>
          </p:nvPr>
        </p:nvSpPr>
        <p:spPr/>
        <p:txBody>
          <a:bodyPr/>
          <a:lstStyle/>
          <a:p>
            <a:pPr>
              <a:defRPr/>
            </a:pPr>
            <a:fld id="{730FAD06-16F0-4E7E-B3A8-447A4807ABCD}" type="slidenum">
              <a:rPr lang="fr-FR" smtClean="0">
                <a:solidFill>
                  <a:srgbClr val="FFFFFF"/>
                </a:solidFill>
              </a:rPr>
              <a:pPr>
                <a:defRPr/>
              </a:pPr>
              <a:t>5</a:t>
            </a:fld>
            <a:endParaRPr lang="fr-FR" dirty="0">
              <a:solidFill>
                <a:srgbClr val="FFFFFF"/>
              </a:solidFill>
            </a:endParaRPr>
          </a:p>
        </p:txBody>
      </p:sp>
    </p:spTree>
    <p:extLst>
      <p:ext uri="{BB962C8B-B14F-4D97-AF65-F5344CB8AC3E}">
        <p14:creationId xmlns:p14="http://schemas.microsoft.com/office/powerpoint/2010/main" val="3491807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8595C49-7046-434D-896D-675C07BA1162}"/>
              </a:ext>
            </a:extLst>
          </p:cNvPr>
          <p:cNvSpPr>
            <a:spLocks noGrp="1"/>
          </p:cNvSpPr>
          <p:nvPr>
            <p:ph type="title"/>
          </p:nvPr>
        </p:nvSpPr>
        <p:spPr/>
        <p:txBody>
          <a:bodyPr/>
          <a:lstStyle/>
          <a:p>
            <a:r>
              <a:rPr lang="fr-FR" dirty="0" err="1"/>
              <a:t>Expected</a:t>
            </a:r>
            <a:r>
              <a:rPr lang="fr-FR" dirty="0"/>
              <a:t> outputs</a:t>
            </a:r>
          </a:p>
        </p:txBody>
      </p:sp>
      <p:sp>
        <p:nvSpPr>
          <p:cNvPr id="4" name="Espace réservé du numéro de diapositive 3">
            <a:extLst>
              <a:ext uri="{FF2B5EF4-FFF2-40B4-BE49-F238E27FC236}">
                <a16:creationId xmlns:a16="http://schemas.microsoft.com/office/drawing/2014/main" id="{04CF3A50-DBDC-B148-93CA-2BB35F30041F}"/>
              </a:ext>
            </a:extLst>
          </p:cNvPr>
          <p:cNvSpPr>
            <a:spLocks noGrp="1"/>
          </p:cNvSpPr>
          <p:nvPr>
            <p:ph type="sldNum" sz="quarter" idx="12"/>
          </p:nvPr>
        </p:nvSpPr>
        <p:spPr/>
        <p:txBody>
          <a:bodyPr/>
          <a:lstStyle/>
          <a:p>
            <a:pPr>
              <a:defRPr/>
            </a:pPr>
            <a:fld id="{730FAD06-16F0-4E7E-B3A8-447A4807ABCD}" type="slidenum">
              <a:rPr lang="fr-FR" smtClean="0">
                <a:solidFill>
                  <a:srgbClr val="FFFFFF"/>
                </a:solidFill>
              </a:rPr>
              <a:pPr>
                <a:defRPr/>
              </a:pPr>
              <a:t>6</a:t>
            </a:fld>
            <a:endParaRPr lang="fr-FR" dirty="0">
              <a:solidFill>
                <a:srgbClr val="FFFFFF"/>
              </a:solidFill>
            </a:endParaRPr>
          </a:p>
        </p:txBody>
      </p:sp>
      <p:pic>
        <p:nvPicPr>
          <p:cNvPr id="8" name="Image 7">
            <a:extLst>
              <a:ext uri="{FF2B5EF4-FFF2-40B4-BE49-F238E27FC236}">
                <a16:creationId xmlns:a16="http://schemas.microsoft.com/office/drawing/2014/main" id="{5AEA098A-35CB-9148-9C24-4942D17C1A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574" y="1212655"/>
            <a:ext cx="3609826" cy="2610346"/>
          </a:xfrm>
          <a:prstGeom prst="rect">
            <a:avLst/>
          </a:prstGeom>
        </p:spPr>
      </p:pic>
      <p:pic>
        <p:nvPicPr>
          <p:cNvPr id="10" name="Image 9">
            <a:extLst>
              <a:ext uri="{FF2B5EF4-FFF2-40B4-BE49-F238E27FC236}">
                <a16:creationId xmlns:a16="http://schemas.microsoft.com/office/drawing/2014/main" id="{B4A029CF-6B3D-EC4A-884E-060E7FA239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6995" y="1206500"/>
            <a:ext cx="3612842" cy="2622656"/>
          </a:xfrm>
          <a:prstGeom prst="rect">
            <a:avLst/>
          </a:prstGeom>
        </p:spPr>
      </p:pic>
      <p:pic>
        <p:nvPicPr>
          <p:cNvPr id="12" name="Image 11">
            <a:extLst>
              <a:ext uri="{FF2B5EF4-FFF2-40B4-BE49-F238E27FC236}">
                <a16:creationId xmlns:a16="http://schemas.microsoft.com/office/drawing/2014/main" id="{AF4D7F0A-1210-714A-A11C-BAC851F381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574" y="3896231"/>
            <a:ext cx="3609826" cy="2458094"/>
          </a:xfrm>
          <a:prstGeom prst="rect">
            <a:avLst/>
          </a:prstGeom>
        </p:spPr>
      </p:pic>
      <p:pic>
        <p:nvPicPr>
          <p:cNvPr id="14" name="Image 13">
            <a:extLst>
              <a:ext uri="{FF2B5EF4-FFF2-40B4-BE49-F238E27FC236}">
                <a16:creationId xmlns:a16="http://schemas.microsoft.com/office/drawing/2014/main" id="{1A60D8D0-ECAF-6344-88D5-FAD72CAFB2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6995" y="3890646"/>
            <a:ext cx="3609826" cy="2463679"/>
          </a:xfrm>
          <a:prstGeom prst="rect">
            <a:avLst/>
          </a:prstGeom>
        </p:spPr>
      </p:pic>
    </p:spTree>
    <p:extLst>
      <p:ext uri="{BB962C8B-B14F-4D97-AF65-F5344CB8AC3E}">
        <p14:creationId xmlns:p14="http://schemas.microsoft.com/office/powerpoint/2010/main" val="1798165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8E2A45-CAAF-8B40-BAC8-7772700E73C4}"/>
              </a:ext>
            </a:extLst>
          </p:cNvPr>
          <p:cNvSpPr>
            <a:spLocks noGrp="1"/>
          </p:cNvSpPr>
          <p:nvPr>
            <p:ph type="title"/>
          </p:nvPr>
        </p:nvSpPr>
        <p:spPr/>
        <p:txBody>
          <a:bodyPr/>
          <a:lstStyle/>
          <a:p>
            <a:r>
              <a:rPr lang="fr-FR" sz="3200" dirty="0" err="1"/>
              <a:t>What</a:t>
            </a:r>
            <a:r>
              <a:rPr lang="fr-FR" sz="3200" dirty="0"/>
              <a:t> have </a:t>
            </a:r>
            <a:r>
              <a:rPr lang="fr-FR" sz="3200" dirty="0" err="1"/>
              <a:t>we</a:t>
            </a:r>
            <a:r>
              <a:rPr lang="fr-FR" sz="3200" dirty="0"/>
              <a:t> </a:t>
            </a:r>
            <a:r>
              <a:rPr lang="fr-FR" sz="3200" dirty="0" err="1"/>
              <a:t>done</a:t>
            </a:r>
            <a:r>
              <a:rPr lang="fr-FR" sz="3200" dirty="0"/>
              <a:t>?</a:t>
            </a:r>
          </a:p>
        </p:txBody>
      </p:sp>
      <p:sp>
        <p:nvSpPr>
          <p:cNvPr id="3" name="Espace réservé du numéro de diapositive 2">
            <a:extLst>
              <a:ext uri="{FF2B5EF4-FFF2-40B4-BE49-F238E27FC236}">
                <a16:creationId xmlns:a16="http://schemas.microsoft.com/office/drawing/2014/main" id="{8E08E193-1159-0E44-BF5C-3C8C0543ED66}"/>
              </a:ext>
            </a:extLst>
          </p:cNvPr>
          <p:cNvSpPr>
            <a:spLocks noGrp="1"/>
          </p:cNvSpPr>
          <p:nvPr>
            <p:ph type="sldNum" sz="quarter" idx="12"/>
          </p:nvPr>
        </p:nvSpPr>
        <p:spPr/>
        <p:txBody>
          <a:bodyPr/>
          <a:lstStyle/>
          <a:p>
            <a:pPr>
              <a:defRPr/>
            </a:pPr>
            <a:fld id="{CF0CB66E-CF2B-4B7D-A0F6-B2AA14317566}" type="slidenum">
              <a:rPr lang="fr-FR" smtClean="0">
                <a:solidFill>
                  <a:srgbClr val="666666">
                    <a:tint val="75000"/>
                  </a:srgbClr>
                </a:solidFill>
              </a:rPr>
              <a:pPr>
                <a:defRPr/>
              </a:pPr>
              <a:t>7</a:t>
            </a:fld>
            <a:endParaRPr lang="fr-FR" dirty="0">
              <a:solidFill>
                <a:srgbClr val="666666">
                  <a:tint val="75000"/>
                </a:srgbClr>
              </a:solidFill>
            </a:endParaRPr>
          </a:p>
        </p:txBody>
      </p:sp>
      <p:graphicFrame>
        <p:nvGraphicFramePr>
          <p:cNvPr id="4" name="Diagramme 3">
            <a:extLst>
              <a:ext uri="{FF2B5EF4-FFF2-40B4-BE49-F238E27FC236}">
                <a16:creationId xmlns:a16="http://schemas.microsoft.com/office/drawing/2014/main" id="{D1704167-4826-7F45-B2A9-F669844190AE}"/>
              </a:ext>
            </a:extLst>
          </p:cNvPr>
          <p:cNvGraphicFramePr/>
          <p:nvPr>
            <p:extLst>
              <p:ext uri="{D42A27DB-BD31-4B8C-83A1-F6EECF244321}">
                <p14:modId xmlns:p14="http://schemas.microsoft.com/office/powerpoint/2010/main" val="2263349641"/>
              </p:ext>
            </p:extLst>
          </p:nvPr>
        </p:nvGraphicFramePr>
        <p:xfrm>
          <a:off x="206514" y="1301750"/>
          <a:ext cx="8194535" cy="4254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90853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F0548502-4949-6842-A057-D48B3B5F8195}"/>
              </a:ext>
            </a:extLst>
          </p:cNvPr>
          <p:cNvSpPr txBox="1"/>
          <p:nvPr/>
        </p:nvSpPr>
        <p:spPr>
          <a:xfrm>
            <a:off x="2001440" y="4867425"/>
            <a:ext cx="5421852" cy="507831"/>
          </a:xfrm>
          <a:prstGeom prst="rect">
            <a:avLst/>
          </a:prstGeom>
          <a:noFill/>
        </p:spPr>
        <p:txBody>
          <a:bodyPr wrap="square" rtlCol="0">
            <a:spAutoFit/>
          </a:bodyPr>
          <a:lstStyle/>
          <a:p>
            <a:r>
              <a:rPr lang="fr-FR" sz="2700" b="1" dirty="0">
                <a:latin typeface="Century Gothic" panose="020B0502020202020204" pitchFamily="34" charset="0"/>
                <a:hlinkClick r:id="rId2"/>
              </a:rPr>
              <a:t>https://youtu.be/2intXbSgKAI</a:t>
            </a:r>
            <a:r>
              <a:rPr lang="fr-FR" sz="2700" b="1" dirty="0">
                <a:latin typeface="Century Gothic" panose="020B0502020202020204" pitchFamily="34" charset="0"/>
              </a:rPr>
              <a:t> </a:t>
            </a:r>
          </a:p>
        </p:txBody>
      </p:sp>
      <p:pic>
        <p:nvPicPr>
          <p:cNvPr id="5" name="Image 5">
            <a:extLst>
              <a:ext uri="{FF2B5EF4-FFF2-40B4-BE49-F238E27FC236}">
                <a16:creationId xmlns:a16="http://schemas.microsoft.com/office/drawing/2014/main" id="{32070F7F-E904-4C32-B8BE-F663F5AB4CC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3797" y="1789510"/>
            <a:ext cx="5338763"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0780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6" name="Google Shape;236;p8"/>
          <p:cNvSpPr txBox="1"/>
          <p:nvPr/>
        </p:nvSpPr>
        <p:spPr>
          <a:xfrm>
            <a:off x="6486182" y="3798755"/>
            <a:ext cx="1305499" cy="276969"/>
          </a:xfrm>
          <a:prstGeom prst="rect">
            <a:avLst/>
          </a:prstGeom>
          <a:noFill/>
          <a:ln>
            <a:noFill/>
          </a:ln>
        </p:spPr>
        <p:txBody>
          <a:bodyPr spcFirstLastPara="1" wrap="square" lIns="68569" tIns="34275" rIns="68569" bIns="34275" anchor="t" anchorCtr="0">
            <a:spAutoFit/>
          </a:bodyPr>
          <a:lstStyle/>
          <a:p>
            <a:pPr>
              <a:spcBef>
                <a:spcPts val="0"/>
              </a:spcBef>
              <a:spcAft>
                <a:spcPts val="0"/>
              </a:spcAft>
            </a:pPr>
            <a:endParaRPr sz="1350">
              <a:solidFill>
                <a:schemeClr val="dk1"/>
              </a:solidFill>
              <a:latin typeface="Gill Sans"/>
              <a:ea typeface="Gill Sans"/>
              <a:cs typeface="Gill Sans"/>
              <a:sym typeface="Gill Sans"/>
            </a:endParaRPr>
          </a:p>
        </p:txBody>
      </p:sp>
      <p:pic>
        <p:nvPicPr>
          <p:cNvPr id="237" name="Google Shape;237;p8"/>
          <p:cNvPicPr preferRelativeResize="0"/>
          <p:nvPr/>
        </p:nvPicPr>
        <p:blipFill rotWithShape="1">
          <a:blip r:embed="rId3">
            <a:alphaModFix/>
          </a:blip>
          <a:srcRect l="57378" t="12071" r="27221" b="80150"/>
          <a:stretch/>
        </p:blipFill>
        <p:spPr>
          <a:xfrm>
            <a:off x="1061610" y="204691"/>
            <a:ext cx="2020439" cy="586339"/>
          </a:xfrm>
          <a:prstGeom prst="rect">
            <a:avLst/>
          </a:prstGeom>
          <a:noFill/>
          <a:ln w="28575" cmpd="sng">
            <a:noFill/>
          </a:ln>
        </p:spPr>
      </p:pic>
      <p:sp>
        <p:nvSpPr>
          <p:cNvPr id="13" name="Google Shape;159;p5"/>
          <p:cNvSpPr txBox="1">
            <a:spLocks/>
          </p:cNvSpPr>
          <p:nvPr/>
        </p:nvSpPr>
        <p:spPr>
          <a:xfrm>
            <a:off x="3446874" y="204168"/>
            <a:ext cx="3448807" cy="4931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defPPr marR="0" lvl="0" algn="l" rtl="0">
              <a:lnSpc>
                <a:spcPct val="100000"/>
              </a:lnSpc>
              <a:spcBef>
                <a:spcPts val="0"/>
              </a:spcBef>
              <a:spcAft>
                <a:spcPts val="0"/>
              </a:spcAft>
            </a:defPPr>
            <a:lvl1pPr eaLnBrk="0" hangingPunct="0">
              <a:defRPr sz="2800" b="1">
                <a:solidFill>
                  <a:schemeClr val="accent1"/>
                </a:solidFill>
                <a:latin typeface="+mj-lt"/>
                <a:ea typeface="+mj-ea"/>
                <a:cs typeface="+mj-cs"/>
              </a:defRPr>
            </a:lvl1pPr>
            <a:lvl2pPr algn="ctr" eaLnBrk="0" hangingPunct="0">
              <a:defRPr sz="4400">
                <a:latin typeface="Calibri" pitchFamily="34" charset="0"/>
              </a:defRPr>
            </a:lvl2pPr>
            <a:lvl3pPr algn="ctr" eaLnBrk="0" hangingPunct="0">
              <a:defRPr sz="4400">
                <a:latin typeface="Calibri" pitchFamily="34" charset="0"/>
              </a:defRPr>
            </a:lvl3pPr>
            <a:lvl4pPr algn="ctr" eaLnBrk="0" hangingPunct="0">
              <a:defRPr sz="4400">
                <a:latin typeface="Calibri" pitchFamily="34" charset="0"/>
              </a:defRPr>
            </a:lvl4pPr>
            <a:lvl5pPr algn="ctr"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fr-FR" sz="3200" dirty="0"/>
              <a:t>HELPDESK</a:t>
            </a:r>
            <a:endParaRPr lang="fr-FR" sz="3200" dirty="0">
              <a:sym typeface="Century Gothic"/>
            </a:endParaRPr>
          </a:p>
        </p:txBody>
      </p:sp>
      <p:sp>
        <p:nvSpPr>
          <p:cNvPr id="14" name="Google Shape;159;p5"/>
          <p:cNvSpPr txBox="1">
            <a:spLocks/>
          </p:cNvSpPr>
          <p:nvPr/>
        </p:nvSpPr>
        <p:spPr>
          <a:xfrm>
            <a:off x="257176" y="1142317"/>
            <a:ext cx="923925" cy="448358"/>
          </a:xfrm>
          <a:prstGeom prst="rect">
            <a:avLst/>
          </a:prstGeom>
          <a:noFill/>
          <a:ln w="38100" cap="flat" cmpd="sng">
            <a:noFill/>
            <a:prstDash val="solid"/>
            <a:round/>
            <a:headEnd type="none" w="sm" len="sm"/>
            <a:tailEnd type="none" w="sm" len="sm"/>
          </a:ln>
        </p:spPr>
        <p:txBody>
          <a:bodyPr spcFirstLastPara="1" wrap="square" lIns="205725" tIns="137156" rIns="205725" bIns="137156" anchor="t"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262626"/>
              </a:buClr>
              <a:buSzPts val="3800"/>
              <a:buFont typeface="Gill Sans"/>
              <a:buNone/>
              <a:defRPr sz="3800" b="0" i="0" u="none" strike="noStrike" cap="none">
                <a:solidFill>
                  <a:srgbClr val="262626"/>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SzPts val="2000"/>
            </a:pPr>
            <a:endParaRPr lang="fr-FR" sz="1650" b="1" dirty="0">
              <a:solidFill>
                <a:schemeClr val="bg1"/>
              </a:solidFill>
              <a:latin typeface="Candara"/>
              <a:ea typeface="Century Gothic"/>
              <a:cs typeface="Candara"/>
              <a:sym typeface="Century Gothic"/>
            </a:endParaRPr>
          </a:p>
        </p:txBody>
      </p:sp>
      <p:sp>
        <p:nvSpPr>
          <p:cNvPr id="2" name="ZoneTexte 1">
            <a:extLst>
              <a:ext uri="{FF2B5EF4-FFF2-40B4-BE49-F238E27FC236}">
                <a16:creationId xmlns:a16="http://schemas.microsoft.com/office/drawing/2014/main" id="{04352237-E876-481B-AE03-21BDAA6B6F07}"/>
              </a:ext>
            </a:extLst>
          </p:cNvPr>
          <p:cNvSpPr txBox="1"/>
          <p:nvPr/>
        </p:nvSpPr>
        <p:spPr>
          <a:xfrm>
            <a:off x="5832140" y="293929"/>
            <a:ext cx="2372188" cy="461665"/>
          </a:xfrm>
          <a:prstGeom prst="rect">
            <a:avLst/>
          </a:prstGeom>
          <a:solidFill>
            <a:schemeClr val="bg1"/>
          </a:solidFill>
        </p:spPr>
        <p:txBody>
          <a:bodyPr wrap="none" rtlCol="0">
            <a:spAutoFit/>
          </a:bodyPr>
          <a:lstStyle/>
          <a:p>
            <a:r>
              <a:rPr lang="fr-FR" sz="2400" b="1" dirty="0">
                <a:solidFill>
                  <a:srgbClr val="00B050"/>
                </a:solidFill>
                <a:latin typeface="Candara"/>
                <a:cs typeface="Candara"/>
              </a:rPr>
              <a:t>www.rd-code.eu</a:t>
            </a:r>
          </a:p>
        </p:txBody>
      </p:sp>
      <p:pic>
        <p:nvPicPr>
          <p:cNvPr id="6" name="Image 5">
            <a:extLst>
              <a:ext uri="{FF2B5EF4-FFF2-40B4-BE49-F238E27FC236}">
                <a16:creationId xmlns:a16="http://schemas.microsoft.com/office/drawing/2014/main" id="{814AC28F-5EFC-422B-883F-FCB5B653BEA6}"/>
              </a:ext>
            </a:extLst>
          </p:cNvPr>
          <p:cNvPicPr>
            <a:picLocks noChangeAspect="1"/>
          </p:cNvPicPr>
          <p:nvPr/>
        </p:nvPicPr>
        <p:blipFill>
          <a:blip r:embed="rId4"/>
          <a:stretch>
            <a:fillRect/>
          </a:stretch>
        </p:blipFill>
        <p:spPr>
          <a:xfrm>
            <a:off x="1566273" y="3937239"/>
            <a:ext cx="6224307" cy="2920745"/>
          </a:xfrm>
          <a:prstGeom prst="rect">
            <a:avLst/>
          </a:prstGeom>
          <a:ln w="22225">
            <a:solidFill>
              <a:srgbClr val="43BC9D"/>
            </a:solidFill>
          </a:ln>
        </p:spPr>
      </p:pic>
      <p:pic>
        <p:nvPicPr>
          <p:cNvPr id="8" name="Image 7">
            <a:extLst>
              <a:ext uri="{FF2B5EF4-FFF2-40B4-BE49-F238E27FC236}">
                <a16:creationId xmlns:a16="http://schemas.microsoft.com/office/drawing/2014/main" id="{F6293FC5-5C41-8F49-8C60-587C0A9AE3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895104"/>
            <a:ext cx="9144000" cy="3010261"/>
          </a:xfrm>
          <a:prstGeom prst="rect">
            <a:avLst/>
          </a:prstGeom>
        </p:spPr>
      </p:pic>
      <p:sp>
        <p:nvSpPr>
          <p:cNvPr id="9" name="Ellipse 8">
            <a:extLst>
              <a:ext uri="{FF2B5EF4-FFF2-40B4-BE49-F238E27FC236}">
                <a16:creationId xmlns:a16="http://schemas.microsoft.com/office/drawing/2014/main" id="{83844B6C-4348-4847-BF77-03E092F79EDA}"/>
              </a:ext>
            </a:extLst>
          </p:cNvPr>
          <p:cNvSpPr/>
          <p:nvPr/>
        </p:nvSpPr>
        <p:spPr>
          <a:xfrm>
            <a:off x="7452320" y="1016646"/>
            <a:ext cx="855095" cy="377726"/>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a:extLst>
              <a:ext uri="{FF2B5EF4-FFF2-40B4-BE49-F238E27FC236}">
                <a16:creationId xmlns:a16="http://schemas.microsoft.com/office/drawing/2014/main" id="{88EAB911-75EB-DB4D-9AF4-EFAA415A8A8F}"/>
              </a:ext>
            </a:extLst>
          </p:cNvPr>
          <p:cNvSpPr/>
          <p:nvPr/>
        </p:nvSpPr>
        <p:spPr>
          <a:xfrm>
            <a:off x="3109329" y="3429000"/>
            <a:ext cx="855095" cy="468279"/>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1" name="Connecteur droit avec flèche 10">
            <a:extLst>
              <a:ext uri="{FF2B5EF4-FFF2-40B4-BE49-F238E27FC236}">
                <a16:creationId xmlns:a16="http://schemas.microsoft.com/office/drawing/2014/main" id="{4B8532D6-5831-8443-AB0A-528A67C458FC}"/>
              </a:ext>
            </a:extLst>
          </p:cNvPr>
          <p:cNvCxnSpPr>
            <a:stCxn id="9" idx="4"/>
          </p:cNvCxnSpPr>
          <p:nvPr/>
        </p:nvCxnSpPr>
        <p:spPr>
          <a:xfrm flipH="1">
            <a:off x="3986935" y="1394372"/>
            <a:ext cx="3892933" cy="2225938"/>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1872436"/>
      </p:ext>
    </p:extLst>
  </p:cSld>
  <p:clrMapOvr>
    <a:masterClrMapping/>
  </p:clrMapOvr>
  <mc:AlternateContent xmlns:mc="http://schemas.openxmlformats.org/markup-compatibility/2006" xmlns:p14="http://schemas.microsoft.com/office/powerpoint/2010/main">
    <mc:Choice Requires="p14">
      <p:transition spd="slow" p14:dur="2000" advTm="71179"/>
    </mc:Choice>
    <mc:Fallback xmlns="">
      <p:transition spd="slow" advTm="71179"/>
    </mc:Fallback>
  </mc:AlternateContent>
</p:sld>
</file>

<file path=ppt/theme/theme1.xml><?xml version="1.0" encoding="utf-8"?>
<a:theme xmlns:a="http://schemas.openxmlformats.org/drawingml/2006/main" name="1_Thème Office">
  <a:themeElements>
    <a:clrScheme name="RD-CODE">
      <a:dk1>
        <a:srgbClr val="000000"/>
      </a:dk1>
      <a:lt1>
        <a:srgbClr val="FFFFFF"/>
      </a:lt1>
      <a:dk2>
        <a:srgbClr val="999999"/>
      </a:dk2>
      <a:lt2>
        <a:srgbClr val="49A078"/>
      </a:lt2>
      <a:accent1>
        <a:srgbClr val="008258"/>
      </a:accent1>
      <a:accent2>
        <a:srgbClr val="FFD431"/>
      </a:accent2>
      <a:accent3>
        <a:srgbClr val="9CC597"/>
      </a:accent3>
      <a:accent4>
        <a:srgbClr val="164194"/>
      </a:accent4>
      <a:accent5>
        <a:srgbClr val="B9D6F2"/>
      </a:accent5>
      <a:accent6>
        <a:srgbClr val="666666"/>
      </a:accent6>
      <a:hlink>
        <a:srgbClr val="164194"/>
      </a:hlink>
      <a:folHlink>
        <a:srgbClr val="0000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8341</TotalTime>
  <Words>1394</Words>
  <Application>Microsoft Office PowerPoint</Application>
  <PresentationFormat>Affichage à l'écran (4:3)</PresentationFormat>
  <Paragraphs>138</Paragraphs>
  <Slides>21</Slides>
  <Notes>7</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21</vt:i4>
      </vt:variant>
    </vt:vector>
  </HeadingPairs>
  <TitlesOfParts>
    <vt:vector size="28" baseType="lpstr">
      <vt:lpstr>Arial</vt:lpstr>
      <vt:lpstr>Calibri</vt:lpstr>
      <vt:lpstr>Candara</vt:lpstr>
      <vt:lpstr>Century Gothic</vt:lpstr>
      <vt:lpstr>Gill Sans</vt:lpstr>
      <vt:lpstr>Noto Sans Symbols</vt:lpstr>
      <vt:lpstr>1_Thème Office</vt:lpstr>
      <vt:lpstr>Ana Rath ana.rath@inserm.fr</vt:lpstr>
      <vt:lpstr>Présentation PowerPoint</vt:lpstr>
      <vt:lpstr>Steps so far in Europe</vt:lpstr>
      <vt:lpstr>RD-CODE partners</vt:lpstr>
      <vt:lpstr>RD-CODE objectives</vt:lpstr>
      <vt:lpstr>Expected outputs</vt:lpstr>
      <vt:lpstr>What have we done?</vt:lpstr>
      <vt:lpstr>Présentation PowerPoint</vt:lpstr>
      <vt:lpstr>Présentation PowerPoint</vt:lpstr>
      <vt:lpstr>Présentation PowerPoint</vt:lpstr>
      <vt:lpstr>Présentation PowerPoint</vt:lpstr>
      <vt:lpstr>Présentation PowerPoint</vt:lpstr>
      <vt:lpstr>Présentation PowerPoint</vt:lpstr>
      <vt:lpstr>Interactions</vt:lpstr>
      <vt:lpstr>JOIN THE COMMUNITY!</vt:lpstr>
      <vt:lpstr>Thank you!</vt:lpstr>
      <vt:lpstr>X-eHealth/RD-CODE</vt:lpstr>
      <vt:lpstr>Why is it important for RD patients unplanned care?: Petr’s story</vt:lpstr>
      <vt:lpstr>Emergency guidelines for Steinert disease</vt:lpstr>
      <vt:lpstr>Présentation PowerPoint</vt:lpstr>
      <vt:lpstr>Questions for the open discussion session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angin</dc:creator>
  <cp:lastModifiedBy>Sylvie Maiella</cp:lastModifiedBy>
  <cp:revision>192</cp:revision>
  <dcterms:created xsi:type="dcterms:W3CDTF">2012-05-07T13:50:16Z</dcterms:created>
  <dcterms:modified xsi:type="dcterms:W3CDTF">2021-11-29T09:29:54Z</dcterms:modified>
</cp:coreProperties>
</file>