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6" r:id="rId1"/>
  </p:sldMasterIdLst>
  <p:notesMasterIdLst>
    <p:notesMasterId r:id="rId12"/>
  </p:notesMasterIdLst>
  <p:handoutMasterIdLst>
    <p:handoutMasterId r:id="rId13"/>
  </p:handoutMasterIdLst>
  <p:sldIdLst>
    <p:sldId id="256" r:id="rId2"/>
    <p:sldId id="262" r:id="rId3"/>
    <p:sldId id="265" r:id="rId4"/>
    <p:sldId id="264" r:id="rId5"/>
    <p:sldId id="274" r:id="rId6"/>
    <p:sldId id="271" r:id="rId7"/>
    <p:sldId id="268" r:id="rId8"/>
    <p:sldId id="272" r:id="rId9"/>
    <p:sldId id="269" r:id="rId10"/>
    <p:sldId id="270" r:id="rId11"/>
  </p:sldIdLst>
  <p:sldSz cx="9144000" cy="6858000" type="screen4x3"/>
  <p:notesSz cx="6797675" cy="987425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1908"/>
    <a:srgbClr val="5D595F"/>
    <a:srgbClr val="008D62"/>
    <a:srgbClr val="D2DFEE"/>
    <a:srgbClr val="B0C7E2"/>
    <a:srgbClr val="789FCE"/>
    <a:srgbClr val="F3F2F2"/>
    <a:srgbClr val="F4F2F2"/>
    <a:srgbClr val="FAF2F2"/>
    <a:srgbClr val="009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89" autoAdjust="0"/>
    <p:restoredTop sz="89454"/>
  </p:normalViewPr>
  <p:slideViewPr>
    <p:cSldViewPr>
      <p:cViewPr varScale="1">
        <p:scale>
          <a:sx n="67" d="100"/>
          <a:sy n="67" d="100"/>
        </p:scale>
        <p:origin x="1200" y="44"/>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3584"/>
    </p:cViewPr>
  </p:sorterViewPr>
  <p:notesViewPr>
    <p:cSldViewPr>
      <p:cViewPr varScale="1">
        <p:scale>
          <a:sx n="79" d="100"/>
          <a:sy n="79" d="100"/>
        </p:scale>
        <p:origin x="-3096" y="-84"/>
      </p:cViewPr>
      <p:guideLst>
        <p:guide orient="horz" pos="3110"/>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fld id="{9B6E7C36-1BA7-4E16-9300-1D5A0DC8EA91}" type="datetimeFigureOut">
              <a:rPr lang="fr-FR" smtClean="0"/>
              <a:pPr/>
              <a:t>23/11/2021</a:t>
            </a:fld>
            <a:endParaRPr lang="fr-FR"/>
          </a:p>
        </p:txBody>
      </p:sp>
      <p:sp>
        <p:nvSpPr>
          <p:cNvPr id="4" name="Espace réservé du pied de page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fld id="{D0FBB794-3ABA-4BB6-AA85-29D1FAA54EA9}" type="slidenum">
              <a:rPr lang="fr-FR" smtClean="0"/>
              <a:pPr/>
              <a:t>‹#›</a:t>
            </a:fld>
            <a:endParaRPr lang="fr-FR"/>
          </a:p>
        </p:txBody>
      </p:sp>
    </p:spTree>
    <p:extLst>
      <p:ext uri="{BB962C8B-B14F-4D97-AF65-F5344CB8AC3E}">
        <p14:creationId xmlns:p14="http://schemas.microsoft.com/office/powerpoint/2010/main" val="2011882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301FD066-2725-4108-B257-76A53C876FC4}" type="datetimeFigureOut">
              <a:rPr lang="fr-FR" smtClean="0"/>
              <a:pPr/>
              <a:t>23/11/2021</a:t>
            </a:fld>
            <a:endParaRPr lang="fr-FR"/>
          </a:p>
        </p:txBody>
      </p:sp>
      <p:sp>
        <p:nvSpPr>
          <p:cNvPr id="4" name="Espace réservé de l'image des diapositives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450" y="4691063"/>
            <a:ext cx="5438775" cy="4443412"/>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8950"/>
            <a:ext cx="2946400" cy="49371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9688" y="9378950"/>
            <a:ext cx="2946400" cy="493713"/>
          </a:xfrm>
          <a:prstGeom prst="rect">
            <a:avLst/>
          </a:prstGeom>
        </p:spPr>
        <p:txBody>
          <a:bodyPr vert="horz" lIns="91440" tIns="45720" rIns="91440" bIns="45720" rtlCol="0" anchor="b"/>
          <a:lstStyle>
            <a:lvl1pPr algn="r">
              <a:defRPr sz="1200"/>
            </a:lvl1pPr>
          </a:lstStyle>
          <a:p>
            <a:fld id="{D9DAD0F3-5C48-4E7D-8B07-AA245DCA8BAC}" type="slidenum">
              <a:rPr lang="fr-FR" smtClean="0"/>
              <a:pPr/>
              <a:t>‹#›</a:t>
            </a:fld>
            <a:endParaRPr lang="fr-FR"/>
          </a:p>
        </p:txBody>
      </p:sp>
    </p:spTree>
    <p:extLst>
      <p:ext uri="{BB962C8B-B14F-4D97-AF65-F5344CB8AC3E}">
        <p14:creationId xmlns:p14="http://schemas.microsoft.com/office/powerpoint/2010/main" val="1150640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2.gi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4.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cxnSp>
        <p:nvCxnSpPr>
          <p:cNvPr id="32" name="Straight Connector 31"/>
          <p:cNvCxnSpPr/>
          <p:nvPr/>
        </p:nvCxnSpPr>
        <p:spPr>
          <a:xfrm rot="16200000" flipH="1">
            <a:off x="4056459" y="2971800"/>
            <a:ext cx="6858000" cy="9144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10800000" flipV="1">
            <a:off x="5568952" y="3681412"/>
            <a:ext cx="3572669"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6481872" y="-8467"/>
            <a:ext cx="2659747"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6854640" y="-8467"/>
            <a:ext cx="2289362"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6261100" y="3048000"/>
            <a:ext cx="2882900"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6617209" y="-8467"/>
            <a:ext cx="2524411"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8000640" y="-8467"/>
            <a:ext cx="1140980"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8036253" y="-8467"/>
            <a:ext cx="110536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7534496" y="3589867"/>
            <a:ext cx="1607123"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391448" y="2228850"/>
            <a:ext cx="5825202" cy="1646302"/>
          </a:xfrm>
        </p:spPr>
        <p:txBody>
          <a:bodyPr anchor="b">
            <a:noAutofit/>
          </a:bodyPr>
          <a:lstStyle>
            <a:lvl1pPr algn="l">
              <a:defRPr sz="4800">
                <a:solidFill>
                  <a:schemeClr val="accent6">
                    <a:lumMod val="75000"/>
                  </a:schemeClr>
                </a:solidFill>
              </a:defRPr>
            </a:lvl1pPr>
          </a:lstStyle>
          <a:p>
            <a:r>
              <a:rPr lang="en-US" dirty="0"/>
              <a:t>Click to edit Master title style</a:t>
            </a:r>
          </a:p>
        </p:txBody>
      </p:sp>
      <p:sp>
        <p:nvSpPr>
          <p:cNvPr id="3" name="Subtitle 2"/>
          <p:cNvSpPr>
            <a:spLocks noGrp="1"/>
          </p:cNvSpPr>
          <p:nvPr>
            <p:ph type="subTitle" idx="1" hasCustomPrompt="1"/>
          </p:nvPr>
        </p:nvSpPr>
        <p:spPr>
          <a:xfrm>
            <a:off x="391448" y="3875150"/>
            <a:ext cx="5825202" cy="1096899"/>
          </a:xfrm>
        </p:spPr>
        <p:txBody>
          <a:bodyPr anchor="t"/>
          <a:lstStyle>
            <a:lvl1pPr marL="0" indent="0" algn="l">
              <a:buNone/>
              <a:defRPr>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a:t>
            </a:r>
          </a:p>
          <a:p>
            <a:r>
              <a:rPr lang="en-US" dirty="0"/>
              <a:t>Subtitle style</a:t>
            </a:r>
          </a:p>
        </p:txBody>
      </p:sp>
      <p:sp>
        <p:nvSpPr>
          <p:cNvPr id="25" name="ZoneTexte 24"/>
          <p:cNvSpPr txBox="1"/>
          <p:nvPr userDrawn="1"/>
        </p:nvSpPr>
        <p:spPr>
          <a:xfrm>
            <a:off x="7327900" y="3257014"/>
            <a:ext cx="1816100" cy="3600986"/>
          </a:xfrm>
          <a:prstGeom prst="rect">
            <a:avLst/>
          </a:prstGeom>
          <a:noFill/>
        </p:spPr>
        <p:txBody>
          <a:bodyPr wrap="square" rtlCol="0">
            <a:spAutoFit/>
          </a:bodyPr>
          <a:lstStyle/>
          <a:p>
            <a:pPr algn="r"/>
            <a:r>
              <a:rPr lang="en-US" sz="1200" i="1" dirty="0">
                <a:solidFill>
                  <a:srgbClr val="FFFFFF"/>
                </a:solidFill>
                <a:latin typeface="Calibri"/>
              </a:rPr>
              <a:t>The content of presentation represents the views of the author only and is his/her sole responsibility; it can not be considered to reflect the views of the European Commission and/or the Consumers, Health, Agriculture and Food Executive Agency or any other body of the European Union. The European Commission and the Agency do not accept any responsibility for use that may be made of the information it contains.</a:t>
            </a:r>
            <a:endParaRPr lang="fr-FR" sz="2000" dirty="0">
              <a:solidFill>
                <a:srgbClr val="FFFFFF"/>
              </a:solidFill>
              <a:latin typeface="Calibri"/>
            </a:endParaRPr>
          </a:p>
        </p:txBody>
      </p:sp>
      <p:pic>
        <p:nvPicPr>
          <p:cNvPr id="33" name="Image 32" descr="ec_for_fb.jpg"/>
          <p:cNvPicPr>
            <a:picLocks noChangeAspect="1"/>
          </p:cNvPicPr>
          <p:nvPr userDrawn="1"/>
        </p:nvPicPr>
        <p:blipFill>
          <a:blip r:embed="rId2" cstate="print"/>
          <a:srcRect l="12153" r="12500"/>
          <a:stretch>
            <a:fillRect/>
          </a:stretch>
        </p:blipFill>
        <p:spPr>
          <a:xfrm>
            <a:off x="4883150" y="5943600"/>
            <a:ext cx="1377950" cy="914400"/>
          </a:xfrm>
          <a:prstGeom prst="rect">
            <a:avLst/>
          </a:prstGeom>
        </p:spPr>
      </p:pic>
      <p:sp>
        <p:nvSpPr>
          <p:cNvPr id="34" name="Rectangle 33"/>
          <p:cNvSpPr/>
          <p:nvPr userDrawn="1"/>
        </p:nvSpPr>
        <p:spPr>
          <a:xfrm>
            <a:off x="7461250" y="1637090"/>
            <a:ext cx="1682750" cy="1384995"/>
          </a:xfrm>
          <a:prstGeom prst="rect">
            <a:avLst/>
          </a:prstGeom>
        </p:spPr>
        <p:txBody>
          <a:bodyPr wrap="square">
            <a:spAutoFit/>
          </a:bodyPr>
          <a:lstStyle/>
          <a:p>
            <a:pPr algn="r"/>
            <a:r>
              <a:rPr lang="fr-FR" sz="1200" i="1" dirty="0">
                <a:solidFill>
                  <a:srgbClr val="FFFFFF"/>
                </a:solidFill>
                <a:latin typeface="Calibri"/>
              </a:rPr>
              <a:t>This </a:t>
            </a:r>
            <a:r>
              <a:rPr lang="fr-FR" sz="1200" i="1" dirty="0" err="1">
                <a:solidFill>
                  <a:srgbClr val="FFFFFF"/>
                </a:solidFill>
                <a:latin typeface="Calibri"/>
              </a:rPr>
              <a:t>presentation</a:t>
            </a:r>
            <a:r>
              <a:rPr lang="fr-FR" sz="1200" i="1" dirty="0">
                <a:solidFill>
                  <a:srgbClr val="FFFFFF"/>
                </a:solidFill>
                <a:latin typeface="Calibri"/>
              </a:rPr>
              <a:t> </a:t>
            </a:r>
            <a:r>
              <a:rPr lang="en-US" sz="1200" i="1" dirty="0">
                <a:solidFill>
                  <a:srgbClr val="FFFFFF"/>
                </a:solidFill>
                <a:latin typeface="Calibri"/>
              </a:rPr>
              <a:t>is part of the project</a:t>
            </a:r>
            <a:r>
              <a:rPr lang="en-US" sz="1200" i="1" baseline="0" dirty="0">
                <a:solidFill>
                  <a:srgbClr val="FFFFFF"/>
                </a:solidFill>
                <a:latin typeface="Calibri"/>
              </a:rPr>
              <a:t> </a:t>
            </a:r>
            <a:r>
              <a:rPr lang="en-US" sz="1200" i="1" dirty="0">
                <a:solidFill>
                  <a:srgbClr val="FFFFFF"/>
                </a:solidFill>
                <a:latin typeface="Calibri"/>
              </a:rPr>
              <a:t>826607/ RD-CODE’ which has received funding from the European Union’s Health </a:t>
            </a:r>
            <a:r>
              <a:rPr lang="en-US" sz="1200" i="1" dirty="0" err="1">
                <a:solidFill>
                  <a:srgbClr val="FFFFFF"/>
                </a:solidFill>
                <a:latin typeface="Calibri"/>
              </a:rPr>
              <a:t>Programme</a:t>
            </a:r>
            <a:r>
              <a:rPr lang="en-US" sz="1200" i="1" dirty="0">
                <a:solidFill>
                  <a:srgbClr val="FFFFFF"/>
                </a:solidFill>
                <a:latin typeface="Calibri"/>
              </a:rPr>
              <a:t> (2014-2020).</a:t>
            </a:r>
          </a:p>
        </p:txBody>
      </p:sp>
      <p:pic>
        <p:nvPicPr>
          <p:cNvPr id="35" name="Image 34" descr="Logo_RD-Code.gif"/>
          <p:cNvPicPr>
            <a:picLocks noChangeAspect="1"/>
          </p:cNvPicPr>
          <p:nvPr userDrawn="1"/>
        </p:nvPicPr>
        <p:blipFill>
          <a:blip r:embed="rId3" cstate="print"/>
          <a:stretch>
            <a:fillRect/>
          </a:stretch>
        </p:blipFill>
        <p:spPr>
          <a:xfrm>
            <a:off x="304800" y="539750"/>
            <a:ext cx="4508402" cy="844550"/>
          </a:xfrm>
          <a:prstGeom prst="rect">
            <a:avLst/>
          </a:prstGeom>
        </p:spPr>
      </p:pic>
      <p:grpSp>
        <p:nvGrpSpPr>
          <p:cNvPr id="4" name="Groupe 47"/>
          <p:cNvGrpSpPr/>
          <p:nvPr userDrawn="1"/>
        </p:nvGrpSpPr>
        <p:grpSpPr>
          <a:xfrm>
            <a:off x="389811" y="6304518"/>
            <a:ext cx="2181939" cy="369332"/>
            <a:chOff x="2319750" y="6037818"/>
            <a:chExt cx="2181939" cy="369332"/>
          </a:xfrm>
        </p:grpSpPr>
        <p:sp>
          <p:nvSpPr>
            <p:cNvPr id="37" name="Rectangle 36"/>
            <p:cNvSpPr/>
            <p:nvPr userDrawn="1"/>
          </p:nvSpPr>
          <p:spPr>
            <a:xfrm>
              <a:off x="2496012" y="6037818"/>
              <a:ext cx="2005677" cy="369332"/>
            </a:xfrm>
            <a:prstGeom prst="rect">
              <a:avLst/>
            </a:prstGeom>
          </p:spPr>
          <p:txBody>
            <a:bodyPr wrap="none">
              <a:spAutoFit/>
            </a:bodyPr>
            <a:lstStyle/>
            <a:p>
              <a:pPr>
                <a:defRPr/>
              </a:pPr>
              <a:r>
                <a:rPr lang="fr-FR" b="1" dirty="0">
                  <a:solidFill>
                    <a:srgbClr val="666666"/>
                  </a:solidFill>
                </a:rPr>
                <a:t>http://rd-code.eu</a:t>
              </a:r>
            </a:p>
          </p:txBody>
        </p:sp>
        <p:pic>
          <p:nvPicPr>
            <p:cNvPr id="38" name="Image 37" descr="star.gif"/>
            <p:cNvPicPr>
              <a:picLocks noChangeAspect="1"/>
            </p:cNvPicPr>
            <p:nvPr userDrawn="1"/>
          </p:nvPicPr>
          <p:blipFill>
            <a:blip r:embed="rId4" cstate="print"/>
            <a:stretch>
              <a:fillRect/>
            </a:stretch>
          </p:blipFill>
          <p:spPr>
            <a:xfrm>
              <a:off x="2319750" y="6096000"/>
              <a:ext cx="252000" cy="252000"/>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27000" y="63500"/>
            <a:ext cx="8089900" cy="1143000"/>
          </a:xfrm>
        </p:spPr>
        <p:txBody>
          <a:bodyPr/>
          <a:lstStyle>
            <a:lvl1pPr algn="l">
              <a:defRPr sz="4000" b="1">
                <a:solidFill>
                  <a:schemeClr val="accent1"/>
                </a:solidFill>
              </a:defRPr>
            </a:lvl1pPr>
          </a:lstStyle>
          <a:p>
            <a:r>
              <a:rPr lang="fr-FR" dirty="0"/>
              <a:t>Cliquez pour modifier le style du titre</a:t>
            </a:r>
          </a:p>
        </p:txBody>
      </p:sp>
      <p:sp>
        <p:nvSpPr>
          <p:cNvPr id="3" name="Espace réservé du contenu 2"/>
          <p:cNvSpPr>
            <a:spLocks noGrp="1"/>
          </p:cNvSpPr>
          <p:nvPr>
            <p:ph idx="1"/>
          </p:nvPr>
        </p:nvSpPr>
        <p:spPr>
          <a:xfrm>
            <a:off x="127000" y="1473200"/>
            <a:ext cx="8089900" cy="4889500"/>
          </a:xfrm>
        </p:spPr>
        <p:txBody>
          <a:bodyPr/>
          <a:lstStyle>
            <a:lvl1pPr>
              <a:buFontTx/>
              <a:buBlip>
                <a:blip r:embed="rId2"/>
              </a:buBlip>
              <a:defRPr>
                <a:solidFill>
                  <a:srgbClr val="081908"/>
                </a:solidFill>
              </a:defRPr>
            </a:lvl1pPr>
            <a:lvl2pPr>
              <a:buClr>
                <a:schemeClr val="accent1"/>
              </a:buClr>
              <a:buSzPct val="80000"/>
              <a:buFontTx/>
              <a:buBlip>
                <a:blip r:embed="rId3"/>
              </a:buBlip>
              <a:defRPr>
                <a:solidFill>
                  <a:srgbClr val="081908"/>
                </a:solidFill>
              </a:defRPr>
            </a:lvl2pPr>
            <a:lvl3pPr>
              <a:buClr>
                <a:schemeClr val="tx1"/>
              </a:buClr>
              <a:buFont typeface="Calibri" pitchFamily="34" charset="0"/>
              <a:buChar char="&gt;"/>
              <a:defRPr>
                <a:solidFill>
                  <a:srgbClr val="081908"/>
                </a:solidFill>
              </a:defRPr>
            </a:lvl3pPr>
            <a:lvl4pPr>
              <a:defRPr>
                <a:solidFill>
                  <a:srgbClr val="081908"/>
                </a:solidFill>
              </a:defRPr>
            </a:lvl4pPr>
            <a:lvl5pPr>
              <a:defRPr>
                <a:solidFill>
                  <a:srgbClr val="081908"/>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1"/>
          </p:nvPr>
        </p:nvSpPr>
        <p:spPr>
          <a:xfrm>
            <a:off x="8369300" y="6442075"/>
            <a:ext cx="736600" cy="365125"/>
          </a:xfrm>
        </p:spPr>
        <p:txBody>
          <a:bodyPr/>
          <a:lstStyle>
            <a:lvl1pPr>
              <a:defRPr>
                <a:solidFill>
                  <a:schemeClr val="bg1"/>
                </a:solidFill>
              </a:defRPr>
            </a:lvl1pPr>
          </a:lstStyle>
          <a:p>
            <a:pPr>
              <a:defRPr/>
            </a:pPr>
            <a:fld id="{730FAD06-16F0-4E7E-B3A8-447A4807ABCD}" type="slidenum">
              <a:rPr lang="fr-FR" smtClean="0">
                <a:solidFill>
                  <a:srgbClr val="FFFFFF"/>
                </a:solidFill>
              </a:rPr>
              <a:pPr>
                <a:defRPr/>
              </a:pPr>
              <a:t>‹#›</a:t>
            </a:fld>
            <a:endParaRPr lang="fr-FR" dirty="0">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solidFill>
                  <a:schemeClr val="accent6">
                    <a:lumMod val="75000"/>
                  </a:schemeClr>
                </a:solidFill>
              </a:defRPr>
            </a:lvl1pPr>
          </a:lstStyle>
          <a:p>
            <a:r>
              <a:rPr lang="fr-FR" dirty="0"/>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a:t>Cliquez pour modifier les styles du texte du masque</a:t>
            </a:r>
          </a:p>
        </p:txBody>
      </p:sp>
      <p:sp>
        <p:nvSpPr>
          <p:cNvPr id="4" name="Espace réservé de la date 3"/>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6" name="Espace réservé du numéro de diapositive 5"/>
          <p:cNvSpPr>
            <a:spLocks noGrp="1"/>
          </p:cNvSpPr>
          <p:nvPr>
            <p:ph type="sldNum" sz="quarter" idx="12"/>
          </p:nvPr>
        </p:nvSpPr>
        <p:spPr/>
        <p:txBody>
          <a:bodyPr/>
          <a:lstStyle>
            <a:lvl1pPr>
              <a:defRPr/>
            </a:lvl1pPr>
          </a:lstStyle>
          <a:p>
            <a:pPr>
              <a:defRPr/>
            </a:pPr>
            <a:fld id="{79C8B1FA-10AC-40BB-B8D4-E779DEAEC870}" type="slidenum">
              <a:rPr lang="fr-FR">
                <a:solidFill>
                  <a:srgbClr val="666666">
                    <a:tint val="75000"/>
                  </a:srgbClr>
                </a:solidFill>
              </a:rPr>
              <a:pPr>
                <a:defRPr/>
              </a:pPr>
              <a:t>‹#›</a:t>
            </a:fld>
            <a:endParaRPr lang="fr-FR" dirty="0">
              <a:solidFill>
                <a:srgbClr val="666666">
                  <a:tint val="75000"/>
                </a:srgb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u contenu 2"/>
          <p:cNvSpPr>
            <a:spLocks noGrp="1"/>
          </p:cNvSpPr>
          <p:nvPr>
            <p:ph sz="half" idx="1"/>
          </p:nvPr>
        </p:nvSpPr>
        <p:spPr>
          <a:xfrm>
            <a:off x="152400" y="160020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5" name="Espace réservé de la date 4"/>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7" name="Espace réservé du numéro de diapositive 6"/>
          <p:cNvSpPr>
            <a:spLocks noGrp="1"/>
          </p:cNvSpPr>
          <p:nvPr>
            <p:ph type="sldNum" sz="quarter" idx="12"/>
          </p:nvPr>
        </p:nvSpPr>
        <p:spPr/>
        <p:txBody>
          <a:bodyPr/>
          <a:lstStyle>
            <a:lvl1pPr>
              <a:defRPr/>
            </a:lvl1pPr>
          </a:lstStyle>
          <a:p>
            <a:pPr>
              <a:defRPr/>
            </a:pPr>
            <a:fld id="{7FD52149-FBE2-42BC-BF50-B249DAFD373F}" type="slidenum">
              <a:rPr lang="fr-FR">
                <a:solidFill>
                  <a:srgbClr val="666666">
                    <a:tint val="75000"/>
                  </a:srgbClr>
                </a:solidFill>
              </a:rPr>
              <a:pPr>
                <a:defRPr/>
              </a:pPr>
              <a:t>‹#›</a:t>
            </a:fld>
            <a:endParaRPr lang="fr-FR" dirty="0">
              <a:solidFill>
                <a:srgbClr val="666666">
                  <a:tint val="75000"/>
                </a:srgbClr>
              </a:solidFill>
            </a:endParaRPr>
          </a:p>
        </p:txBody>
      </p:sp>
      <p:sp>
        <p:nvSpPr>
          <p:cNvPr id="8" name="Espace réservé du contenu 2"/>
          <p:cNvSpPr>
            <a:spLocks noGrp="1"/>
          </p:cNvSpPr>
          <p:nvPr>
            <p:ph sz="half" idx="13"/>
          </p:nvPr>
        </p:nvSpPr>
        <p:spPr>
          <a:xfrm>
            <a:off x="4356100" y="1606550"/>
            <a:ext cx="4038600" cy="4525963"/>
          </a:xfrm>
        </p:spPr>
        <p:txBody>
          <a:bodyPr/>
          <a:lstStyle>
            <a:lvl1pPr>
              <a:buFontTx/>
              <a:buBlip>
                <a:blip r:embed="rId2"/>
              </a:buBlip>
              <a:defRPr sz="28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u texte 2"/>
          <p:cNvSpPr>
            <a:spLocks noGrp="1"/>
          </p:cNvSpPr>
          <p:nvPr>
            <p:ph type="body" idx="1"/>
          </p:nvPr>
        </p:nvSpPr>
        <p:spPr>
          <a:xfrm>
            <a:off x="127000" y="1535113"/>
            <a:ext cx="4040188"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5" name="Espace réservé du texte 4"/>
          <p:cNvSpPr>
            <a:spLocks noGrp="1"/>
          </p:cNvSpPr>
          <p:nvPr>
            <p:ph type="body" sz="quarter" idx="3"/>
          </p:nvPr>
        </p:nvSpPr>
        <p:spPr>
          <a:xfrm>
            <a:off x="4314825" y="1535113"/>
            <a:ext cx="4041775" cy="639762"/>
          </a:xfrm>
        </p:spPr>
        <p:txBody>
          <a:bodyPr anchor="b"/>
          <a:lstStyle>
            <a:lvl1pPr marL="0" indent="0">
              <a:buNone/>
              <a:defRPr sz="2400" b="1">
                <a:solidFill>
                  <a:schemeClr val="accent6">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7" name="Espace réservé de la date 6"/>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8" name="Espace réservé du pied de page 7"/>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9" name="Espace réservé du numéro de diapositive 8"/>
          <p:cNvSpPr>
            <a:spLocks noGrp="1"/>
          </p:cNvSpPr>
          <p:nvPr>
            <p:ph type="sldNum" sz="quarter" idx="12"/>
          </p:nvPr>
        </p:nvSpPr>
        <p:spPr/>
        <p:txBody>
          <a:bodyPr/>
          <a:lstStyle>
            <a:lvl1pPr>
              <a:defRPr/>
            </a:lvl1pPr>
          </a:lstStyle>
          <a:p>
            <a:pPr>
              <a:defRPr/>
            </a:pPr>
            <a:fld id="{36926C08-CAE4-4D5F-9B84-3A0FF54EE92C}" type="slidenum">
              <a:rPr lang="fr-FR">
                <a:solidFill>
                  <a:srgbClr val="666666">
                    <a:tint val="75000"/>
                  </a:srgbClr>
                </a:solidFill>
              </a:rPr>
              <a:pPr>
                <a:defRPr/>
              </a:pPr>
              <a:t>‹#›</a:t>
            </a:fld>
            <a:endParaRPr lang="fr-FR" dirty="0">
              <a:solidFill>
                <a:srgbClr val="666666">
                  <a:tint val="75000"/>
                </a:srgbClr>
              </a:solidFill>
            </a:endParaRPr>
          </a:p>
        </p:txBody>
      </p:sp>
      <p:sp>
        <p:nvSpPr>
          <p:cNvPr id="10" name="Espace réservé du contenu 2"/>
          <p:cNvSpPr>
            <a:spLocks noGrp="1"/>
          </p:cNvSpPr>
          <p:nvPr>
            <p:ph sz="half" idx="13"/>
          </p:nvPr>
        </p:nvSpPr>
        <p:spPr>
          <a:xfrm>
            <a:off x="1270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1" name="Espace réservé du contenu 2"/>
          <p:cNvSpPr>
            <a:spLocks noGrp="1"/>
          </p:cNvSpPr>
          <p:nvPr>
            <p:ph sz="half" idx="14"/>
          </p:nvPr>
        </p:nvSpPr>
        <p:spPr>
          <a:xfrm>
            <a:off x="4330700" y="2184400"/>
            <a:ext cx="4038600" cy="3941763"/>
          </a:xfrm>
        </p:spPr>
        <p:txBody>
          <a:bodyPr/>
          <a:lstStyle>
            <a:lvl1pPr>
              <a:buFontTx/>
              <a:buBlip>
                <a:blip r:embed="rId2"/>
              </a:buBlip>
              <a:defRPr sz="2400"/>
            </a:lvl1pPr>
            <a:lvl2pPr>
              <a:buFontTx/>
              <a:buBlip>
                <a:blip r:embed="rId3"/>
              </a:buBlip>
              <a:defRPr sz="2400"/>
            </a:lvl2pPr>
            <a:lvl3pPr>
              <a:buClr>
                <a:schemeClr val="tx1"/>
              </a:buClr>
              <a:buFont typeface="Calibri" pitchFamily="34" charset="0"/>
              <a:buChar char="&gt;"/>
              <a:defRPr sz="2000"/>
            </a:lvl3pPr>
            <a:lvl4pPr>
              <a:defRPr sz="1800"/>
            </a:lvl4pPr>
            <a:lvl5pPr>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1"/>
                </a:solidFill>
              </a:defRPr>
            </a:lvl1pPr>
          </a:lstStyle>
          <a:p>
            <a:r>
              <a:rPr lang="fr-FR" dirty="0"/>
              <a:t>Cliquez pour modifier le style du titre</a:t>
            </a:r>
          </a:p>
        </p:txBody>
      </p:sp>
      <p:sp>
        <p:nvSpPr>
          <p:cNvPr id="3" name="Espace réservé de la date 2"/>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4" name="Espace réservé du pied de page 3"/>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5" name="Espace réservé du numéro de diapositive 4"/>
          <p:cNvSpPr>
            <a:spLocks noGrp="1"/>
          </p:cNvSpPr>
          <p:nvPr>
            <p:ph type="sldNum" sz="quarter" idx="12"/>
          </p:nvPr>
        </p:nvSpPr>
        <p:spPr/>
        <p:txBody>
          <a:bodyPr/>
          <a:lstStyle>
            <a:lvl1pPr>
              <a:defRPr/>
            </a:lvl1pPr>
          </a:lstStyle>
          <a:p>
            <a:pPr>
              <a:defRPr/>
            </a:pPr>
            <a:fld id="{CF0CB66E-CF2B-4B7D-A0F6-B2AA14317566}" type="slidenum">
              <a:rPr lang="fr-FR">
                <a:solidFill>
                  <a:srgbClr val="666666">
                    <a:tint val="75000"/>
                  </a:srgbClr>
                </a:solidFill>
              </a:rPr>
              <a:pPr>
                <a:defRPr/>
              </a:pPr>
              <a:t>‹#›</a:t>
            </a:fld>
            <a:endParaRPr lang="fr-FR" dirty="0">
              <a:solidFill>
                <a:srgbClr val="666666">
                  <a:tint val="75000"/>
                </a:srgb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3" name="Espace réservé du pied de page 2"/>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4" name="Espace réservé du numéro de diapositive 3"/>
          <p:cNvSpPr>
            <a:spLocks noGrp="1"/>
          </p:cNvSpPr>
          <p:nvPr>
            <p:ph type="sldNum" sz="quarter" idx="12"/>
          </p:nvPr>
        </p:nvSpPr>
        <p:spPr/>
        <p:txBody>
          <a:bodyPr/>
          <a:lstStyle>
            <a:lvl1pPr>
              <a:defRPr/>
            </a:lvl1pPr>
          </a:lstStyle>
          <a:p>
            <a:pPr>
              <a:defRPr/>
            </a:pPr>
            <a:fld id="{6C4C5725-2DCC-4DFF-8A84-DD47BA27F453}" type="slidenum">
              <a:rPr lang="fr-FR">
                <a:solidFill>
                  <a:srgbClr val="666666">
                    <a:tint val="75000"/>
                  </a:srgbClr>
                </a:solidFill>
              </a:rPr>
              <a:pPr>
                <a:defRPr/>
              </a:pPr>
              <a:t>‹#›</a:t>
            </a:fld>
            <a:endParaRPr lang="fr-FR" dirty="0">
              <a:solidFill>
                <a:srgbClr val="666666">
                  <a:tint val="75000"/>
                </a:srgb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a:xfrm>
            <a:off x="341530" y="6349240"/>
            <a:ext cx="2133600" cy="365125"/>
          </a:xfrm>
          <a:prstGeom prst="rect">
            <a:avLst/>
          </a:prstGeom>
        </p:spPr>
        <p:txBody>
          <a:bodyPr/>
          <a:lstStyle>
            <a:lvl1pPr>
              <a:defRPr/>
            </a:lvl1pPr>
          </a:lstStyle>
          <a:p>
            <a:pPr fontAlgn="auto">
              <a:spcBef>
                <a:spcPts val="0"/>
              </a:spcBef>
              <a:spcAft>
                <a:spcPts val="0"/>
              </a:spcAft>
              <a:defRPr/>
            </a:pPr>
            <a:endParaRPr lang="fr-FR" dirty="0">
              <a:solidFill>
                <a:srgbClr val="999999"/>
              </a:solidFill>
              <a:latin typeface="Calibri"/>
            </a:endParaRPr>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lvl1pPr>
              <a:defRPr/>
            </a:lvl1pPr>
          </a:lstStyle>
          <a:p>
            <a:pPr fontAlgn="auto">
              <a:spcBef>
                <a:spcPts val="0"/>
              </a:spcBef>
              <a:spcAft>
                <a:spcPts val="0"/>
              </a:spcAft>
              <a:defRPr/>
            </a:pPr>
            <a:endParaRPr lang="fr-FR" dirty="0">
              <a:solidFill>
                <a:srgbClr val="666666">
                  <a:tint val="75000"/>
                </a:srgbClr>
              </a:solidFill>
              <a:latin typeface="Calibri"/>
            </a:endParaRPr>
          </a:p>
        </p:txBody>
      </p:sp>
      <p:sp>
        <p:nvSpPr>
          <p:cNvPr id="7" name="Espace réservé du numéro de diapositive 6"/>
          <p:cNvSpPr>
            <a:spLocks noGrp="1"/>
          </p:cNvSpPr>
          <p:nvPr>
            <p:ph type="sldNum" sz="quarter" idx="12"/>
          </p:nvPr>
        </p:nvSpPr>
        <p:spPr/>
        <p:txBody>
          <a:bodyPr/>
          <a:lstStyle>
            <a:lvl1pPr>
              <a:defRPr/>
            </a:lvl1pPr>
          </a:lstStyle>
          <a:p>
            <a:pPr>
              <a:defRPr/>
            </a:pPr>
            <a:fld id="{7ED31D03-0BD5-4410-84FB-4D394D09BA9A}" type="slidenum">
              <a:rPr lang="fr-FR">
                <a:solidFill>
                  <a:srgbClr val="666666">
                    <a:tint val="75000"/>
                  </a:srgbClr>
                </a:solidFill>
              </a:rPr>
              <a:pPr>
                <a:defRPr/>
              </a:pPr>
              <a:t>‹#›</a:t>
            </a:fld>
            <a:endParaRPr lang="fr-FR" dirty="0">
              <a:solidFill>
                <a:srgbClr val="666666">
                  <a:tint val="75000"/>
                </a:srgb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gif"/><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e 21"/>
          <p:cNvGrpSpPr/>
          <p:nvPr userDrawn="1"/>
        </p:nvGrpSpPr>
        <p:grpSpPr>
          <a:xfrm rot="16200000">
            <a:off x="5340350" y="3054350"/>
            <a:ext cx="6857999" cy="749299"/>
            <a:chOff x="-2" y="5962650"/>
            <a:chExt cx="9144001" cy="933450"/>
          </a:xfrm>
        </p:grpSpPr>
        <p:sp>
          <p:nvSpPr>
            <p:cNvPr id="10" name="Rectangle 23"/>
            <p:cNvSpPr/>
            <p:nvPr userDrawn="1"/>
          </p:nvSpPr>
          <p:spPr>
            <a:xfrm rot="5400000">
              <a:off x="2597862" y="3409237"/>
              <a:ext cx="887574" cy="6083300"/>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Isosceles Triangle 23"/>
            <p:cNvSpPr/>
            <p:nvPr userDrawn="1"/>
          </p:nvSpPr>
          <p:spPr>
            <a:xfrm rot="5400000">
              <a:off x="2085976" y="4010025"/>
              <a:ext cx="800098" cy="4972051"/>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27"/>
            <p:cNvSpPr/>
            <p:nvPr userDrawn="1"/>
          </p:nvSpPr>
          <p:spPr>
            <a:xfrm rot="5400000">
              <a:off x="4105986" y="1856662"/>
              <a:ext cx="932024" cy="91440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8"/>
            <p:cNvSpPr/>
            <p:nvPr userDrawn="1"/>
          </p:nvSpPr>
          <p:spPr>
            <a:xfrm rot="5400000">
              <a:off x="4328237" y="2078912"/>
              <a:ext cx="487524" cy="9144000"/>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9"/>
            <p:cNvSpPr/>
            <p:nvPr userDrawn="1"/>
          </p:nvSpPr>
          <p:spPr>
            <a:xfrm rot="5400000">
              <a:off x="4291454" y="2042129"/>
              <a:ext cx="561089" cy="9144000"/>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27"/>
            <p:cNvSpPr/>
            <p:nvPr userDrawn="1"/>
          </p:nvSpPr>
          <p:spPr>
            <a:xfrm rot="5400000">
              <a:off x="1887855" y="4430393"/>
              <a:ext cx="576424" cy="4352137"/>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1027" name="Espace réservé du titre 1"/>
          <p:cNvSpPr>
            <a:spLocks noGrp="1"/>
          </p:cNvSpPr>
          <p:nvPr>
            <p:ph type="title"/>
          </p:nvPr>
        </p:nvSpPr>
        <p:spPr bwMode="auto">
          <a:xfrm>
            <a:off x="127000" y="63500"/>
            <a:ext cx="8178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dirty="0"/>
              <a:t>Cliquez pour modifier le style du titre</a:t>
            </a:r>
          </a:p>
        </p:txBody>
      </p:sp>
      <p:sp>
        <p:nvSpPr>
          <p:cNvPr id="1028" name="Espace réservé du texte 2"/>
          <p:cNvSpPr>
            <a:spLocks noGrp="1"/>
          </p:cNvSpPr>
          <p:nvPr>
            <p:ph type="body" idx="1"/>
          </p:nvPr>
        </p:nvSpPr>
        <p:spPr bwMode="auto">
          <a:xfrm>
            <a:off x="127000" y="1606550"/>
            <a:ext cx="8559800" cy="4711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4"/>
          </p:nvPr>
        </p:nvSpPr>
        <p:spPr>
          <a:xfrm>
            <a:off x="8401050" y="6492875"/>
            <a:ext cx="660400" cy="365125"/>
          </a:xfrm>
          <a:prstGeom prst="rect">
            <a:avLst/>
          </a:prstGeom>
        </p:spPr>
        <p:txBody>
          <a:bodyPr vert="horz" lIns="91440" tIns="45720" rIns="91440" bIns="45720" rtlCol="0" anchor="ctr"/>
          <a:lstStyle>
            <a:lvl1pPr algn="r" fontAlgn="auto">
              <a:spcBef>
                <a:spcPts val="0"/>
              </a:spcBef>
              <a:spcAft>
                <a:spcPts val="0"/>
              </a:spcAft>
              <a:defRPr sz="1200">
                <a:solidFill>
                  <a:schemeClr val="bg1"/>
                </a:solidFill>
                <a:latin typeface="+mn-lt"/>
              </a:defRPr>
            </a:lvl1pPr>
          </a:lstStyle>
          <a:p>
            <a:pPr>
              <a:defRPr/>
            </a:pPr>
            <a:fld id="{63526578-C2C2-4AE5-AD9B-38EC955BE777}" type="slidenum">
              <a:rPr lang="fr-FR" smtClean="0">
                <a:solidFill>
                  <a:srgbClr val="FFFFFF"/>
                </a:solidFill>
              </a:rPr>
              <a:pPr>
                <a:defRPr/>
              </a:pPr>
              <a:t>‹#›</a:t>
            </a:fld>
            <a:endParaRPr lang="fr-FR" dirty="0">
              <a:solidFill>
                <a:srgbClr val="FFFFFF"/>
              </a:solidFill>
            </a:endParaRPr>
          </a:p>
        </p:txBody>
      </p:sp>
      <p:pic>
        <p:nvPicPr>
          <p:cNvPr id="27" name="Image 26" descr="Logo_RD-Code.gif"/>
          <p:cNvPicPr>
            <a:picLocks noChangeAspect="1"/>
          </p:cNvPicPr>
          <p:nvPr userDrawn="1"/>
        </p:nvPicPr>
        <p:blipFill>
          <a:blip r:embed="rId10" cstate="print"/>
          <a:stretch>
            <a:fillRect/>
          </a:stretch>
        </p:blipFill>
        <p:spPr>
          <a:xfrm>
            <a:off x="6599705" y="6487601"/>
            <a:ext cx="1706095" cy="319599"/>
          </a:xfrm>
          <a:prstGeom prst="rect">
            <a:avLst/>
          </a:prstGeom>
        </p:spPr>
      </p:pic>
      <p:grpSp>
        <p:nvGrpSpPr>
          <p:cNvPr id="3" name="Groupe 47"/>
          <p:cNvGrpSpPr/>
          <p:nvPr userDrawn="1"/>
        </p:nvGrpSpPr>
        <p:grpSpPr>
          <a:xfrm>
            <a:off x="213700" y="6496050"/>
            <a:ext cx="1691300" cy="307777"/>
            <a:chOff x="2398418" y="6037818"/>
            <a:chExt cx="1691300" cy="307777"/>
          </a:xfrm>
        </p:grpSpPr>
        <p:sp>
          <p:nvSpPr>
            <p:cNvPr id="29" name="Rectangle 28"/>
            <p:cNvSpPr/>
            <p:nvPr userDrawn="1"/>
          </p:nvSpPr>
          <p:spPr>
            <a:xfrm>
              <a:off x="2496012" y="6037818"/>
              <a:ext cx="1593706" cy="307777"/>
            </a:xfrm>
            <a:prstGeom prst="rect">
              <a:avLst/>
            </a:prstGeom>
          </p:spPr>
          <p:txBody>
            <a:bodyPr wrap="none">
              <a:spAutoFit/>
            </a:bodyPr>
            <a:lstStyle/>
            <a:p>
              <a:pPr>
                <a:defRPr/>
              </a:pPr>
              <a:r>
                <a:rPr lang="fr-FR" sz="1400" b="1" dirty="0">
                  <a:solidFill>
                    <a:srgbClr val="666666"/>
                  </a:solidFill>
                </a:rPr>
                <a:t>http://rd-code.eu</a:t>
              </a:r>
            </a:p>
          </p:txBody>
        </p:sp>
        <p:pic>
          <p:nvPicPr>
            <p:cNvPr id="30" name="Image 29" descr="star.gif"/>
            <p:cNvPicPr>
              <a:picLocks noChangeAspect="1"/>
            </p:cNvPicPr>
            <p:nvPr userDrawn="1"/>
          </p:nvPicPr>
          <p:blipFill>
            <a:blip r:embed="rId11" cstate="print"/>
            <a:stretch>
              <a:fillRect/>
            </a:stretch>
          </p:blipFill>
          <p:spPr>
            <a:xfrm>
              <a:off x="2398418" y="6101706"/>
              <a:ext cx="180000" cy="180000"/>
            </a:xfrm>
            <a:prstGeom prst="rect">
              <a:avLst/>
            </a:prstGeom>
          </p:spPr>
        </p:pic>
      </p:grpSp>
      <p:cxnSp>
        <p:nvCxnSpPr>
          <p:cNvPr id="43" name="Connecteur droit 42"/>
          <p:cNvCxnSpPr/>
          <p:nvPr userDrawn="1"/>
        </p:nvCxnSpPr>
        <p:spPr>
          <a:xfrm>
            <a:off x="-139700" y="6451600"/>
            <a:ext cx="92837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Lst>
  <p:hf hdr="0" ftr="0" dt="0"/>
  <p:txStyles>
    <p:titleStyle>
      <a:lvl1pPr algn="l" rtl="0" eaLnBrk="0" fontAlgn="base" hangingPunct="0">
        <a:spcBef>
          <a:spcPct val="0"/>
        </a:spcBef>
        <a:spcAft>
          <a:spcPct val="0"/>
        </a:spcAft>
        <a:defRPr sz="4000" b="1"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cs-CZ" dirty="0"/>
              <a:t>RD-CODE </a:t>
            </a:r>
            <a:r>
              <a:rPr lang="es-ES" dirty="0"/>
              <a:t>Final </a:t>
            </a:r>
            <a:r>
              <a:rPr lang="cs-CZ" dirty="0"/>
              <a:t>Workshop</a:t>
            </a:r>
            <a:br>
              <a:rPr lang="es-ES" dirty="0"/>
            </a:br>
            <a:r>
              <a:rPr lang="es-ES" sz="3000" b="0" dirty="0"/>
              <a:t>29-30</a:t>
            </a:r>
            <a:r>
              <a:rPr lang="es-ES" sz="3000" b="0" baseline="30000" dirty="0"/>
              <a:t>th</a:t>
            </a:r>
            <a:r>
              <a:rPr lang="es-ES" sz="3000" b="0" dirty="0"/>
              <a:t> </a:t>
            </a:r>
            <a:r>
              <a:rPr lang="es-ES" sz="3000" b="0" dirty="0" err="1"/>
              <a:t>November</a:t>
            </a:r>
            <a:r>
              <a:rPr lang="es-ES" sz="3000" b="0" dirty="0"/>
              <a:t> 2021</a:t>
            </a:r>
            <a:endParaRPr lang="fr-FR" sz="3000" b="0" dirty="0"/>
          </a:p>
        </p:txBody>
      </p:sp>
      <p:sp>
        <p:nvSpPr>
          <p:cNvPr id="4" name="Espace réservé du texte 3"/>
          <p:cNvSpPr>
            <a:spLocks noGrp="1"/>
          </p:cNvSpPr>
          <p:nvPr>
            <p:ph type="subTitle" idx="1"/>
          </p:nvPr>
        </p:nvSpPr>
        <p:spPr/>
        <p:txBody>
          <a:bodyPr/>
          <a:lstStyle/>
          <a:p>
            <a:r>
              <a:rPr lang="fr-FR" dirty="0"/>
              <a:t>Malta</a:t>
            </a:r>
          </a:p>
          <a:p>
            <a:r>
              <a:rPr lang="fr-FR" dirty="0"/>
              <a:t>Francis Agius</a:t>
            </a:r>
          </a:p>
          <a:p>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E736D-0D39-4F4E-9BE4-FF716FDD0ED7}"/>
              </a:ext>
            </a:extLst>
          </p:cNvPr>
          <p:cNvSpPr>
            <a:spLocks noGrp="1"/>
          </p:cNvSpPr>
          <p:nvPr>
            <p:ph type="title"/>
          </p:nvPr>
        </p:nvSpPr>
        <p:spPr/>
        <p:txBody>
          <a:bodyPr/>
          <a:lstStyle/>
          <a:p>
            <a:r>
              <a:rPr lang="es-ES" dirty="0"/>
              <a:t>Training </a:t>
            </a:r>
            <a:r>
              <a:rPr lang="es-ES" dirty="0" err="1"/>
              <a:t>experiences</a:t>
            </a:r>
            <a:r>
              <a:rPr lang="es-ES" dirty="0"/>
              <a:t>: </a:t>
            </a:r>
            <a:r>
              <a:rPr lang="es-ES" dirty="0" err="1"/>
              <a:t>lessons</a:t>
            </a:r>
            <a:r>
              <a:rPr lang="es-ES" dirty="0"/>
              <a:t> </a:t>
            </a:r>
            <a:r>
              <a:rPr lang="es-ES" dirty="0" err="1"/>
              <a:t>learned</a:t>
            </a:r>
            <a:br>
              <a:rPr lang="es-ES" dirty="0"/>
            </a:br>
            <a:endParaRPr lang="en-GB" dirty="0"/>
          </a:p>
        </p:txBody>
      </p:sp>
      <p:sp>
        <p:nvSpPr>
          <p:cNvPr id="3" name="Slide Number Placeholder 2">
            <a:extLst>
              <a:ext uri="{FF2B5EF4-FFF2-40B4-BE49-F238E27FC236}">
                <a16:creationId xmlns:a16="http://schemas.microsoft.com/office/drawing/2014/main" id="{43CAC643-86CC-4D53-AA82-71B433DFB2DB}"/>
              </a:ext>
            </a:extLst>
          </p:cNvPr>
          <p:cNvSpPr>
            <a:spLocks noGrp="1"/>
          </p:cNvSpPr>
          <p:nvPr>
            <p:ph type="sldNum" sz="quarter" idx="12"/>
          </p:nvPr>
        </p:nvSpPr>
        <p:spPr/>
        <p:txBody>
          <a:bodyPr/>
          <a:lstStyle/>
          <a:p>
            <a:pPr>
              <a:defRPr/>
            </a:pPr>
            <a:fld id="{CF0CB66E-CF2B-4B7D-A0F6-B2AA14317566}" type="slidenum">
              <a:rPr lang="fr-FR" smtClean="0">
                <a:solidFill>
                  <a:srgbClr val="666666">
                    <a:tint val="75000"/>
                  </a:srgbClr>
                </a:solidFill>
              </a:rPr>
              <a:pPr>
                <a:defRPr/>
              </a:pPr>
              <a:t>10</a:t>
            </a:fld>
            <a:endParaRPr lang="fr-FR" dirty="0">
              <a:solidFill>
                <a:srgbClr val="666666">
                  <a:tint val="75000"/>
                </a:srgbClr>
              </a:solidFill>
            </a:endParaRPr>
          </a:p>
        </p:txBody>
      </p:sp>
      <p:sp>
        <p:nvSpPr>
          <p:cNvPr id="5" name="TextBox 4">
            <a:extLst>
              <a:ext uri="{FF2B5EF4-FFF2-40B4-BE49-F238E27FC236}">
                <a16:creationId xmlns:a16="http://schemas.microsoft.com/office/drawing/2014/main" id="{026393B5-0F12-4B1A-A293-5E25CFC8E245}"/>
              </a:ext>
            </a:extLst>
          </p:cNvPr>
          <p:cNvSpPr txBox="1"/>
          <p:nvPr/>
        </p:nvSpPr>
        <p:spPr>
          <a:xfrm>
            <a:off x="1196625" y="1898830"/>
            <a:ext cx="5670629" cy="3785652"/>
          </a:xfrm>
          <a:prstGeom prst="rect">
            <a:avLst/>
          </a:prstGeom>
          <a:noFill/>
        </p:spPr>
        <p:txBody>
          <a:bodyPr wrap="square">
            <a:spAutoFit/>
          </a:bodyPr>
          <a:lstStyle/>
          <a:p>
            <a:pPr marL="285750" indent="-285750"/>
            <a:r>
              <a:rPr lang="en-US" sz="2400" dirty="0"/>
              <a:t>The importance of inviting and ensuring attendance of all stakeholders</a:t>
            </a:r>
          </a:p>
          <a:p>
            <a:pPr marL="285750" indent="-285750"/>
            <a:r>
              <a:rPr lang="en-US" sz="2400" dirty="0"/>
              <a:t>Having available all learning and training resources at hand</a:t>
            </a:r>
          </a:p>
          <a:p>
            <a:pPr marL="285750" indent="-285750"/>
            <a:r>
              <a:rPr lang="en-US" sz="2400" dirty="0"/>
              <a:t>Having a follow up plan that can be sustained</a:t>
            </a:r>
          </a:p>
          <a:p>
            <a:pPr marL="285750" indent="-285750"/>
            <a:r>
              <a:rPr lang="en-US" sz="2400" dirty="0"/>
              <a:t>There will be sectors that will over-engage, others resist engagement</a:t>
            </a:r>
          </a:p>
          <a:p>
            <a:pPr marL="285750" indent="-285750"/>
            <a:r>
              <a:rPr lang="en-US" sz="2400" dirty="0"/>
              <a:t>The need to have in place an update system with ongoing training</a:t>
            </a:r>
            <a:endParaRPr lang="es-ES" sz="2400" dirty="0"/>
          </a:p>
        </p:txBody>
      </p:sp>
    </p:spTree>
    <p:extLst>
      <p:ext uri="{BB962C8B-B14F-4D97-AF65-F5344CB8AC3E}">
        <p14:creationId xmlns:p14="http://schemas.microsoft.com/office/powerpoint/2010/main" val="1036378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Background</a:t>
            </a:r>
          </a:p>
        </p:txBody>
      </p:sp>
      <p:sp>
        <p:nvSpPr>
          <p:cNvPr id="10" name="Espace réservé du numéro de diapositive 9"/>
          <p:cNvSpPr>
            <a:spLocks noGrp="1"/>
          </p:cNvSpPr>
          <p:nvPr>
            <p:ph type="sldNum" sz="quarter" idx="12"/>
          </p:nvPr>
        </p:nvSpPr>
        <p:spPr/>
        <p:txBody>
          <a:bodyPr/>
          <a:lstStyle/>
          <a:p>
            <a:pPr>
              <a:defRPr/>
            </a:pPr>
            <a:fld id="{36926C08-CAE4-4D5F-9B84-3A0FF54EE92C}" type="slidenum">
              <a:rPr lang="fr-FR" smtClean="0"/>
              <a:pPr>
                <a:defRPr/>
              </a:pPr>
              <a:t>2</a:t>
            </a:fld>
            <a:endParaRPr lang="fr-FR" dirty="0"/>
          </a:p>
        </p:txBody>
      </p:sp>
      <p:sp>
        <p:nvSpPr>
          <p:cNvPr id="3" name="TextovéPole 2">
            <a:extLst>
              <a:ext uri="{FF2B5EF4-FFF2-40B4-BE49-F238E27FC236}">
                <a16:creationId xmlns:a16="http://schemas.microsoft.com/office/drawing/2014/main" id="{2DE1DB92-8B3C-4A87-B8BD-E49A18C2D724}"/>
              </a:ext>
            </a:extLst>
          </p:cNvPr>
          <p:cNvSpPr txBox="1"/>
          <p:nvPr/>
        </p:nvSpPr>
        <p:spPr>
          <a:xfrm>
            <a:off x="497235" y="-1175378"/>
            <a:ext cx="8149530" cy="6380208"/>
          </a:xfrm>
          <a:prstGeom prst="rect">
            <a:avLst/>
          </a:prstGeom>
          <a:noFill/>
        </p:spPr>
        <p:txBody>
          <a:bodyPr wrap="square" rtlCol="0">
            <a:spAutoFit/>
          </a:bodyPr>
          <a:lstStyle/>
          <a:p>
            <a:pPr marL="285750" indent="-285750">
              <a:buFont typeface="Arial" panose="020B0604020202020204" pitchFamily="34" charset="0"/>
              <a:buChar char="•"/>
            </a:pPr>
            <a:endParaRPr lang="cs-CZ" dirty="0"/>
          </a:p>
          <a:p>
            <a:pPr algn="just">
              <a:lnSpc>
                <a:spcPct val="115000"/>
              </a:lnSpc>
            </a:pPr>
            <a:endParaRPr lang="en-GB" dirty="0">
              <a:solidFill>
                <a:srgbClr val="000000"/>
              </a:solidFill>
              <a:latin typeface="Calibri" panose="020F0502020204030204" pitchFamily="34" charset="0"/>
              <a:ea typeface="Calibri" panose="020F0502020204030204" pitchFamily="34" charset="0"/>
            </a:endParaRPr>
          </a:p>
          <a:p>
            <a:pPr algn="just">
              <a:lnSpc>
                <a:spcPct val="115000"/>
              </a:lnSpc>
            </a:pPr>
            <a:endParaRPr lang="en-GB" dirty="0">
              <a:solidFill>
                <a:srgbClr val="000000"/>
              </a:solidFill>
              <a:latin typeface="Calibri" panose="020F0502020204030204" pitchFamily="34" charset="0"/>
              <a:ea typeface="Calibri" panose="020F0502020204030204" pitchFamily="34" charset="0"/>
            </a:endParaRPr>
          </a:p>
          <a:p>
            <a:pPr algn="just">
              <a:lnSpc>
                <a:spcPct val="115000"/>
              </a:lnSpc>
            </a:pPr>
            <a:endParaRPr lang="en-GB" dirty="0">
              <a:solidFill>
                <a:srgbClr val="000000"/>
              </a:solidFill>
              <a:latin typeface="Calibri" panose="020F0502020204030204" pitchFamily="34" charset="0"/>
              <a:ea typeface="Calibri" panose="020F0502020204030204" pitchFamily="34" charset="0"/>
            </a:endParaRPr>
          </a:p>
          <a:p>
            <a:pPr algn="just">
              <a:lnSpc>
                <a:spcPct val="115000"/>
              </a:lnSpc>
            </a:pPr>
            <a:endParaRPr lang="en-GB" dirty="0">
              <a:solidFill>
                <a:srgbClr val="000000"/>
              </a:solidFill>
              <a:latin typeface="Calibri" panose="020F0502020204030204" pitchFamily="34" charset="0"/>
              <a:ea typeface="Calibri" panose="020F0502020204030204" pitchFamily="34" charset="0"/>
            </a:endParaRPr>
          </a:p>
          <a:p>
            <a:pPr algn="just">
              <a:lnSpc>
                <a:spcPct val="115000"/>
              </a:lnSpc>
            </a:pPr>
            <a:endParaRPr lang="en-GB" dirty="0">
              <a:solidFill>
                <a:srgbClr val="000000"/>
              </a:solidFill>
              <a:latin typeface="Calibri" panose="020F0502020204030204" pitchFamily="34" charset="0"/>
              <a:ea typeface="Calibri" panose="020F0502020204030204" pitchFamily="34" charset="0"/>
            </a:endParaRPr>
          </a:p>
          <a:p>
            <a:pPr algn="just">
              <a:lnSpc>
                <a:spcPct val="115000"/>
              </a:lnSpc>
            </a:pPr>
            <a:endParaRPr lang="en-GB" dirty="0">
              <a:solidFill>
                <a:srgbClr val="000000"/>
              </a:solidFill>
              <a:latin typeface="Calibri" panose="020F0502020204030204" pitchFamily="34" charset="0"/>
              <a:ea typeface="Calibri" panose="020F0502020204030204" pitchFamily="34" charset="0"/>
            </a:endParaRPr>
          </a:p>
          <a:p>
            <a:pPr algn="just">
              <a:lnSpc>
                <a:spcPct val="115000"/>
              </a:lnSpc>
            </a:pPr>
            <a:endParaRPr lang="en-GB" sz="1800" dirty="0">
              <a:solidFill>
                <a:srgbClr val="000000"/>
              </a:solidFill>
              <a:effectLst/>
              <a:latin typeface="Calibri" panose="020F0502020204030204" pitchFamily="34" charset="0"/>
              <a:ea typeface="Calibri" panose="020F0502020204030204" pitchFamily="34" charset="0"/>
            </a:endParaRPr>
          </a:p>
          <a:p>
            <a:pPr algn="just">
              <a:lnSpc>
                <a:spcPct val="115000"/>
              </a:lnSpc>
            </a:pPr>
            <a:endParaRPr lang="en-GB" dirty="0">
              <a:solidFill>
                <a:srgbClr val="000000"/>
              </a:solidFill>
              <a:latin typeface="Calibri" panose="020F0502020204030204" pitchFamily="34" charset="0"/>
              <a:ea typeface="Calibri" panose="020F0502020204030204" pitchFamily="34" charset="0"/>
            </a:endParaRPr>
          </a:p>
          <a:p>
            <a:pPr algn="just">
              <a:lnSpc>
                <a:spcPct val="115000"/>
              </a:lnSpc>
            </a:pPr>
            <a:r>
              <a:rPr lang="en-GB" sz="1800" dirty="0">
                <a:solidFill>
                  <a:srgbClr val="000000"/>
                </a:solidFill>
                <a:effectLst/>
                <a:latin typeface="Calibri" panose="020F0502020204030204" pitchFamily="34" charset="0"/>
                <a:ea typeface="Calibri" panose="020F0502020204030204" pitchFamily="34" charset="0"/>
              </a:rPr>
              <a:t>Malta (population of 436.947) </a:t>
            </a:r>
          </a:p>
          <a:p>
            <a:pPr algn="just">
              <a:lnSpc>
                <a:spcPct val="115000"/>
              </a:lnSpc>
            </a:pPr>
            <a:endParaRPr lang="en-GB" sz="1800" dirty="0">
              <a:solidFill>
                <a:srgbClr val="000000"/>
              </a:solidFill>
              <a:effectLst/>
              <a:latin typeface="Calibri" panose="020F0502020204030204" pitchFamily="34" charset="0"/>
              <a:ea typeface="Calibri" panose="020F0502020204030204" pitchFamily="34" charset="0"/>
            </a:endParaRPr>
          </a:p>
          <a:p>
            <a:pPr algn="just">
              <a:lnSpc>
                <a:spcPct val="115000"/>
              </a:lnSpc>
            </a:pPr>
            <a:r>
              <a:rPr lang="en-GB" sz="1800" dirty="0">
                <a:solidFill>
                  <a:srgbClr val="000000"/>
                </a:solidFill>
                <a:effectLst/>
                <a:latin typeface="Calibri" panose="020F0502020204030204" pitchFamily="34" charset="0"/>
                <a:ea typeface="Calibri" panose="020F0502020204030204" pitchFamily="34" charset="0"/>
              </a:rPr>
              <a:t>Mater Dei hospital is the sole tertiary care hospital.</a:t>
            </a:r>
          </a:p>
          <a:p>
            <a:pPr algn="just">
              <a:lnSpc>
                <a:spcPct val="115000"/>
              </a:lnSpc>
            </a:pPr>
            <a:endParaRPr lang="en-GB" sz="1800" dirty="0">
              <a:solidFill>
                <a:srgbClr val="000000"/>
              </a:solidFill>
              <a:effectLst/>
              <a:latin typeface="Calibri" panose="020F0502020204030204" pitchFamily="34" charset="0"/>
              <a:ea typeface="Calibri" panose="020F0502020204030204" pitchFamily="34" charset="0"/>
            </a:endParaRPr>
          </a:p>
          <a:p>
            <a:pPr algn="just">
              <a:lnSpc>
                <a:spcPct val="115000"/>
              </a:lnSpc>
            </a:pPr>
            <a:r>
              <a:rPr lang="en-GB" dirty="0">
                <a:solidFill>
                  <a:srgbClr val="000000"/>
                </a:solidFill>
                <a:latin typeface="Calibri" panose="020F0502020204030204" pitchFamily="34" charset="0"/>
                <a:ea typeface="Calibri" panose="020F0502020204030204" pitchFamily="34" charset="0"/>
              </a:rPr>
              <a:t>P</a:t>
            </a:r>
            <a:r>
              <a:rPr lang="en-GB" sz="1800" dirty="0">
                <a:solidFill>
                  <a:srgbClr val="000000"/>
                </a:solidFill>
                <a:effectLst/>
                <a:latin typeface="Calibri" panose="020F0502020204030204" pitchFamily="34" charset="0"/>
                <a:ea typeface="Calibri" panose="020F0502020204030204" pitchFamily="34" charset="0"/>
              </a:rPr>
              <a:t>revious project manually and retrospectively </a:t>
            </a:r>
            <a:r>
              <a:rPr lang="en-GB" sz="1800" dirty="0" err="1">
                <a:solidFill>
                  <a:srgbClr val="000000"/>
                </a:solidFill>
                <a:effectLst/>
                <a:latin typeface="Calibri" panose="020F0502020204030204" pitchFamily="34" charset="0"/>
                <a:ea typeface="Calibri" panose="020F0502020204030204" pitchFamily="34" charset="0"/>
              </a:rPr>
              <a:t>ORPHAcoded</a:t>
            </a:r>
            <a:r>
              <a:rPr lang="en-GB" sz="1800" dirty="0">
                <a:solidFill>
                  <a:srgbClr val="000000"/>
                </a:solidFill>
                <a:effectLst/>
                <a:latin typeface="Calibri" panose="020F0502020204030204" pitchFamily="34" charset="0"/>
                <a:ea typeface="Calibri" panose="020F0502020204030204" pitchFamily="34" charset="0"/>
              </a:rPr>
              <a:t> 10 years worth of data for all rare cancers (persons still alive); all congenital anomalies; and all patients who have been sent abroad for diagnosis and treatment suffering from rare diseases.  </a:t>
            </a:r>
          </a:p>
          <a:p>
            <a:pPr algn="just">
              <a:lnSpc>
                <a:spcPct val="115000"/>
              </a:lnSpc>
            </a:pPr>
            <a:r>
              <a:rPr lang="en-GB" sz="1800" dirty="0">
                <a:solidFill>
                  <a:srgbClr val="000000"/>
                </a:solidFill>
                <a:effectLst/>
                <a:latin typeface="Calibri" panose="020F0502020204030204" pitchFamily="34" charset="0"/>
                <a:ea typeface="Calibri" panose="020F0502020204030204" pitchFamily="34" charset="0"/>
              </a:rPr>
              <a:t>Ascertainment of rare disease patients through centralized non-manual collection in this one hospital will provide complete ascertainment of rare disease statistics for the country.</a:t>
            </a:r>
          </a:p>
          <a:p>
            <a:pPr marL="285750" indent="-285750">
              <a:buFont typeface="Arial" panose="020B0604020202020204" pitchFamily="34" charset="0"/>
              <a:buChar char="•"/>
            </a:pPr>
            <a:endParaRPr lang="cs-C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3C699-D71C-4D5C-90A4-30BEC8A03E53}"/>
              </a:ext>
            </a:extLst>
          </p:cNvPr>
          <p:cNvSpPr>
            <a:spLocks noGrp="1"/>
          </p:cNvSpPr>
          <p:nvPr>
            <p:ph type="title"/>
          </p:nvPr>
        </p:nvSpPr>
        <p:spPr/>
        <p:txBody>
          <a:bodyPr/>
          <a:lstStyle/>
          <a:p>
            <a:r>
              <a:rPr lang="en-US" dirty="0"/>
              <a:t>Data sources</a:t>
            </a:r>
            <a:endParaRPr lang="en-GB" dirty="0"/>
          </a:p>
        </p:txBody>
      </p:sp>
      <p:sp>
        <p:nvSpPr>
          <p:cNvPr id="3" name="Slide Number Placeholder 2">
            <a:extLst>
              <a:ext uri="{FF2B5EF4-FFF2-40B4-BE49-F238E27FC236}">
                <a16:creationId xmlns:a16="http://schemas.microsoft.com/office/drawing/2014/main" id="{F2E4B176-774F-427E-9A87-8D1233183587}"/>
              </a:ext>
            </a:extLst>
          </p:cNvPr>
          <p:cNvSpPr>
            <a:spLocks noGrp="1"/>
          </p:cNvSpPr>
          <p:nvPr>
            <p:ph type="sldNum" sz="quarter" idx="12"/>
          </p:nvPr>
        </p:nvSpPr>
        <p:spPr/>
        <p:txBody>
          <a:bodyPr/>
          <a:lstStyle/>
          <a:p>
            <a:pPr>
              <a:defRPr/>
            </a:pPr>
            <a:fld id="{CF0CB66E-CF2B-4B7D-A0F6-B2AA14317566}" type="slidenum">
              <a:rPr lang="fr-FR" smtClean="0">
                <a:solidFill>
                  <a:srgbClr val="666666">
                    <a:tint val="75000"/>
                  </a:srgbClr>
                </a:solidFill>
              </a:rPr>
              <a:pPr>
                <a:defRPr/>
              </a:pPr>
              <a:t>3</a:t>
            </a:fld>
            <a:endParaRPr lang="fr-FR" dirty="0">
              <a:solidFill>
                <a:srgbClr val="666666">
                  <a:tint val="75000"/>
                </a:srgbClr>
              </a:solidFill>
            </a:endParaRPr>
          </a:p>
        </p:txBody>
      </p:sp>
      <p:sp>
        <p:nvSpPr>
          <p:cNvPr id="5" name="TextBox 4">
            <a:extLst>
              <a:ext uri="{FF2B5EF4-FFF2-40B4-BE49-F238E27FC236}">
                <a16:creationId xmlns:a16="http://schemas.microsoft.com/office/drawing/2014/main" id="{725012AD-A26B-4286-A090-4F6B9D603F26}"/>
              </a:ext>
            </a:extLst>
          </p:cNvPr>
          <p:cNvSpPr txBox="1"/>
          <p:nvPr/>
        </p:nvSpPr>
        <p:spPr>
          <a:xfrm>
            <a:off x="1781690" y="1206500"/>
            <a:ext cx="5114410" cy="4672241"/>
          </a:xfrm>
          <a:prstGeom prst="rect">
            <a:avLst/>
          </a:prstGeom>
          <a:noFill/>
        </p:spPr>
        <p:txBody>
          <a:bodyPr wrap="square">
            <a:spAutoFit/>
          </a:bodyPr>
          <a:lstStyle/>
          <a:p>
            <a:pPr>
              <a:lnSpc>
                <a:spcPct val="150000"/>
              </a:lnSpc>
              <a:spcAft>
                <a:spcPts val="800"/>
              </a:spcAft>
            </a:pPr>
            <a:r>
              <a:rPr lang="cs-CZ" sz="2400" dirty="0">
                <a:effectLst/>
                <a:latin typeface="Calibri" panose="020F0502020204030204" pitchFamily="34" charset="0"/>
                <a:ea typeface="Calibri" panose="020F0502020204030204" pitchFamily="34" charset="0"/>
                <a:cs typeface="Times New Roman" panose="02020603050405020304" pitchFamily="18" charset="0"/>
              </a:rPr>
              <a:t>Rare Disease Registration in Malta</a:t>
            </a:r>
            <a:r>
              <a:rPr lang="en-US"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a:effectLst/>
                <a:latin typeface="Calibri" panose="020F0502020204030204" pitchFamily="34" charset="0"/>
                <a:ea typeface="Calibri" panose="020F0502020204030204" pitchFamily="34" charset="0"/>
                <a:cs typeface="Times New Roman" panose="02020603050405020304" pitchFamily="18" charset="0"/>
              </a:rPr>
              <a:t> The three main sources </a:t>
            </a:r>
            <a:r>
              <a:rPr lang="en-US" sz="2400" dirty="0">
                <a:effectLst/>
                <a:latin typeface="Calibri" panose="020F0502020204030204" pitchFamily="34" charset="0"/>
                <a:ea typeface="Calibri" panose="020F0502020204030204" pitchFamily="34" charset="0"/>
                <a:cs typeface="Times New Roman" panose="02020603050405020304" pitchFamily="18" charset="0"/>
              </a:rPr>
              <a:t>are</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Symbol" panose="05050102010706020507" pitchFamily="18" charset="2"/>
              <a:buChar char=""/>
            </a:pPr>
            <a:r>
              <a:rPr lang="cs-CZ" sz="2400" dirty="0">
                <a:effectLst/>
                <a:latin typeface="Calibri" panose="020F0502020204030204" pitchFamily="34" charset="0"/>
                <a:ea typeface="Calibri" panose="020F0502020204030204" pitchFamily="34" charset="0"/>
                <a:cs typeface="Times New Roman" panose="02020603050405020304" pitchFamily="18" charset="0"/>
              </a:rPr>
              <a:t>  Treatment Abroad registry</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buFont typeface="Symbol" panose="05050102010706020507" pitchFamily="18" charset="2"/>
              <a:buChar char=""/>
            </a:pPr>
            <a:r>
              <a:rPr lang="cs-CZ" sz="2400" dirty="0">
                <a:effectLst/>
                <a:latin typeface="Calibri" panose="020F0502020204030204" pitchFamily="34" charset="0"/>
                <a:ea typeface="Calibri" panose="020F0502020204030204" pitchFamily="34" charset="0"/>
                <a:cs typeface="Times New Roman" panose="02020603050405020304" pitchFamily="18" charset="0"/>
              </a:rPr>
              <a:t> Congenital Anomalies registry,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50000"/>
              </a:lnSpc>
              <a:spcAft>
                <a:spcPts val="800"/>
              </a:spcAft>
              <a:buFont typeface="Symbol" panose="05050102010706020507" pitchFamily="18" charset="2"/>
              <a:buChar char=""/>
            </a:pPr>
            <a:r>
              <a:rPr lang="en-US" sz="2400" dirty="0">
                <a:effectLst/>
                <a:latin typeface="Calibri" panose="020F0502020204030204" pitchFamily="34" charset="0"/>
                <a:ea typeface="Calibri" panose="020F0502020204030204" pitchFamily="34" charset="0"/>
                <a:cs typeface="Times New Roman" panose="02020603050405020304" pitchFamily="18" charset="0"/>
              </a:rPr>
              <a:t>Cancer Register</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n-US" sz="2400" dirty="0">
                <a:effectLst/>
                <a:latin typeface="Calibri" panose="020F0502020204030204" pitchFamily="34" charset="0"/>
                <a:ea typeface="Calibri" panose="020F0502020204030204" pitchFamily="34" charset="0"/>
                <a:cs typeface="Times New Roman" panose="02020603050405020304" pitchFamily="18" charset="0"/>
              </a:rPr>
              <a:t>Aim to</a:t>
            </a:r>
            <a:r>
              <a:rPr lang="cs-CZ" sz="2400" dirty="0">
                <a:effectLst/>
                <a:latin typeface="Calibri" panose="020F0502020204030204" pitchFamily="34" charset="0"/>
                <a:ea typeface="Calibri" panose="020F0502020204030204" pitchFamily="34" charset="0"/>
                <a:cs typeface="Times New Roman" panose="02020603050405020304" pitchFamily="18" charset="0"/>
              </a:rPr>
              <a:t> support ERNs activities as well as the potential Role of Rare Disease </a:t>
            </a:r>
            <a:r>
              <a:rPr lang="en-US" sz="2400" dirty="0">
                <a:effectLst/>
                <a:latin typeface="Calibri" panose="020F0502020204030204" pitchFamily="34" charset="0"/>
                <a:ea typeface="Calibri" panose="020F0502020204030204" pitchFamily="34" charset="0"/>
                <a:cs typeface="Times New Roman" panose="02020603050405020304" pitchFamily="18" charset="0"/>
              </a:rPr>
              <a:t>in </a:t>
            </a:r>
            <a:r>
              <a:rPr lang="cs-CZ" sz="2400" dirty="0">
                <a:effectLst/>
                <a:latin typeface="Calibri" panose="020F0502020204030204" pitchFamily="34" charset="0"/>
                <a:ea typeface="Calibri" panose="020F0502020204030204" pitchFamily="34" charset="0"/>
                <a:cs typeface="Times New Roman" panose="02020603050405020304" pitchFamily="18" charset="0"/>
              </a:rPr>
              <a:t>NGOs </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59607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CF3E9-F2D6-44FE-9AD1-7BA5E156C0D3}"/>
              </a:ext>
            </a:extLst>
          </p:cNvPr>
          <p:cNvSpPr>
            <a:spLocks noGrp="1"/>
          </p:cNvSpPr>
          <p:nvPr>
            <p:ph type="title"/>
          </p:nvPr>
        </p:nvSpPr>
        <p:spPr/>
        <p:txBody>
          <a:bodyPr/>
          <a:lstStyle/>
          <a:p>
            <a:r>
              <a:rPr lang="en-US" dirty="0"/>
              <a:t>Main goals</a:t>
            </a:r>
            <a:endParaRPr lang="en-GB" dirty="0"/>
          </a:p>
        </p:txBody>
      </p:sp>
      <p:sp>
        <p:nvSpPr>
          <p:cNvPr id="3" name="Slide Number Placeholder 2">
            <a:extLst>
              <a:ext uri="{FF2B5EF4-FFF2-40B4-BE49-F238E27FC236}">
                <a16:creationId xmlns:a16="http://schemas.microsoft.com/office/drawing/2014/main" id="{E4240F1C-2CCE-4179-9807-039CB03F0C7B}"/>
              </a:ext>
            </a:extLst>
          </p:cNvPr>
          <p:cNvSpPr>
            <a:spLocks noGrp="1"/>
          </p:cNvSpPr>
          <p:nvPr>
            <p:ph type="sldNum" sz="quarter" idx="12"/>
          </p:nvPr>
        </p:nvSpPr>
        <p:spPr/>
        <p:txBody>
          <a:bodyPr/>
          <a:lstStyle/>
          <a:p>
            <a:pPr>
              <a:defRPr/>
            </a:pPr>
            <a:fld id="{CF0CB66E-CF2B-4B7D-A0F6-B2AA14317566}" type="slidenum">
              <a:rPr lang="fr-FR" smtClean="0">
                <a:solidFill>
                  <a:srgbClr val="666666">
                    <a:tint val="75000"/>
                  </a:srgbClr>
                </a:solidFill>
              </a:rPr>
              <a:pPr>
                <a:defRPr/>
              </a:pPr>
              <a:t>4</a:t>
            </a:fld>
            <a:endParaRPr lang="fr-FR" dirty="0">
              <a:solidFill>
                <a:srgbClr val="666666">
                  <a:tint val="75000"/>
                </a:srgbClr>
              </a:solidFill>
            </a:endParaRPr>
          </a:p>
        </p:txBody>
      </p:sp>
      <p:sp>
        <p:nvSpPr>
          <p:cNvPr id="5" name="TextBox 4">
            <a:extLst>
              <a:ext uri="{FF2B5EF4-FFF2-40B4-BE49-F238E27FC236}">
                <a16:creationId xmlns:a16="http://schemas.microsoft.com/office/drawing/2014/main" id="{D4BB20F9-4E9D-4E4C-98CD-407E859E0E4F}"/>
              </a:ext>
            </a:extLst>
          </p:cNvPr>
          <p:cNvSpPr txBox="1"/>
          <p:nvPr/>
        </p:nvSpPr>
        <p:spPr>
          <a:xfrm>
            <a:off x="1892300" y="1583795"/>
            <a:ext cx="4648200" cy="4431983"/>
          </a:xfrm>
          <a:prstGeom prst="rect">
            <a:avLst/>
          </a:prstGeom>
          <a:noFill/>
        </p:spPr>
        <p:txBody>
          <a:bodyPr wrap="square">
            <a:spAutoFit/>
          </a:bodyPr>
          <a:lstStyle/>
          <a:p>
            <a:r>
              <a:rPr lang="en-GB" sz="2400" dirty="0">
                <a:solidFill>
                  <a:srgbClr val="000000"/>
                </a:solidFill>
                <a:effectLst/>
                <a:latin typeface="Calibri" panose="020F0502020204030204" pitchFamily="34" charset="0"/>
                <a:ea typeface="Calibri" panose="020F0502020204030204" pitchFamily="34" charset="0"/>
              </a:rPr>
              <a:t>Two of the goals within the RD-CODE project in Malta were:</a:t>
            </a:r>
          </a:p>
          <a:p>
            <a:endParaRPr lang="en-GB" sz="2400" dirty="0">
              <a:solidFill>
                <a:srgbClr val="000000"/>
              </a:solidFill>
              <a:effectLst/>
              <a:latin typeface="Calibri" panose="020F0502020204030204" pitchFamily="34" charset="0"/>
              <a:ea typeface="Calibri" panose="020F0502020204030204" pitchFamily="34" charset="0"/>
            </a:endParaRPr>
          </a:p>
          <a:p>
            <a:pPr marL="342900" indent="-342900">
              <a:buAutoNum type="arabicParenBoth"/>
            </a:pPr>
            <a:r>
              <a:rPr lang="en-GB" sz="2400" dirty="0">
                <a:solidFill>
                  <a:srgbClr val="000000"/>
                </a:solidFill>
                <a:effectLst/>
                <a:latin typeface="Calibri" panose="020F0502020204030204" pitchFamily="34" charset="0"/>
                <a:ea typeface="Calibri" panose="020F0502020204030204" pitchFamily="34" charset="0"/>
              </a:rPr>
              <a:t>to educate users around the use of </a:t>
            </a:r>
            <a:r>
              <a:rPr lang="en-GB" sz="2400" dirty="0" err="1">
                <a:solidFill>
                  <a:srgbClr val="000000"/>
                </a:solidFill>
                <a:effectLst/>
                <a:latin typeface="Calibri" panose="020F0502020204030204" pitchFamily="34" charset="0"/>
                <a:ea typeface="Calibri" panose="020F0502020204030204" pitchFamily="34" charset="0"/>
              </a:rPr>
              <a:t>ORPHAcodes</a:t>
            </a:r>
            <a:r>
              <a:rPr lang="en-GB" sz="2400" dirty="0">
                <a:solidFill>
                  <a:srgbClr val="000000"/>
                </a:solidFill>
                <a:effectLst/>
                <a:latin typeface="Calibri" panose="020F0502020204030204" pitchFamily="34" charset="0"/>
                <a:ea typeface="Calibri" panose="020F0502020204030204" pitchFamily="34" charset="0"/>
              </a:rPr>
              <a:t>, </a:t>
            </a:r>
          </a:p>
          <a:p>
            <a:pPr marL="342900" indent="-342900">
              <a:buAutoNum type="arabicParenBoth"/>
            </a:pPr>
            <a:r>
              <a:rPr lang="en-GB" sz="2400" dirty="0">
                <a:solidFill>
                  <a:srgbClr val="000000"/>
                </a:solidFill>
                <a:effectLst/>
                <a:latin typeface="Calibri" panose="020F0502020204030204" pitchFamily="34" charset="0"/>
                <a:ea typeface="Calibri" panose="020F0502020204030204" pitchFamily="34" charset="0"/>
              </a:rPr>
              <a:t>and to develop an electronic health records (EHR) solution for generating </a:t>
            </a:r>
            <a:r>
              <a:rPr lang="en-GB" sz="2400" dirty="0" err="1">
                <a:solidFill>
                  <a:srgbClr val="000000"/>
                </a:solidFill>
                <a:effectLst/>
                <a:latin typeface="Calibri" panose="020F0502020204030204" pitchFamily="34" charset="0"/>
                <a:ea typeface="Calibri" panose="020F0502020204030204" pitchFamily="34" charset="0"/>
              </a:rPr>
              <a:t>ORPHAcodes</a:t>
            </a:r>
            <a:r>
              <a:rPr lang="en-GB" sz="2400" dirty="0">
                <a:solidFill>
                  <a:srgbClr val="000000"/>
                </a:solidFill>
                <a:effectLst/>
                <a:latin typeface="Calibri" panose="020F0502020204030204" pitchFamily="34" charset="0"/>
                <a:ea typeface="Calibri" panose="020F0502020204030204" pitchFamily="34" charset="0"/>
              </a:rPr>
              <a:t> adapted to </a:t>
            </a:r>
            <a:r>
              <a:rPr lang="en-GB" sz="2400" dirty="0" err="1">
                <a:solidFill>
                  <a:srgbClr val="000000"/>
                </a:solidFill>
                <a:effectLst/>
                <a:latin typeface="Calibri" panose="020F0502020204030204" pitchFamily="34" charset="0"/>
                <a:ea typeface="Calibri" panose="020F0502020204030204" pitchFamily="34" charset="0"/>
              </a:rPr>
              <a:t>users’needs</a:t>
            </a:r>
            <a:r>
              <a:rPr lang="en-GB" sz="2400" dirty="0">
                <a:solidFill>
                  <a:srgbClr val="000000"/>
                </a:solidFill>
                <a:effectLst/>
                <a:latin typeface="Calibri" panose="020F0502020204030204" pitchFamily="34" charset="0"/>
                <a:ea typeface="Calibri" panose="020F0502020204030204" pitchFamily="34" charset="0"/>
              </a:rPr>
              <a:t>, in order to ensure the accurate reporting of RD cases. </a:t>
            </a:r>
          </a:p>
          <a:p>
            <a:endParaRPr lang="en-GB" dirty="0">
              <a:solidFill>
                <a:srgbClr val="000000"/>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4608060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8236F-AB8F-4C73-9678-4AA1F65240DF}"/>
              </a:ext>
            </a:extLst>
          </p:cNvPr>
          <p:cNvSpPr>
            <a:spLocks noGrp="1"/>
          </p:cNvSpPr>
          <p:nvPr>
            <p:ph type="title"/>
          </p:nvPr>
        </p:nvSpPr>
        <p:spPr/>
        <p:txBody>
          <a:bodyPr/>
          <a:lstStyle/>
          <a:p>
            <a:r>
              <a:rPr lang="en-US" dirty="0"/>
              <a:t>Actions carried out</a:t>
            </a:r>
            <a:endParaRPr lang="en-GB" dirty="0"/>
          </a:p>
        </p:txBody>
      </p:sp>
      <p:sp>
        <p:nvSpPr>
          <p:cNvPr id="3" name="Slide Number Placeholder 2">
            <a:extLst>
              <a:ext uri="{FF2B5EF4-FFF2-40B4-BE49-F238E27FC236}">
                <a16:creationId xmlns:a16="http://schemas.microsoft.com/office/drawing/2014/main" id="{8C2CECC4-05C4-42C7-9A2F-DD2E95E6C0B8}"/>
              </a:ext>
            </a:extLst>
          </p:cNvPr>
          <p:cNvSpPr>
            <a:spLocks noGrp="1"/>
          </p:cNvSpPr>
          <p:nvPr>
            <p:ph type="sldNum" sz="quarter" idx="12"/>
          </p:nvPr>
        </p:nvSpPr>
        <p:spPr/>
        <p:txBody>
          <a:bodyPr/>
          <a:lstStyle/>
          <a:p>
            <a:pPr>
              <a:defRPr/>
            </a:pPr>
            <a:fld id="{CF0CB66E-CF2B-4B7D-A0F6-B2AA14317566}" type="slidenum">
              <a:rPr lang="fr-FR" smtClean="0">
                <a:solidFill>
                  <a:srgbClr val="666666">
                    <a:tint val="75000"/>
                  </a:srgbClr>
                </a:solidFill>
              </a:rPr>
              <a:pPr>
                <a:defRPr/>
              </a:pPr>
              <a:t>5</a:t>
            </a:fld>
            <a:endParaRPr lang="fr-FR" dirty="0">
              <a:solidFill>
                <a:srgbClr val="666666">
                  <a:tint val="75000"/>
                </a:srgbClr>
              </a:solidFill>
            </a:endParaRPr>
          </a:p>
        </p:txBody>
      </p:sp>
      <p:sp>
        <p:nvSpPr>
          <p:cNvPr id="5" name="TextBox 4">
            <a:extLst>
              <a:ext uri="{FF2B5EF4-FFF2-40B4-BE49-F238E27FC236}">
                <a16:creationId xmlns:a16="http://schemas.microsoft.com/office/drawing/2014/main" id="{28578908-C039-4B6F-BC24-C0E42E9A05E9}"/>
              </a:ext>
            </a:extLst>
          </p:cNvPr>
          <p:cNvSpPr txBox="1"/>
          <p:nvPr/>
        </p:nvSpPr>
        <p:spPr>
          <a:xfrm>
            <a:off x="2181225" y="1859340"/>
            <a:ext cx="4648200" cy="4247317"/>
          </a:xfrm>
          <a:prstGeom prst="rect">
            <a:avLst/>
          </a:prstGeom>
          <a:noFill/>
        </p:spPr>
        <p:txBody>
          <a:bodyPr wrap="square">
            <a:spAutoFit/>
          </a:bodyPr>
          <a:lstStyle/>
          <a:p>
            <a:r>
              <a:rPr lang="en-GB" sz="1800" dirty="0">
                <a:solidFill>
                  <a:srgbClr val="000000"/>
                </a:solidFill>
                <a:effectLst/>
                <a:latin typeface="Calibri" panose="020F0502020204030204" pitchFamily="34" charset="0"/>
                <a:ea typeface="Calibri" panose="020F0502020204030204" pitchFamily="34" charset="0"/>
              </a:rPr>
              <a:t>To achieve these goals it was necessary to organise a workshop to gather the Orphanet Nomenclature experts, Experts form registry were </a:t>
            </a:r>
            <a:r>
              <a:rPr lang="en-GB" sz="1800" dirty="0" err="1">
                <a:solidFill>
                  <a:srgbClr val="000000"/>
                </a:solidFill>
                <a:effectLst/>
                <a:latin typeface="Calibri" panose="020F0502020204030204" pitchFamily="34" charset="0"/>
                <a:ea typeface="Calibri" panose="020F0502020204030204" pitchFamily="34" charset="0"/>
              </a:rPr>
              <a:t>ORPHAcoding</a:t>
            </a:r>
            <a:r>
              <a:rPr lang="en-GB" sz="1800" dirty="0">
                <a:solidFill>
                  <a:srgbClr val="000000"/>
                </a:solidFill>
                <a:effectLst/>
                <a:latin typeface="Calibri" panose="020F0502020204030204" pitchFamily="34" charset="0"/>
                <a:ea typeface="Calibri" panose="020F0502020204030204" pitchFamily="34" charset="0"/>
              </a:rPr>
              <a:t> was implemented routinely (Veneto Region RD Registry), experts were implementation in registry had begun with the RD-CODE project (FISABIO), as well as IT persons and Maltese clinicians, Directorate for Health Information &amp; Research (DHIR) representatives  and patient organisation representatives</a:t>
            </a:r>
          </a:p>
          <a:p>
            <a:endParaRPr lang="en-GB" dirty="0">
              <a:solidFill>
                <a:srgbClr val="000000"/>
              </a:solidFill>
              <a:latin typeface="Calibri" panose="020F0502020204030204" pitchFamily="34" charset="0"/>
              <a:ea typeface="Calibri" panose="020F0502020204030204" pitchFamily="34" charset="0"/>
            </a:endParaRPr>
          </a:p>
          <a:p>
            <a:r>
              <a:rPr lang="en-GB" sz="1800" dirty="0">
                <a:solidFill>
                  <a:srgbClr val="000000"/>
                </a:solidFill>
                <a:effectLst/>
                <a:latin typeface="Calibri" panose="020F0502020204030204" pitchFamily="34" charset="0"/>
                <a:ea typeface="Calibri" panose="020F0502020204030204" pitchFamily="34" charset="0"/>
              </a:rPr>
              <a:t>Development of electronic platform for RD</a:t>
            </a:r>
          </a:p>
          <a:p>
            <a:endParaRPr lang="en-GB" dirty="0">
              <a:solidFill>
                <a:srgbClr val="000000"/>
              </a:solidFill>
              <a:latin typeface="Calibri" panose="020F0502020204030204" pitchFamily="34" charset="0"/>
            </a:endParaRPr>
          </a:p>
          <a:p>
            <a:endParaRPr lang="en-GB" dirty="0"/>
          </a:p>
        </p:txBody>
      </p:sp>
    </p:spTree>
    <p:extLst>
      <p:ext uri="{BB962C8B-B14F-4D97-AF65-F5344CB8AC3E}">
        <p14:creationId xmlns:p14="http://schemas.microsoft.com/office/powerpoint/2010/main" val="467129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DA52A-DFD6-4F33-A766-1BF736660D2A}"/>
              </a:ext>
            </a:extLst>
          </p:cNvPr>
          <p:cNvSpPr>
            <a:spLocks noGrp="1"/>
          </p:cNvSpPr>
          <p:nvPr>
            <p:ph type="title"/>
          </p:nvPr>
        </p:nvSpPr>
        <p:spPr/>
        <p:txBody>
          <a:bodyPr/>
          <a:lstStyle/>
          <a:p>
            <a:r>
              <a:rPr lang="en-US" dirty="0"/>
              <a:t>	</a:t>
            </a:r>
            <a:r>
              <a:rPr lang="en-US" sz="2400" dirty="0"/>
              <a:t>RD</a:t>
            </a:r>
            <a:r>
              <a:rPr lang="cs-CZ" sz="2400" dirty="0"/>
              <a:t>-CODE Key Activities</a:t>
            </a:r>
            <a:r>
              <a:rPr lang="es-ES" sz="2400" dirty="0"/>
              <a:t> and</a:t>
            </a:r>
            <a:r>
              <a:rPr lang="cs-CZ" sz="2400" dirty="0"/>
              <a:t> Milestones</a:t>
            </a:r>
            <a:br>
              <a:rPr lang="en-US" sz="2400" dirty="0"/>
            </a:br>
            <a:endParaRPr lang="en-GB" dirty="0"/>
          </a:p>
        </p:txBody>
      </p:sp>
      <p:sp>
        <p:nvSpPr>
          <p:cNvPr id="3" name="Slide Number Placeholder 2">
            <a:extLst>
              <a:ext uri="{FF2B5EF4-FFF2-40B4-BE49-F238E27FC236}">
                <a16:creationId xmlns:a16="http://schemas.microsoft.com/office/drawing/2014/main" id="{49B59E62-2851-4784-BD9C-105484D76F66}"/>
              </a:ext>
            </a:extLst>
          </p:cNvPr>
          <p:cNvSpPr>
            <a:spLocks noGrp="1"/>
          </p:cNvSpPr>
          <p:nvPr>
            <p:ph type="sldNum" sz="quarter" idx="12"/>
          </p:nvPr>
        </p:nvSpPr>
        <p:spPr/>
        <p:txBody>
          <a:bodyPr/>
          <a:lstStyle/>
          <a:p>
            <a:pPr>
              <a:defRPr/>
            </a:pPr>
            <a:fld id="{CF0CB66E-CF2B-4B7D-A0F6-B2AA14317566}" type="slidenum">
              <a:rPr lang="fr-FR" smtClean="0">
                <a:solidFill>
                  <a:srgbClr val="666666">
                    <a:tint val="75000"/>
                  </a:srgbClr>
                </a:solidFill>
              </a:rPr>
              <a:pPr>
                <a:defRPr/>
              </a:pPr>
              <a:t>6</a:t>
            </a:fld>
            <a:endParaRPr lang="fr-FR" dirty="0">
              <a:solidFill>
                <a:srgbClr val="666666">
                  <a:tint val="75000"/>
                </a:srgbClr>
              </a:solidFill>
            </a:endParaRPr>
          </a:p>
        </p:txBody>
      </p:sp>
      <p:sp>
        <p:nvSpPr>
          <p:cNvPr id="5" name="TextBox 4">
            <a:extLst>
              <a:ext uri="{FF2B5EF4-FFF2-40B4-BE49-F238E27FC236}">
                <a16:creationId xmlns:a16="http://schemas.microsoft.com/office/drawing/2014/main" id="{B04C38E8-CFA9-4742-87CB-85A2602E19E5}"/>
              </a:ext>
            </a:extLst>
          </p:cNvPr>
          <p:cNvSpPr txBox="1"/>
          <p:nvPr/>
        </p:nvSpPr>
        <p:spPr>
          <a:xfrm>
            <a:off x="2181225" y="2656998"/>
            <a:ext cx="4648200" cy="2677656"/>
          </a:xfrm>
          <a:prstGeom prst="rect">
            <a:avLst/>
          </a:prstGeom>
          <a:noFill/>
        </p:spPr>
        <p:txBody>
          <a:bodyPr wrap="square">
            <a:spAutoFit/>
          </a:bodyPr>
          <a:lstStyle/>
          <a:p>
            <a:r>
              <a:rPr lang="en-GB" sz="2400" dirty="0">
                <a:effectLst/>
                <a:latin typeface="Calibri" panose="020F0502020204030204" pitchFamily="34" charset="0"/>
                <a:ea typeface="Calibri" panose="020F0502020204030204" pitchFamily="34" charset="0"/>
              </a:rPr>
              <a:t>To date the data that is included in the register reached a total of 5600 patients registered (projected total population of RD in Malta ca 25 k)</a:t>
            </a:r>
          </a:p>
          <a:p>
            <a:r>
              <a:rPr lang="en-GB" sz="2400" dirty="0">
                <a:effectLst/>
                <a:latin typeface="Calibri" panose="020F0502020204030204" pitchFamily="34" charset="0"/>
                <a:ea typeface="Calibri" panose="020F0502020204030204" pitchFamily="34" charset="0"/>
              </a:rPr>
              <a:t> </a:t>
            </a:r>
          </a:p>
          <a:p>
            <a:r>
              <a:rPr lang="en-GB" sz="2400" dirty="0">
                <a:effectLst/>
                <a:latin typeface="Calibri" panose="020F0502020204030204" pitchFamily="34" charset="0"/>
                <a:ea typeface="Calibri" panose="020F0502020204030204" pitchFamily="34" charset="0"/>
              </a:rPr>
              <a:t>There is a total of 1007 different </a:t>
            </a:r>
            <a:r>
              <a:rPr lang="en-GB" sz="2400" dirty="0" err="1">
                <a:effectLst/>
                <a:latin typeface="Calibri" panose="020F0502020204030204" pitchFamily="34" charset="0"/>
                <a:ea typeface="Calibri" panose="020F0502020204030204" pitchFamily="34" charset="0"/>
              </a:rPr>
              <a:t>Orphacode</a:t>
            </a:r>
            <a:r>
              <a:rPr lang="en-GB" sz="2400" dirty="0">
                <a:effectLst/>
                <a:latin typeface="Calibri" panose="020F0502020204030204" pitchFamily="34" charset="0"/>
                <a:ea typeface="Calibri" panose="020F0502020204030204" pitchFamily="34" charset="0"/>
              </a:rPr>
              <a:t> diagnoses</a:t>
            </a:r>
            <a:endParaRPr lang="en-GB" sz="2400" dirty="0"/>
          </a:p>
        </p:txBody>
      </p:sp>
    </p:spTree>
    <p:extLst>
      <p:ext uri="{BB962C8B-B14F-4D97-AF65-F5344CB8AC3E}">
        <p14:creationId xmlns:p14="http://schemas.microsoft.com/office/powerpoint/2010/main" val="12665754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EB40A-37CE-47C6-A4D5-6CD7CB735AAB}"/>
              </a:ext>
            </a:extLst>
          </p:cNvPr>
          <p:cNvSpPr>
            <a:spLocks noGrp="1"/>
          </p:cNvSpPr>
          <p:nvPr>
            <p:ph type="title"/>
          </p:nvPr>
        </p:nvSpPr>
        <p:spPr/>
        <p:txBody>
          <a:bodyPr/>
          <a:lstStyle/>
          <a:p>
            <a:r>
              <a:rPr lang="en-US" dirty="0"/>
              <a:t>Outstanding work</a:t>
            </a:r>
            <a:endParaRPr lang="en-GB" dirty="0"/>
          </a:p>
        </p:txBody>
      </p:sp>
      <p:sp>
        <p:nvSpPr>
          <p:cNvPr id="3" name="Slide Number Placeholder 2">
            <a:extLst>
              <a:ext uri="{FF2B5EF4-FFF2-40B4-BE49-F238E27FC236}">
                <a16:creationId xmlns:a16="http://schemas.microsoft.com/office/drawing/2014/main" id="{C0BAA95A-4A11-4BD8-9A2F-E8A811878486}"/>
              </a:ext>
            </a:extLst>
          </p:cNvPr>
          <p:cNvSpPr>
            <a:spLocks noGrp="1"/>
          </p:cNvSpPr>
          <p:nvPr>
            <p:ph type="sldNum" sz="quarter" idx="12"/>
          </p:nvPr>
        </p:nvSpPr>
        <p:spPr/>
        <p:txBody>
          <a:bodyPr/>
          <a:lstStyle/>
          <a:p>
            <a:pPr>
              <a:defRPr/>
            </a:pPr>
            <a:fld id="{CF0CB66E-CF2B-4B7D-A0F6-B2AA14317566}" type="slidenum">
              <a:rPr lang="fr-FR" smtClean="0">
                <a:solidFill>
                  <a:srgbClr val="666666">
                    <a:tint val="75000"/>
                  </a:srgbClr>
                </a:solidFill>
              </a:rPr>
              <a:pPr>
                <a:defRPr/>
              </a:pPr>
              <a:t>7</a:t>
            </a:fld>
            <a:endParaRPr lang="fr-FR" dirty="0">
              <a:solidFill>
                <a:srgbClr val="666666">
                  <a:tint val="75000"/>
                </a:srgbClr>
              </a:solidFill>
            </a:endParaRPr>
          </a:p>
        </p:txBody>
      </p:sp>
      <p:sp>
        <p:nvSpPr>
          <p:cNvPr id="5" name="TextBox 4">
            <a:extLst>
              <a:ext uri="{FF2B5EF4-FFF2-40B4-BE49-F238E27FC236}">
                <a16:creationId xmlns:a16="http://schemas.microsoft.com/office/drawing/2014/main" id="{C6725BE5-0FB2-474F-8228-52977EB408A6}"/>
              </a:ext>
            </a:extLst>
          </p:cNvPr>
          <p:cNvSpPr txBox="1"/>
          <p:nvPr/>
        </p:nvSpPr>
        <p:spPr>
          <a:xfrm>
            <a:off x="1781691" y="1493785"/>
            <a:ext cx="5053244" cy="3785652"/>
          </a:xfrm>
          <a:prstGeom prst="rect">
            <a:avLst/>
          </a:prstGeom>
          <a:noFill/>
        </p:spPr>
        <p:txBody>
          <a:bodyPr wrap="square">
            <a:spAutoFit/>
          </a:bodyPr>
          <a:lstStyle/>
          <a:p>
            <a:r>
              <a:rPr lang="en-GB" sz="2400" dirty="0">
                <a:effectLst/>
                <a:latin typeface="Calibri" panose="020F0502020204030204" pitchFamily="34" charset="0"/>
                <a:ea typeface="Calibri" panose="020F0502020204030204" pitchFamily="34" charset="0"/>
              </a:rPr>
              <a:t>We have about 704 different diagnoses by </a:t>
            </a:r>
            <a:r>
              <a:rPr lang="en-GB" sz="2400" dirty="0" err="1">
                <a:effectLst/>
                <a:latin typeface="Calibri" panose="020F0502020204030204" pitchFamily="34" charset="0"/>
                <a:ea typeface="Calibri" panose="020F0502020204030204" pitchFamily="34" charset="0"/>
              </a:rPr>
              <a:t>Orphacode</a:t>
            </a:r>
            <a:r>
              <a:rPr lang="en-GB" sz="2400" dirty="0">
                <a:effectLst/>
                <a:latin typeface="Calibri" panose="020F0502020204030204" pitchFamily="34" charset="0"/>
                <a:ea typeface="Calibri" panose="020F0502020204030204" pitchFamily="34" charset="0"/>
              </a:rPr>
              <a:t> </a:t>
            </a:r>
            <a:r>
              <a:rPr lang="en-GB" sz="2400" dirty="0" err="1">
                <a:effectLst/>
                <a:latin typeface="Calibri" panose="020F0502020204030204" pitchFamily="34" charset="0"/>
                <a:ea typeface="Calibri" panose="020F0502020204030204" pitchFamily="34" charset="0"/>
              </a:rPr>
              <a:t>Autotext</a:t>
            </a:r>
            <a:endParaRPr lang="en-GB" sz="2400" dirty="0">
              <a:effectLst/>
              <a:latin typeface="Calibri" panose="020F0502020204030204" pitchFamily="34" charset="0"/>
              <a:ea typeface="Calibri" panose="020F0502020204030204" pitchFamily="34" charset="0"/>
            </a:endParaRPr>
          </a:p>
          <a:p>
            <a:r>
              <a:rPr lang="en-GB" sz="2400" dirty="0">
                <a:latin typeface="Calibri" panose="020F0502020204030204" pitchFamily="34" charset="0"/>
                <a:ea typeface="Calibri" panose="020F0502020204030204" pitchFamily="34" charset="0"/>
              </a:rPr>
              <a:t>T</a:t>
            </a:r>
            <a:r>
              <a:rPr lang="en-GB" sz="2400" dirty="0">
                <a:effectLst/>
                <a:latin typeface="Calibri" panose="020F0502020204030204" pitchFamily="34" charset="0"/>
                <a:ea typeface="Calibri" panose="020F0502020204030204" pitchFamily="34" charset="0"/>
              </a:rPr>
              <a:t>here are about 573 cases which have as yet to be assigned an </a:t>
            </a:r>
            <a:r>
              <a:rPr lang="en-GB" sz="2400" dirty="0" err="1">
                <a:effectLst/>
                <a:latin typeface="Calibri" panose="020F0502020204030204" pitchFamily="34" charset="0"/>
                <a:ea typeface="Calibri" panose="020F0502020204030204" pitchFamily="34" charset="0"/>
              </a:rPr>
              <a:t>Orphacode</a:t>
            </a:r>
            <a:r>
              <a:rPr lang="en-GB" sz="2400" dirty="0">
                <a:effectLst/>
                <a:latin typeface="Calibri" panose="020F0502020204030204" pitchFamily="34" charset="0"/>
                <a:ea typeface="Calibri" panose="020F0502020204030204" pitchFamily="34" charset="0"/>
              </a:rPr>
              <a:t> </a:t>
            </a:r>
            <a:r>
              <a:rPr lang="en-GB" sz="2400" dirty="0" err="1">
                <a:effectLst/>
                <a:latin typeface="Calibri" panose="020F0502020204030204" pitchFamily="34" charset="0"/>
                <a:ea typeface="Calibri" panose="020F0502020204030204" pitchFamily="34" charset="0"/>
              </a:rPr>
              <a:t>Autotext</a:t>
            </a:r>
            <a:r>
              <a:rPr lang="en-GB" sz="2400" dirty="0">
                <a:effectLst/>
                <a:latin typeface="Calibri" panose="020F0502020204030204" pitchFamily="34" charset="0"/>
                <a:ea typeface="Calibri" panose="020F0502020204030204" pitchFamily="34" charset="0"/>
              </a:rPr>
              <a:t> (this had to be done manually)</a:t>
            </a:r>
          </a:p>
          <a:p>
            <a:endParaRPr lang="en-GB" sz="2400" dirty="0">
              <a:latin typeface="Calibri" panose="020F0502020204030204" pitchFamily="34" charset="0"/>
              <a:ea typeface="Calibri" panose="020F0502020204030204" pitchFamily="34" charset="0"/>
            </a:endParaRPr>
          </a:p>
          <a:p>
            <a:r>
              <a:rPr lang="en-GB" sz="2400" dirty="0">
                <a:effectLst/>
                <a:latin typeface="Calibri" panose="020F0502020204030204" pitchFamily="34" charset="0"/>
                <a:ea typeface="Calibri" panose="020F0502020204030204" pitchFamily="34" charset="0"/>
              </a:rPr>
              <a:t>Looking up these 573 cases is time consuming and COVID 19 has slowed our work.</a:t>
            </a:r>
          </a:p>
        </p:txBody>
      </p:sp>
    </p:spTree>
    <p:extLst>
      <p:ext uri="{BB962C8B-B14F-4D97-AF65-F5344CB8AC3E}">
        <p14:creationId xmlns:p14="http://schemas.microsoft.com/office/powerpoint/2010/main" val="3414168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F868B-DB8F-4CC1-91AC-DD9ADD27AB8E}"/>
              </a:ext>
            </a:extLst>
          </p:cNvPr>
          <p:cNvSpPr>
            <a:spLocks noGrp="1"/>
          </p:cNvSpPr>
          <p:nvPr>
            <p:ph type="title"/>
          </p:nvPr>
        </p:nvSpPr>
        <p:spPr/>
        <p:txBody>
          <a:bodyPr/>
          <a:lstStyle/>
          <a:p>
            <a:pPr marL="285750" indent="-285750"/>
            <a:br>
              <a:rPr lang="cs-CZ" sz="2400" dirty="0"/>
            </a:br>
            <a:br>
              <a:rPr lang="en-US" sz="2400" dirty="0"/>
            </a:br>
            <a:br>
              <a:rPr lang="en-US" sz="2400" dirty="0"/>
            </a:br>
            <a:br>
              <a:rPr lang="en-US" sz="2400" dirty="0"/>
            </a:br>
            <a:br>
              <a:rPr lang="en-US" sz="2400" dirty="0"/>
            </a:br>
            <a:br>
              <a:rPr lang="en-US" sz="2400" dirty="0"/>
            </a:br>
            <a:br>
              <a:rPr lang="en-US" sz="2400" dirty="0"/>
            </a:br>
            <a:br>
              <a:rPr lang="en-US" sz="2400" dirty="0"/>
            </a:br>
            <a:br>
              <a:rPr lang="en-US" sz="2400" dirty="0"/>
            </a:br>
            <a:r>
              <a:rPr lang="en-US" sz="2400" dirty="0"/>
              <a:t>C</a:t>
            </a:r>
            <a:r>
              <a:rPr lang="cs-CZ" sz="2400" dirty="0"/>
              <a:t>oding in use</a:t>
            </a:r>
            <a:br>
              <a:rPr lang="cs-CZ" dirty="0"/>
            </a:br>
            <a:br>
              <a:rPr lang="en-US" dirty="0"/>
            </a:br>
            <a:br>
              <a:rPr lang="en-US" dirty="0"/>
            </a:br>
            <a:br>
              <a:rPr lang="en-US" dirty="0"/>
            </a:br>
            <a:r>
              <a:rPr lang="en-US" sz="2400" dirty="0"/>
              <a:t>Mainly ICD 10</a:t>
            </a:r>
            <a:br>
              <a:rPr lang="en-US" sz="2400" dirty="0"/>
            </a:br>
            <a:r>
              <a:rPr lang="en-US" sz="2400" dirty="0"/>
              <a:t>Some clinicians use SNOMED</a:t>
            </a:r>
            <a:r>
              <a:rPr lang="en-US" dirty="0"/>
              <a:t> </a:t>
            </a:r>
            <a:endParaRPr lang="en-GB" dirty="0"/>
          </a:p>
        </p:txBody>
      </p:sp>
      <p:sp>
        <p:nvSpPr>
          <p:cNvPr id="3" name="Slide Number Placeholder 2">
            <a:extLst>
              <a:ext uri="{FF2B5EF4-FFF2-40B4-BE49-F238E27FC236}">
                <a16:creationId xmlns:a16="http://schemas.microsoft.com/office/drawing/2014/main" id="{BE976C6C-AE98-4279-91BC-6B121A54A0E9}"/>
              </a:ext>
            </a:extLst>
          </p:cNvPr>
          <p:cNvSpPr>
            <a:spLocks noGrp="1"/>
          </p:cNvSpPr>
          <p:nvPr>
            <p:ph type="sldNum" sz="quarter" idx="12"/>
          </p:nvPr>
        </p:nvSpPr>
        <p:spPr/>
        <p:txBody>
          <a:bodyPr/>
          <a:lstStyle/>
          <a:p>
            <a:pPr>
              <a:defRPr/>
            </a:pPr>
            <a:fld id="{CF0CB66E-CF2B-4B7D-A0F6-B2AA14317566}" type="slidenum">
              <a:rPr lang="fr-FR" smtClean="0">
                <a:solidFill>
                  <a:srgbClr val="666666">
                    <a:tint val="75000"/>
                  </a:srgbClr>
                </a:solidFill>
              </a:rPr>
              <a:pPr>
                <a:defRPr/>
              </a:pPr>
              <a:t>8</a:t>
            </a:fld>
            <a:endParaRPr lang="fr-FR" dirty="0">
              <a:solidFill>
                <a:srgbClr val="666666">
                  <a:tint val="75000"/>
                </a:srgbClr>
              </a:solidFill>
            </a:endParaRPr>
          </a:p>
        </p:txBody>
      </p:sp>
    </p:spTree>
    <p:extLst>
      <p:ext uri="{BB962C8B-B14F-4D97-AF65-F5344CB8AC3E}">
        <p14:creationId xmlns:p14="http://schemas.microsoft.com/office/powerpoint/2010/main" val="3456137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4D2FD-32F5-40CE-8E3C-1350A787BC3C}"/>
              </a:ext>
            </a:extLst>
          </p:cNvPr>
          <p:cNvSpPr>
            <a:spLocks noGrp="1"/>
          </p:cNvSpPr>
          <p:nvPr>
            <p:ph type="title"/>
          </p:nvPr>
        </p:nvSpPr>
        <p:spPr/>
        <p:txBody>
          <a:bodyPr/>
          <a:lstStyle/>
          <a:p>
            <a:r>
              <a:rPr lang="en-US" dirty="0"/>
              <a:t>Remaining tasks</a:t>
            </a:r>
            <a:endParaRPr lang="en-GB" dirty="0"/>
          </a:p>
        </p:txBody>
      </p:sp>
      <p:sp>
        <p:nvSpPr>
          <p:cNvPr id="3" name="Slide Number Placeholder 2">
            <a:extLst>
              <a:ext uri="{FF2B5EF4-FFF2-40B4-BE49-F238E27FC236}">
                <a16:creationId xmlns:a16="http://schemas.microsoft.com/office/drawing/2014/main" id="{3E4D2CB3-F833-4748-B413-1BE5A3694904}"/>
              </a:ext>
            </a:extLst>
          </p:cNvPr>
          <p:cNvSpPr>
            <a:spLocks noGrp="1"/>
          </p:cNvSpPr>
          <p:nvPr>
            <p:ph type="sldNum" sz="quarter" idx="12"/>
          </p:nvPr>
        </p:nvSpPr>
        <p:spPr/>
        <p:txBody>
          <a:bodyPr/>
          <a:lstStyle/>
          <a:p>
            <a:pPr>
              <a:defRPr/>
            </a:pPr>
            <a:fld id="{CF0CB66E-CF2B-4B7D-A0F6-B2AA14317566}" type="slidenum">
              <a:rPr lang="fr-FR" smtClean="0">
                <a:solidFill>
                  <a:srgbClr val="666666">
                    <a:tint val="75000"/>
                  </a:srgbClr>
                </a:solidFill>
              </a:rPr>
              <a:pPr>
                <a:defRPr/>
              </a:pPr>
              <a:t>9</a:t>
            </a:fld>
            <a:endParaRPr lang="fr-FR" dirty="0">
              <a:solidFill>
                <a:srgbClr val="666666">
                  <a:tint val="75000"/>
                </a:srgbClr>
              </a:solidFill>
            </a:endParaRPr>
          </a:p>
        </p:txBody>
      </p:sp>
      <p:sp>
        <p:nvSpPr>
          <p:cNvPr id="5" name="TextBox 4">
            <a:extLst>
              <a:ext uri="{FF2B5EF4-FFF2-40B4-BE49-F238E27FC236}">
                <a16:creationId xmlns:a16="http://schemas.microsoft.com/office/drawing/2014/main" id="{F9C07C7E-0290-4C26-A5F0-9BB2BFAFEECE}"/>
              </a:ext>
            </a:extLst>
          </p:cNvPr>
          <p:cNvSpPr txBox="1"/>
          <p:nvPr/>
        </p:nvSpPr>
        <p:spPr>
          <a:xfrm>
            <a:off x="1826695" y="1133745"/>
            <a:ext cx="5002730" cy="4524315"/>
          </a:xfrm>
          <a:prstGeom prst="rect">
            <a:avLst/>
          </a:prstGeom>
          <a:noFill/>
        </p:spPr>
        <p:txBody>
          <a:bodyPr wrap="square">
            <a:spAutoFit/>
          </a:bodyPr>
          <a:lstStyle/>
          <a:p>
            <a:r>
              <a:rPr lang="en-GB" sz="2400" dirty="0">
                <a:effectLst/>
                <a:latin typeface="Calibri" panose="020F0502020204030204" pitchFamily="34" charset="0"/>
                <a:ea typeface="Calibri" panose="020F0502020204030204" pitchFamily="34" charset="0"/>
              </a:rPr>
              <a:t>A small number of cases where an </a:t>
            </a:r>
            <a:r>
              <a:rPr lang="en-GB" sz="2400" dirty="0" err="1">
                <a:effectLst/>
                <a:latin typeface="Calibri" panose="020F0502020204030204" pitchFamily="34" charset="0"/>
                <a:ea typeface="Calibri" panose="020F0502020204030204" pitchFamily="34" charset="0"/>
              </a:rPr>
              <a:t>Orphacode</a:t>
            </a:r>
            <a:r>
              <a:rPr lang="en-GB" sz="2400" dirty="0">
                <a:effectLst/>
                <a:latin typeface="Calibri" panose="020F0502020204030204" pitchFamily="34" charset="0"/>
                <a:ea typeface="Calibri" panose="020F0502020204030204" pitchFamily="34" charset="0"/>
              </a:rPr>
              <a:t> had been previously assigned in the original database and now cannot find these codes in Orphanet- these are possibly obsolete codes and one would have to look up their previous old text from old versions of the codes and also check whether they are still considered as rare diseases or not and thus may have been struck down from the current lists.</a:t>
            </a:r>
          </a:p>
        </p:txBody>
      </p:sp>
    </p:spTree>
    <p:extLst>
      <p:ext uri="{BB962C8B-B14F-4D97-AF65-F5344CB8AC3E}">
        <p14:creationId xmlns:p14="http://schemas.microsoft.com/office/powerpoint/2010/main" val="1254502149"/>
      </p:ext>
    </p:extLst>
  </p:cSld>
  <p:clrMapOvr>
    <a:masterClrMapping/>
  </p:clrMapOvr>
</p:sld>
</file>

<file path=ppt/theme/theme1.xml><?xml version="1.0" encoding="utf-8"?>
<a:theme xmlns:a="http://schemas.openxmlformats.org/drawingml/2006/main" name="1_Thème Office">
  <a:themeElements>
    <a:clrScheme name="RD-CODE">
      <a:dk1>
        <a:srgbClr val="000000"/>
      </a:dk1>
      <a:lt1>
        <a:srgbClr val="FFFFFF"/>
      </a:lt1>
      <a:dk2>
        <a:srgbClr val="999999"/>
      </a:dk2>
      <a:lt2>
        <a:srgbClr val="49A078"/>
      </a:lt2>
      <a:accent1>
        <a:srgbClr val="008258"/>
      </a:accent1>
      <a:accent2>
        <a:srgbClr val="FFD431"/>
      </a:accent2>
      <a:accent3>
        <a:srgbClr val="9CC597"/>
      </a:accent3>
      <a:accent4>
        <a:srgbClr val="164194"/>
      </a:accent4>
      <a:accent5>
        <a:srgbClr val="B9D6F2"/>
      </a:accent5>
      <a:accent6>
        <a:srgbClr val="666666"/>
      </a:accent6>
      <a:hlink>
        <a:srgbClr val="164194"/>
      </a:hlink>
      <a:folHlink>
        <a:srgbClr val="00006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3705</TotalTime>
  <Words>525</Words>
  <Application>Microsoft Office PowerPoint</Application>
  <PresentationFormat>On-screen Show (4:3)</PresentationFormat>
  <Paragraphs>61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Symbol</vt:lpstr>
      <vt:lpstr>1_Thème Office</vt:lpstr>
      <vt:lpstr>RD-CODE Final Workshop 29-30th November 2021</vt:lpstr>
      <vt:lpstr>Background</vt:lpstr>
      <vt:lpstr>Data sources</vt:lpstr>
      <vt:lpstr>Main goals</vt:lpstr>
      <vt:lpstr>Actions carried out</vt:lpstr>
      <vt:lpstr> RD-CODE Key Activities and Milestones </vt:lpstr>
      <vt:lpstr>Outstanding work</vt:lpstr>
      <vt:lpstr>         Coding in use    Mainly ICD 10 Some clinicians use SNOMED </vt:lpstr>
      <vt:lpstr>Remaining tasks</vt:lpstr>
      <vt:lpstr>Training experiences: lessons learned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angin</dc:creator>
  <cp:lastModifiedBy>Agius Francis at Health Policy</cp:lastModifiedBy>
  <cp:revision>165</cp:revision>
  <dcterms:created xsi:type="dcterms:W3CDTF">2012-05-07T13:50:16Z</dcterms:created>
  <dcterms:modified xsi:type="dcterms:W3CDTF">2021-11-23T13:03:30Z</dcterms:modified>
</cp:coreProperties>
</file>