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1"/>
  </p:sldMasterIdLst>
  <p:notesMasterIdLst>
    <p:notesMasterId r:id="rId14"/>
  </p:notesMasterIdLst>
  <p:handoutMasterIdLst>
    <p:handoutMasterId r:id="rId15"/>
  </p:handoutMasterIdLst>
  <p:sldIdLst>
    <p:sldId id="606" r:id="rId2"/>
    <p:sldId id="607" r:id="rId3"/>
    <p:sldId id="584" r:id="rId4"/>
    <p:sldId id="585" r:id="rId5"/>
    <p:sldId id="608" r:id="rId6"/>
    <p:sldId id="586" r:id="rId7"/>
    <p:sldId id="587" r:id="rId8"/>
    <p:sldId id="609" r:id="rId9"/>
    <p:sldId id="610" r:id="rId10"/>
    <p:sldId id="611" r:id="rId11"/>
    <p:sldId id="612" r:id="rId12"/>
    <p:sldId id="613" r:id="rId13"/>
  </p:sldIdLst>
  <p:sldSz cx="9144000" cy="6858000" type="screen4x3"/>
  <p:notesSz cx="6797675" cy="987425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Rath" initials="AR [2]" lastIdx="5" clrIdx="0">
    <p:extLst>
      <p:ext uri="{19B8F6BF-5375-455C-9EA6-DF929625EA0E}">
        <p15:presenceInfo xmlns:p15="http://schemas.microsoft.com/office/powerpoint/2012/main" userId="S::ana.rath@inserm.eu::895a730e-b483-45df-ba1d-c5494281cb20" providerId="AD"/>
      </p:ext>
    </p:extLst>
  </p:cmAuthor>
  <p:cmAuthor id="2" name="Monica Mazzucato" initials="MM" lastIdx="4" clrIdx="1">
    <p:extLst>
      <p:ext uri="{19B8F6BF-5375-455C-9EA6-DF929625EA0E}">
        <p15:presenceInfo xmlns:p15="http://schemas.microsoft.com/office/powerpoint/2012/main" userId="S-1-5-21-3975568416-1088156928-997369345-1139" providerId="AD"/>
      </p:ext>
    </p:extLst>
  </p:cmAuthor>
  <p:cmAuthor id="3" name="Kirch, Kurt" initials="KK" lastIdx="2" clrIdx="2">
    <p:extLst>
      <p:ext uri="{19B8F6BF-5375-455C-9EA6-DF929625EA0E}">
        <p15:presenceInfo xmlns:p15="http://schemas.microsoft.com/office/powerpoint/2012/main" userId="S-1-5-21-4023030706-2081255138-1313008781-14764" providerId="AD"/>
      </p:ext>
    </p:extLst>
  </p:cmAuthor>
  <p:cmAuthor id="4" name="Annie Olry" initials="AO" lastIdx="5" clrIdx="3">
    <p:extLst>
      <p:ext uri="{19B8F6BF-5375-455C-9EA6-DF929625EA0E}">
        <p15:presenceInfo xmlns:p15="http://schemas.microsoft.com/office/powerpoint/2012/main" userId="S-1-5-21-2957825559-2306946573-793144702-114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331"/>
    <a:srgbClr val="000000"/>
    <a:srgbClr val="164194"/>
    <a:srgbClr val="008258"/>
    <a:srgbClr val="666666"/>
    <a:srgbClr val="081908"/>
    <a:srgbClr val="5D595F"/>
    <a:srgbClr val="008D62"/>
    <a:srgbClr val="D2DFEE"/>
    <a:srgbClr val="B0C7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8012" autoAdjust="0"/>
  </p:normalViewPr>
  <p:slideViewPr>
    <p:cSldViewPr>
      <p:cViewPr varScale="1">
        <p:scale>
          <a:sx n="103" d="100"/>
          <a:sy n="103" d="100"/>
        </p:scale>
        <p:origin x="1200" y="1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096" y="-84"/>
      </p:cViewPr>
      <p:guideLst>
        <p:guide orient="horz" pos="3110"/>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9B6E7C36-1BA7-4E16-9300-1D5A0DC8EA91}" type="datetimeFigureOut">
              <a:rPr lang="fr-FR" smtClean="0"/>
              <a:pPr/>
              <a:t>26/11/2021</a:t>
            </a:fld>
            <a:endParaRPr lang="fr-FR"/>
          </a:p>
        </p:txBody>
      </p:sp>
      <p:sp>
        <p:nvSpPr>
          <p:cNvPr id="4" name="Espace réservé du pied de page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D0FBB794-3ABA-4BB6-AA85-29D1FAA54EA9}" type="slidenum">
              <a:rPr lang="fr-FR" smtClean="0"/>
              <a:pPr/>
              <a:t>‹N°›</a:t>
            </a:fld>
            <a:endParaRPr lang="fr-FR"/>
          </a:p>
        </p:txBody>
      </p:sp>
    </p:spTree>
    <p:extLst>
      <p:ext uri="{BB962C8B-B14F-4D97-AF65-F5344CB8AC3E}">
        <p14:creationId xmlns:p14="http://schemas.microsoft.com/office/powerpoint/2010/main" val="2011882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301FD066-2725-4108-B257-76A53C876FC4}" type="datetimeFigureOut">
              <a:rPr lang="fr-FR" smtClean="0"/>
              <a:pPr/>
              <a:t>26/11/2021</a:t>
            </a:fld>
            <a:endParaRPr lang="fr-FR"/>
          </a:p>
        </p:txBody>
      </p:sp>
      <p:sp>
        <p:nvSpPr>
          <p:cNvPr id="4" name="Espace réservé de l'image des diapositives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a:defRPr sz="1200"/>
            </a:lvl1pPr>
          </a:lstStyle>
          <a:p>
            <a:fld id="{D9DAD0F3-5C48-4E7D-8B07-AA245DCA8BAC}" type="slidenum">
              <a:rPr lang="fr-FR" smtClean="0"/>
              <a:pPr/>
              <a:t>‹N°›</a:t>
            </a:fld>
            <a:endParaRPr lang="fr-FR"/>
          </a:p>
        </p:txBody>
      </p:sp>
    </p:spTree>
    <p:extLst>
      <p:ext uri="{BB962C8B-B14F-4D97-AF65-F5344CB8AC3E}">
        <p14:creationId xmlns:p14="http://schemas.microsoft.com/office/powerpoint/2010/main" val="31147404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7000" y="63500"/>
            <a:ext cx="8089900" cy="1143000"/>
          </a:xfrm>
        </p:spPr>
        <p:txBody>
          <a:bodyPr/>
          <a:lstStyle>
            <a:lvl1pPr algn="l">
              <a:defRPr sz="4000" b="1">
                <a:solidFill>
                  <a:schemeClr val="accent1"/>
                </a:solidFill>
              </a:defRPr>
            </a:lvl1pPr>
          </a:lstStyle>
          <a:p>
            <a:r>
              <a:rPr lang="fr-FR" dirty="0"/>
              <a:t>Cliquez pour modifier le style du titre</a:t>
            </a:r>
          </a:p>
        </p:txBody>
      </p:sp>
      <p:sp>
        <p:nvSpPr>
          <p:cNvPr id="3" name="Espace réservé du contenu 2"/>
          <p:cNvSpPr>
            <a:spLocks noGrp="1"/>
          </p:cNvSpPr>
          <p:nvPr>
            <p:ph idx="1"/>
          </p:nvPr>
        </p:nvSpPr>
        <p:spPr>
          <a:xfrm>
            <a:off x="127000" y="1473200"/>
            <a:ext cx="8089900" cy="4889500"/>
          </a:xfrm>
        </p:spPr>
        <p:txBody>
          <a:bodyPr/>
          <a:lstStyle>
            <a:lvl1pPr>
              <a:buFontTx/>
              <a:buBlip>
                <a:blip r:embed="rId2"/>
              </a:buBlip>
              <a:defRPr>
                <a:solidFill>
                  <a:srgbClr val="081908"/>
                </a:solidFill>
              </a:defRPr>
            </a:lvl1pPr>
            <a:lvl2pPr>
              <a:buClr>
                <a:schemeClr val="accent1"/>
              </a:buClr>
              <a:buSzPct val="80000"/>
              <a:buFontTx/>
              <a:buBlip>
                <a:blip r:embed="rId3"/>
              </a:buBlip>
              <a:defRPr>
                <a:solidFill>
                  <a:srgbClr val="081908"/>
                </a:solidFill>
              </a:defRPr>
            </a:lvl2pPr>
            <a:lvl3pPr>
              <a:buClr>
                <a:schemeClr val="tx1"/>
              </a:buClr>
              <a:buFont typeface="Calibri" pitchFamily="34" charset="0"/>
              <a:buChar char="&gt;"/>
              <a:defRPr>
                <a:solidFill>
                  <a:srgbClr val="081908"/>
                </a:solidFill>
              </a:defRPr>
            </a:lvl3pPr>
            <a:lvl4pPr>
              <a:defRPr>
                <a:solidFill>
                  <a:srgbClr val="081908"/>
                </a:solidFill>
              </a:defRPr>
            </a:lvl4pPr>
            <a:lvl5pPr>
              <a:defRPr>
                <a:solidFill>
                  <a:srgbClr val="081908"/>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1"/>
          </p:nvPr>
        </p:nvSpPr>
        <p:spPr>
          <a:xfrm>
            <a:off x="8369300" y="6442075"/>
            <a:ext cx="736600" cy="365125"/>
          </a:xfrm>
        </p:spPr>
        <p:txBody>
          <a:bodyPr/>
          <a:lstStyle>
            <a:lvl1pPr>
              <a:defRPr>
                <a:solidFill>
                  <a:schemeClr val="bg1"/>
                </a:solidFill>
              </a:defRPr>
            </a:lvl1pPr>
          </a:lstStyle>
          <a:p>
            <a:pPr>
              <a:defRPr/>
            </a:pPr>
            <a:fld id="{730FAD06-16F0-4E7E-B3A8-447A4807ABCD}" type="slidenum">
              <a:rPr lang="fr-FR" smtClean="0">
                <a:solidFill>
                  <a:srgbClr val="FFFFFF"/>
                </a:solidFill>
              </a:rPr>
              <a:pPr>
                <a:defRPr/>
              </a:pPr>
              <a:t>‹N°›</a:t>
            </a:fld>
            <a:endParaRPr lang="fr-FR"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solidFill>
                  <a:schemeClr val="accent6">
                    <a:lumMod val="75000"/>
                  </a:schemeClr>
                </a:solidFill>
              </a:defRPr>
            </a:lvl1pPr>
          </a:lstStyle>
          <a:p>
            <a:r>
              <a:rPr lang="fr-FR" dirty="0"/>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Cliquez pour modifier les styles du texte du masque</a:t>
            </a:r>
          </a:p>
        </p:txBody>
      </p:sp>
      <p:sp>
        <p:nvSpPr>
          <p:cNvPr id="4" name="Espace réservé de la date 3"/>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79C8B1FA-10AC-40BB-B8D4-E779DEAEC870}"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contenu 2"/>
          <p:cNvSpPr>
            <a:spLocks noGrp="1"/>
          </p:cNvSpPr>
          <p:nvPr>
            <p:ph sz="half" idx="1"/>
          </p:nvPr>
        </p:nvSpPr>
        <p:spPr>
          <a:xfrm>
            <a:off x="152400" y="160020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FD52149-FBE2-42BC-BF50-B249DAFD373F}" type="slidenum">
              <a:rPr lang="fr-FR">
                <a:solidFill>
                  <a:srgbClr val="666666">
                    <a:tint val="75000"/>
                  </a:srgbClr>
                </a:solidFill>
              </a:rPr>
              <a:pPr>
                <a:defRPr/>
              </a:pPr>
              <a:t>‹N°›</a:t>
            </a:fld>
            <a:endParaRPr lang="fr-FR" dirty="0">
              <a:solidFill>
                <a:srgbClr val="666666">
                  <a:tint val="75000"/>
                </a:srgbClr>
              </a:solidFill>
            </a:endParaRPr>
          </a:p>
        </p:txBody>
      </p:sp>
      <p:sp>
        <p:nvSpPr>
          <p:cNvPr id="8" name="Espace réservé du contenu 2"/>
          <p:cNvSpPr>
            <a:spLocks noGrp="1"/>
          </p:cNvSpPr>
          <p:nvPr>
            <p:ph sz="half" idx="13"/>
          </p:nvPr>
        </p:nvSpPr>
        <p:spPr>
          <a:xfrm>
            <a:off x="4356100" y="160655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texte 2"/>
          <p:cNvSpPr>
            <a:spLocks noGrp="1"/>
          </p:cNvSpPr>
          <p:nvPr>
            <p:ph type="body" idx="1"/>
          </p:nvPr>
        </p:nvSpPr>
        <p:spPr>
          <a:xfrm>
            <a:off x="127000" y="1535113"/>
            <a:ext cx="4040188"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p:cNvSpPr>
            <a:spLocks noGrp="1"/>
          </p:cNvSpPr>
          <p:nvPr>
            <p:ph type="body" sz="quarter" idx="3"/>
          </p:nvPr>
        </p:nvSpPr>
        <p:spPr>
          <a:xfrm>
            <a:off x="4314825" y="1535113"/>
            <a:ext cx="4041775"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7" name="Espace réservé de la date 6"/>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9" name="Espace réservé du numéro de diapositive 8"/>
          <p:cNvSpPr>
            <a:spLocks noGrp="1"/>
          </p:cNvSpPr>
          <p:nvPr>
            <p:ph type="sldNum" sz="quarter" idx="12"/>
          </p:nvPr>
        </p:nvSpPr>
        <p:spPr/>
        <p:txBody>
          <a:bodyPr/>
          <a:lstStyle>
            <a:lvl1pPr>
              <a:defRPr/>
            </a:lvl1pPr>
          </a:lstStyle>
          <a:p>
            <a:pPr>
              <a:defRPr/>
            </a:pPr>
            <a:fld id="{36926C08-CAE4-4D5F-9B84-3A0FF54EE92C}" type="slidenum">
              <a:rPr lang="fr-FR">
                <a:solidFill>
                  <a:srgbClr val="666666">
                    <a:tint val="75000"/>
                  </a:srgbClr>
                </a:solidFill>
              </a:rPr>
              <a:pPr>
                <a:defRPr/>
              </a:pPr>
              <a:t>‹N°›</a:t>
            </a:fld>
            <a:endParaRPr lang="fr-FR" dirty="0">
              <a:solidFill>
                <a:srgbClr val="666666">
                  <a:tint val="75000"/>
                </a:srgbClr>
              </a:solidFill>
            </a:endParaRPr>
          </a:p>
        </p:txBody>
      </p:sp>
      <p:sp>
        <p:nvSpPr>
          <p:cNvPr id="10" name="Espace réservé du contenu 2"/>
          <p:cNvSpPr>
            <a:spLocks noGrp="1"/>
          </p:cNvSpPr>
          <p:nvPr>
            <p:ph sz="half" idx="13"/>
          </p:nvPr>
        </p:nvSpPr>
        <p:spPr>
          <a:xfrm>
            <a:off x="1270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Espace réservé du contenu 2"/>
          <p:cNvSpPr>
            <a:spLocks noGrp="1"/>
          </p:cNvSpPr>
          <p:nvPr>
            <p:ph sz="half" idx="14"/>
          </p:nvPr>
        </p:nvSpPr>
        <p:spPr>
          <a:xfrm>
            <a:off x="43307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e la date 2"/>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5" name="Espace réservé du numéro de diapositive 4"/>
          <p:cNvSpPr>
            <a:spLocks noGrp="1"/>
          </p:cNvSpPr>
          <p:nvPr>
            <p:ph type="sldNum" sz="quarter" idx="12"/>
          </p:nvPr>
        </p:nvSpPr>
        <p:spPr/>
        <p:txBody>
          <a:bodyPr/>
          <a:lstStyle>
            <a:lvl1pPr>
              <a:defRPr/>
            </a:lvl1pPr>
          </a:lstStyle>
          <a:p>
            <a:pPr>
              <a:defRPr/>
            </a:pPr>
            <a:fld id="{CF0CB66E-CF2B-4B7D-A0F6-B2AA14317566}"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4" name="Espace réservé du numéro de diapositive 3"/>
          <p:cNvSpPr>
            <a:spLocks noGrp="1"/>
          </p:cNvSpPr>
          <p:nvPr>
            <p:ph type="sldNum" sz="quarter" idx="12"/>
          </p:nvPr>
        </p:nvSpPr>
        <p:spPr/>
        <p:txBody>
          <a:bodyPr/>
          <a:lstStyle>
            <a:lvl1pPr>
              <a:defRPr/>
            </a:lvl1pPr>
          </a:lstStyle>
          <a:p>
            <a:pPr>
              <a:defRPr/>
            </a:pPr>
            <a:fld id="{6C4C5725-2DCC-4DFF-8A84-DD47BA27F453}"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ED31D03-0BD5-4410-84FB-4D394D09BA9A}" type="slidenum">
              <a:rPr lang="fr-FR">
                <a:solidFill>
                  <a:srgbClr val="666666">
                    <a:tint val="75000"/>
                  </a:srgbClr>
                </a:solidFill>
              </a:rPr>
              <a:pPr>
                <a:defRPr/>
              </a:pPr>
              <a:t>‹N°›</a:t>
            </a:fld>
            <a:endParaRPr lang="fr-FR" dirty="0">
              <a:solidFill>
                <a:srgbClr val="666666">
                  <a:tint val="75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cxnSp>
        <p:nvCxnSpPr>
          <p:cNvPr id="32" name="Straight Connector 31"/>
          <p:cNvCxnSpPr/>
          <p:nvPr/>
        </p:nvCxnSpPr>
        <p:spPr>
          <a:xfrm rot="16200000" flipH="1">
            <a:off x="4056459" y="2971800"/>
            <a:ext cx="6858000" cy="9144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10800000" flipV="1">
            <a:off x="5568952" y="3681412"/>
            <a:ext cx="357266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6481872" y="-8467"/>
            <a:ext cx="2659747"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6854640" y="-8467"/>
            <a:ext cx="228936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6261100" y="3048000"/>
            <a:ext cx="2882900"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6617209" y="-8467"/>
            <a:ext cx="2524411"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8000640" y="-8467"/>
            <a:ext cx="114098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8036253" y="-8467"/>
            <a:ext cx="110536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7534496" y="3589867"/>
            <a:ext cx="1607123"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391448" y="2228850"/>
            <a:ext cx="5825202" cy="1646302"/>
          </a:xfrm>
        </p:spPr>
        <p:txBody>
          <a:bodyPr anchor="b">
            <a:noAutofit/>
          </a:bodyPr>
          <a:lstStyle>
            <a:lvl1pPr algn="l">
              <a:defRPr sz="4800">
                <a:solidFill>
                  <a:schemeClr val="accent6">
                    <a:lumMod val="75000"/>
                  </a:schemeClr>
                </a:solidFill>
              </a:defRPr>
            </a:lvl1pPr>
          </a:lstStyle>
          <a:p>
            <a:r>
              <a:rPr lang="en-US" dirty="0" smtClean="0"/>
              <a:t>Click to edit Master title style</a:t>
            </a:r>
            <a:endParaRPr lang="en-US" dirty="0"/>
          </a:p>
        </p:txBody>
      </p:sp>
      <p:sp>
        <p:nvSpPr>
          <p:cNvPr id="3" name="Subtitle 2"/>
          <p:cNvSpPr>
            <a:spLocks noGrp="1"/>
          </p:cNvSpPr>
          <p:nvPr>
            <p:ph type="subTitle" idx="1" hasCustomPrompt="1"/>
          </p:nvPr>
        </p:nvSpPr>
        <p:spPr>
          <a:xfrm>
            <a:off x="391448" y="3875150"/>
            <a:ext cx="5825202" cy="1096899"/>
          </a:xfrm>
        </p:spPr>
        <p:txBody>
          <a:bodyPr anchor="t"/>
          <a:lstStyle>
            <a:lvl1pPr marL="0" indent="0" algn="l">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a:t>
            </a:r>
          </a:p>
          <a:p>
            <a:r>
              <a:rPr lang="en-US" dirty="0" smtClean="0"/>
              <a:t>subtitle </a:t>
            </a:r>
          </a:p>
          <a:p>
            <a:r>
              <a:rPr lang="en-US" dirty="0" smtClean="0"/>
              <a:t>style</a:t>
            </a:r>
            <a:endParaRPr lang="en-US" dirty="0"/>
          </a:p>
        </p:txBody>
      </p:sp>
      <p:sp>
        <p:nvSpPr>
          <p:cNvPr id="25" name="ZoneTexte 24"/>
          <p:cNvSpPr txBox="1"/>
          <p:nvPr userDrawn="1"/>
        </p:nvSpPr>
        <p:spPr>
          <a:xfrm>
            <a:off x="7327900" y="3257014"/>
            <a:ext cx="1816100" cy="3600986"/>
          </a:xfrm>
          <a:prstGeom prst="rect">
            <a:avLst/>
          </a:prstGeom>
          <a:noFill/>
        </p:spPr>
        <p:txBody>
          <a:bodyPr wrap="square" rtlCol="0">
            <a:spAutoFit/>
          </a:bodyPr>
          <a:lstStyle/>
          <a:p>
            <a:pPr algn="r" fontAlgn="base">
              <a:spcBef>
                <a:spcPct val="0"/>
              </a:spcBef>
              <a:spcAft>
                <a:spcPct val="0"/>
              </a:spcAft>
            </a:pPr>
            <a:r>
              <a:rPr lang="en-US" sz="1200" i="1" dirty="0" smtClean="0">
                <a:solidFill>
                  <a:schemeClr val="bg1"/>
                </a:solidFill>
                <a:latin typeface="+mj-lt"/>
              </a:rPr>
              <a:t>The content of presentation represents the views of the author only and is his/her sole responsibility; it can not be considered to reflect the views of the European Commission and/or the Consumers, Health, Agriculture and Food Executive Agency or any other body of the European Union. The European Commission and the Agency do not accept any responsibility for use that may be made of the information it contains.</a:t>
            </a:r>
            <a:endParaRPr lang="fr-FR" sz="2000" dirty="0">
              <a:solidFill>
                <a:schemeClr val="bg1"/>
              </a:solidFill>
              <a:latin typeface="+mj-lt"/>
            </a:endParaRPr>
          </a:p>
        </p:txBody>
      </p:sp>
      <p:pic>
        <p:nvPicPr>
          <p:cNvPr id="33" name="Image 32" descr="ec_for_fb.jpg"/>
          <p:cNvPicPr>
            <a:picLocks noChangeAspect="1"/>
          </p:cNvPicPr>
          <p:nvPr userDrawn="1"/>
        </p:nvPicPr>
        <p:blipFill>
          <a:blip r:embed="rId2" cstate="print"/>
          <a:srcRect l="12153" r="12500"/>
          <a:stretch>
            <a:fillRect/>
          </a:stretch>
        </p:blipFill>
        <p:spPr>
          <a:xfrm>
            <a:off x="4883150" y="5943600"/>
            <a:ext cx="1377950" cy="914400"/>
          </a:xfrm>
          <a:prstGeom prst="rect">
            <a:avLst/>
          </a:prstGeom>
        </p:spPr>
      </p:pic>
      <p:sp>
        <p:nvSpPr>
          <p:cNvPr id="34" name="Rectangle 33"/>
          <p:cNvSpPr/>
          <p:nvPr userDrawn="1"/>
        </p:nvSpPr>
        <p:spPr>
          <a:xfrm>
            <a:off x="7461250" y="1637090"/>
            <a:ext cx="1682750" cy="1569660"/>
          </a:xfrm>
          <a:prstGeom prst="rect">
            <a:avLst/>
          </a:prstGeom>
        </p:spPr>
        <p:txBody>
          <a:bodyPr wrap="square">
            <a:spAutoFit/>
          </a:bodyPr>
          <a:lstStyle/>
          <a:p>
            <a:pPr algn="r" fontAlgn="base">
              <a:spcBef>
                <a:spcPct val="0"/>
              </a:spcBef>
              <a:spcAft>
                <a:spcPct val="0"/>
              </a:spcAft>
            </a:pPr>
            <a:r>
              <a:rPr lang="fr-FR" sz="1200" i="1" dirty="0" smtClean="0">
                <a:solidFill>
                  <a:schemeClr val="bg1"/>
                </a:solidFill>
                <a:latin typeface="+mj-lt"/>
              </a:rPr>
              <a:t>This </a:t>
            </a:r>
            <a:r>
              <a:rPr lang="fr-FR" sz="1200" i="1" dirty="0" err="1" smtClean="0">
                <a:solidFill>
                  <a:schemeClr val="bg1"/>
                </a:solidFill>
                <a:latin typeface="+mj-lt"/>
              </a:rPr>
              <a:t>presentation</a:t>
            </a:r>
            <a:r>
              <a:rPr lang="fr-FR" sz="1200" i="1" dirty="0" smtClean="0">
                <a:solidFill>
                  <a:schemeClr val="bg1"/>
                </a:solidFill>
                <a:latin typeface="+mj-lt"/>
              </a:rPr>
              <a:t> </a:t>
            </a:r>
            <a:r>
              <a:rPr lang="en-US" sz="1200" i="1" dirty="0" smtClean="0">
                <a:solidFill>
                  <a:schemeClr val="bg1"/>
                </a:solidFill>
                <a:latin typeface="+mj-lt"/>
              </a:rPr>
              <a:t>is part of the project / joint action ‘826607/ RD-CODE’ which has received funding from the European Union’s Health </a:t>
            </a:r>
            <a:r>
              <a:rPr lang="en-US" sz="1200" i="1" dirty="0" err="1" smtClean="0">
                <a:solidFill>
                  <a:schemeClr val="bg1"/>
                </a:solidFill>
                <a:latin typeface="+mj-lt"/>
              </a:rPr>
              <a:t>Programme</a:t>
            </a:r>
            <a:r>
              <a:rPr lang="en-US" sz="1200" i="1" dirty="0" smtClean="0">
                <a:solidFill>
                  <a:schemeClr val="bg1"/>
                </a:solidFill>
                <a:latin typeface="+mj-lt"/>
              </a:rPr>
              <a:t> (2014-2020).</a:t>
            </a:r>
          </a:p>
        </p:txBody>
      </p:sp>
      <p:pic>
        <p:nvPicPr>
          <p:cNvPr id="35" name="Image 34" descr="Logo_RD-Code.gif"/>
          <p:cNvPicPr>
            <a:picLocks noChangeAspect="1"/>
          </p:cNvPicPr>
          <p:nvPr userDrawn="1"/>
        </p:nvPicPr>
        <p:blipFill>
          <a:blip r:embed="rId3" cstate="print"/>
          <a:stretch>
            <a:fillRect/>
          </a:stretch>
        </p:blipFill>
        <p:spPr>
          <a:xfrm>
            <a:off x="304800" y="539750"/>
            <a:ext cx="4508402" cy="844550"/>
          </a:xfrm>
          <a:prstGeom prst="rect">
            <a:avLst/>
          </a:prstGeom>
        </p:spPr>
      </p:pic>
      <p:grpSp>
        <p:nvGrpSpPr>
          <p:cNvPr id="36" name="Groupe 47"/>
          <p:cNvGrpSpPr/>
          <p:nvPr userDrawn="1"/>
        </p:nvGrpSpPr>
        <p:grpSpPr>
          <a:xfrm>
            <a:off x="389811" y="6304518"/>
            <a:ext cx="2181939" cy="369332"/>
            <a:chOff x="2319750" y="6037818"/>
            <a:chExt cx="2181939" cy="369332"/>
          </a:xfrm>
        </p:grpSpPr>
        <p:sp>
          <p:nvSpPr>
            <p:cNvPr id="37" name="Rectangle 36"/>
            <p:cNvSpPr/>
            <p:nvPr userDrawn="1"/>
          </p:nvSpPr>
          <p:spPr>
            <a:xfrm>
              <a:off x="2496012" y="6037818"/>
              <a:ext cx="2005677" cy="369332"/>
            </a:xfrm>
            <a:prstGeom prst="rect">
              <a:avLst/>
            </a:prstGeom>
          </p:spPr>
          <p:txBody>
            <a:bodyPr wrap="none">
              <a:spAutoFit/>
            </a:bodyPr>
            <a:lstStyle/>
            <a:p>
              <a:pPr fontAlgn="base">
                <a:spcBef>
                  <a:spcPct val="0"/>
                </a:spcBef>
                <a:spcAft>
                  <a:spcPct val="0"/>
                </a:spcAft>
                <a:defRPr/>
              </a:pPr>
              <a:r>
                <a:rPr lang="fr-FR" b="1" dirty="0" smtClean="0">
                  <a:solidFill>
                    <a:srgbClr val="666666"/>
                  </a:solidFill>
                  <a:latin typeface="Arial" charset="0"/>
                </a:rPr>
                <a:t>http://rd-code.eu</a:t>
              </a:r>
              <a:endParaRPr lang="fr-FR" b="1" dirty="0">
                <a:solidFill>
                  <a:srgbClr val="666666"/>
                </a:solidFill>
                <a:latin typeface="Arial" charset="0"/>
              </a:endParaRPr>
            </a:p>
          </p:txBody>
        </p:sp>
        <p:pic>
          <p:nvPicPr>
            <p:cNvPr id="38" name="Image 37" descr="star.gif"/>
            <p:cNvPicPr>
              <a:picLocks noChangeAspect="1"/>
            </p:cNvPicPr>
            <p:nvPr userDrawn="1"/>
          </p:nvPicPr>
          <p:blipFill>
            <a:blip r:embed="rId4" cstate="print"/>
            <a:stretch>
              <a:fillRect/>
            </a:stretch>
          </p:blipFill>
          <p:spPr>
            <a:xfrm>
              <a:off x="2319750" y="6096000"/>
              <a:ext cx="252000" cy="252000"/>
            </a:xfrm>
            <a:prstGeom prst="rect">
              <a:avLst/>
            </a:prstGeom>
          </p:spPr>
        </p:pic>
      </p:grpSp>
    </p:spTree>
    <p:extLst>
      <p:ext uri="{BB962C8B-B14F-4D97-AF65-F5344CB8AC3E}">
        <p14:creationId xmlns:p14="http://schemas.microsoft.com/office/powerpoint/2010/main" val="1547283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gif"/><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e 21"/>
          <p:cNvGrpSpPr/>
          <p:nvPr userDrawn="1"/>
        </p:nvGrpSpPr>
        <p:grpSpPr>
          <a:xfrm rot="16200000">
            <a:off x="5340350" y="3054350"/>
            <a:ext cx="6857999" cy="749299"/>
            <a:chOff x="-2" y="5962650"/>
            <a:chExt cx="9144001" cy="933450"/>
          </a:xfrm>
        </p:grpSpPr>
        <p:sp>
          <p:nvSpPr>
            <p:cNvPr id="10" name="Rectangle 23"/>
            <p:cNvSpPr/>
            <p:nvPr userDrawn="1"/>
          </p:nvSpPr>
          <p:spPr>
            <a:xfrm rot="5400000">
              <a:off x="2597862" y="3409237"/>
              <a:ext cx="887574" cy="608330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23"/>
            <p:cNvSpPr/>
            <p:nvPr userDrawn="1"/>
          </p:nvSpPr>
          <p:spPr>
            <a:xfrm rot="5400000">
              <a:off x="2085976" y="4010025"/>
              <a:ext cx="800098" cy="4972051"/>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p:cNvSpPr/>
            <p:nvPr userDrawn="1"/>
          </p:nvSpPr>
          <p:spPr>
            <a:xfrm rot="5400000">
              <a:off x="4105986" y="1856662"/>
              <a:ext cx="932024" cy="9144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p:cNvSpPr/>
            <p:nvPr userDrawn="1"/>
          </p:nvSpPr>
          <p:spPr>
            <a:xfrm rot="5400000">
              <a:off x="4328237" y="2078912"/>
              <a:ext cx="487524" cy="914400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p:cNvSpPr/>
            <p:nvPr userDrawn="1"/>
          </p:nvSpPr>
          <p:spPr>
            <a:xfrm rot="5400000">
              <a:off x="4291454" y="2042129"/>
              <a:ext cx="561089" cy="914400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27"/>
            <p:cNvSpPr/>
            <p:nvPr userDrawn="1"/>
          </p:nvSpPr>
          <p:spPr>
            <a:xfrm rot="5400000">
              <a:off x="1887855" y="4430393"/>
              <a:ext cx="576424" cy="4352137"/>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Espace réservé du titre 1"/>
          <p:cNvSpPr>
            <a:spLocks noGrp="1"/>
          </p:cNvSpPr>
          <p:nvPr>
            <p:ph type="title"/>
          </p:nvPr>
        </p:nvSpPr>
        <p:spPr bwMode="auto">
          <a:xfrm>
            <a:off x="127000" y="63500"/>
            <a:ext cx="8178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a:t>Cliquez pour modifier le style du titre</a:t>
            </a:r>
          </a:p>
        </p:txBody>
      </p:sp>
      <p:sp>
        <p:nvSpPr>
          <p:cNvPr id="1028" name="Espace réservé du texte 2"/>
          <p:cNvSpPr>
            <a:spLocks noGrp="1"/>
          </p:cNvSpPr>
          <p:nvPr>
            <p:ph type="body" idx="1"/>
          </p:nvPr>
        </p:nvSpPr>
        <p:spPr bwMode="auto">
          <a:xfrm>
            <a:off x="127000" y="1606550"/>
            <a:ext cx="8559800" cy="4711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401050" y="6492875"/>
            <a:ext cx="660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63526578-C2C2-4AE5-AD9B-38EC955BE777}" type="slidenum">
              <a:rPr lang="fr-FR" smtClean="0">
                <a:solidFill>
                  <a:srgbClr val="FFFFFF"/>
                </a:solidFill>
              </a:rPr>
              <a:pPr>
                <a:defRPr/>
              </a:pPr>
              <a:t>‹N°›</a:t>
            </a:fld>
            <a:endParaRPr lang="fr-FR" dirty="0">
              <a:solidFill>
                <a:srgbClr val="FFFFFF"/>
              </a:solidFill>
            </a:endParaRPr>
          </a:p>
        </p:txBody>
      </p:sp>
      <p:pic>
        <p:nvPicPr>
          <p:cNvPr id="27" name="Image 26" descr="Logo_RD-Code.gif"/>
          <p:cNvPicPr>
            <a:picLocks noChangeAspect="1"/>
          </p:cNvPicPr>
          <p:nvPr userDrawn="1"/>
        </p:nvPicPr>
        <p:blipFill>
          <a:blip r:embed="rId10" cstate="print"/>
          <a:stretch>
            <a:fillRect/>
          </a:stretch>
        </p:blipFill>
        <p:spPr>
          <a:xfrm>
            <a:off x="6599705" y="6487601"/>
            <a:ext cx="1706095" cy="319599"/>
          </a:xfrm>
          <a:prstGeom prst="rect">
            <a:avLst/>
          </a:prstGeom>
        </p:spPr>
      </p:pic>
      <p:grpSp>
        <p:nvGrpSpPr>
          <p:cNvPr id="3" name="Groupe 47"/>
          <p:cNvGrpSpPr/>
          <p:nvPr userDrawn="1"/>
        </p:nvGrpSpPr>
        <p:grpSpPr>
          <a:xfrm>
            <a:off x="213700" y="6496050"/>
            <a:ext cx="1691300" cy="307777"/>
            <a:chOff x="2398418" y="6037818"/>
            <a:chExt cx="1691300" cy="307777"/>
          </a:xfrm>
        </p:grpSpPr>
        <p:sp>
          <p:nvSpPr>
            <p:cNvPr id="29" name="Rectangle 28"/>
            <p:cNvSpPr/>
            <p:nvPr userDrawn="1"/>
          </p:nvSpPr>
          <p:spPr>
            <a:xfrm>
              <a:off x="2496012" y="6037818"/>
              <a:ext cx="1593706" cy="307777"/>
            </a:xfrm>
            <a:prstGeom prst="rect">
              <a:avLst/>
            </a:prstGeom>
          </p:spPr>
          <p:txBody>
            <a:bodyPr wrap="none">
              <a:spAutoFit/>
            </a:bodyPr>
            <a:lstStyle/>
            <a:p>
              <a:pPr>
                <a:defRPr/>
              </a:pPr>
              <a:r>
                <a:rPr lang="fr-FR" sz="1400" b="1" dirty="0">
                  <a:solidFill>
                    <a:srgbClr val="666666"/>
                  </a:solidFill>
                </a:rPr>
                <a:t>http://rd-code.eu</a:t>
              </a:r>
            </a:p>
          </p:txBody>
        </p:sp>
        <p:pic>
          <p:nvPicPr>
            <p:cNvPr id="30" name="Image 29" descr="star.gif"/>
            <p:cNvPicPr>
              <a:picLocks noChangeAspect="1"/>
            </p:cNvPicPr>
            <p:nvPr userDrawn="1"/>
          </p:nvPicPr>
          <p:blipFill>
            <a:blip r:embed="rId11" cstate="print"/>
            <a:stretch>
              <a:fillRect/>
            </a:stretch>
          </p:blipFill>
          <p:spPr>
            <a:xfrm>
              <a:off x="2398418" y="6101706"/>
              <a:ext cx="180000" cy="180000"/>
            </a:xfrm>
            <a:prstGeom prst="rect">
              <a:avLst/>
            </a:prstGeom>
          </p:spPr>
        </p:pic>
      </p:grpSp>
      <p:cxnSp>
        <p:nvCxnSpPr>
          <p:cNvPr id="43" name="Connecteur droit 42"/>
          <p:cNvCxnSpPr/>
          <p:nvPr userDrawn="1"/>
        </p:nvCxnSpPr>
        <p:spPr>
          <a:xfrm>
            <a:off x="-139700" y="6451600"/>
            <a:ext cx="92837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Lst>
  <p:hf hdr="0" ftr="0" dt="0"/>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hyperlink" Target="https://github.com/orphanet-rare-diseases-issues/RD-CODE"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rd-code.eu/wp-content/uploads/2021/01/Existing-experiences-and-guidelines-about-coding-of-undiagnosed-RD-patients.pdf"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cs-CZ" dirty="0"/>
              <a:t>RD-CODE </a:t>
            </a:r>
            <a:r>
              <a:rPr lang="es-ES" dirty="0" smtClean="0"/>
              <a:t>Final </a:t>
            </a:r>
            <a:r>
              <a:rPr lang="cs-CZ" dirty="0" smtClean="0"/>
              <a:t>Workshop</a:t>
            </a:r>
            <a:r>
              <a:rPr lang="es-ES" dirty="0" smtClean="0"/>
              <a:t/>
            </a:r>
            <a:br>
              <a:rPr lang="es-ES" dirty="0" smtClean="0"/>
            </a:br>
            <a:r>
              <a:rPr lang="es-ES" sz="3000" b="0" dirty="0" smtClean="0"/>
              <a:t>29-30</a:t>
            </a:r>
            <a:r>
              <a:rPr lang="es-ES" sz="3000" b="0" baseline="30000" dirty="0" smtClean="0"/>
              <a:t>th</a:t>
            </a:r>
            <a:r>
              <a:rPr lang="es-ES" sz="3000" b="0" dirty="0" smtClean="0"/>
              <a:t> </a:t>
            </a:r>
            <a:r>
              <a:rPr lang="es-ES" sz="3000" b="0" dirty="0" err="1" smtClean="0"/>
              <a:t>November</a:t>
            </a:r>
            <a:r>
              <a:rPr lang="es-ES" sz="3000" b="0" dirty="0" smtClean="0"/>
              <a:t> 2021</a:t>
            </a:r>
            <a:endParaRPr lang="fr-FR" sz="3000" b="0" dirty="0"/>
          </a:p>
        </p:txBody>
      </p:sp>
      <p:sp>
        <p:nvSpPr>
          <p:cNvPr id="4" name="Espace réservé du texte 3"/>
          <p:cNvSpPr>
            <a:spLocks noGrp="1"/>
          </p:cNvSpPr>
          <p:nvPr>
            <p:ph type="subTitle" idx="1"/>
          </p:nvPr>
        </p:nvSpPr>
        <p:spPr>
          <a:xfrm>
            <a:off x="391448" y="4644135"/>
            <a:ext cx="5825202" cy="1096899"/>
          </a:xfrm>
        </p:spPr>
        <p:txBody>
          <a:bodyPr/>
          <a:lstStyle/>
          <a:p>
            <a:endParaRPr lang="en-US" dirty="0">
              <a:solidFill>
                <a:schemeClr val="accent4"/>
              </a:solidFill>
            </a:endParaRPr>
          </a:p>
          <a:p>
            <a:r>
              <a:rPr lang="en-US" sz="2400" dirty="0">
                <a:solidFill>
                  <a:schemeClr val="accent4"/>
                </a:solidFill>
              </a:rPr>
              <a:t>WP5 Team (</a:t>
            </a:r>
            <a:r>
              <a:rPr lang="it-IT" sz="2400" dirty="0">
                <a:solidFill>
                  <a:schemeClr val="accent4"/>
                </a:solidFill>
              </a:rPr>
              <a:t>Regione Veneto, APHP, BfArM</a:t>
            </a:r>
            <a:r>
              <a:rPr lang="it-IT" sz="2400" dirty="0" smtClean="0">
                <a:solidFill>
                  <a:schemeClr val="accent4"/>
                </a:solidFill>
              </a:rPr>
              <a:t>)</a:t>
            </a:r>
            <a:endParaRPr lang="en-US" sz="2400" dirty="0">
              <a:solidFill>
                <a:schemeClr val="accent4"/>
              </a:solidFill>
            </a:endParaRPr>
          </a:p>
        </p:txBody>
      </p:sp>
    </p:spTree>
    <p:extLst>
      <p:ext uri="{BB962C8B-B14F-4D97-AF65-F5344CB8AC3E}">
        <p14:creationId xmlns:p14="http://schemas.microsoft.com/office/powerpoint/2010/main" val="3615767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en-GB" dirty="0"/>
              <a:t>Guidelines to </a:t>
            </a:r>
            <a:r>
              <a:rPr lang="en-GB" dirty="0" smtClean="0"/>
              <a:t>properly use this </a:t>
            </a:r>
            <a:r>
              <a:rPr lang="en-GB" dirty="0"/>
              <a:t>new code</a:t>
            </a:r>
            <a:endParaRPr lang="fr-FR" dirty="0"/>
          </a:p>
        </p:txBody>
      </p:sp>
      <p:sp>
        <p:nvSpPr>
          <p:cNvPr id="6" name="Espace réservé du contenu 5"/>
          <p:cNvSpPr>
            <a:spLocks noGrp="1"/>
          </p:cNvSpPr>
          <p:nvPr>
            <p:ph idx="1"/>
          </p:nvPr>
        </p:nvSpPr>
        <p:spPr>
          <a:xfrm>
            <a:off x="126999" y="1473200"/>
            <a:ext cx="8450445" cy="4889500"/>
          </a:xfrm>
        </p:spPr>
        <p:txBody>
          <a:bodyPr/>
          <a:lstStyle/>
          <a:p>
            <a:r>
              <a:rPr lang="en-GB" sz="2000" b="1" dirty="0"/>
              <a:t>The </a:t>
            </a:r>
            <a:r>
              <a:rPr lang="en-US" sz="2000" b="1" dirty="0"/>
              <a:t>code</a:t>
            </a:r>
            <a:r>
              <a:rPr lang="en-US" sz="2000" dirty="0"/>
              <a:t> </a:t>
            </a:r>
            <a:r>
              <a:rPr lang="en-US" sz="2000" b="1" dirty="0"/>
              <a:t>must not be used </a:t>
            </a:r>
            <a:r>
              <a:rPr lang="en-GB" sz="2000" b="1" dirty="0"/>
              <a:t>for diseases that are not (yet) available in the </a:t>
            </a:r>
            <a:r>
              <a:rPr lang="en-GB" sz="2000" b="1" dirty="0" err="1"/>
              <a:t>Orphanet</a:t>
            </a:r>
            <a:r>
              <a:rPr lang="en-GB" sz="2000" b="1" dirty="0"/>
              <a:t> </a:t>
            </a:r>
            <a:r>
              <a:rPr lang="en-GB" sz="2000" b="1" dirty="0" smtClean="0"/>
              <a:t>classification</a:t>
            </a:r>
            <a:r>
              <a:rPr lang="en-GB" sz="2000" dirty="0" smtClean="0"/>
              <a:t> </a:t>
            </a:r>
            <a:endParaRPr lang="fr-FR" sz="2000" dirty="0"/>
          </a:p>
          <a:p>
            <a:pPr lvl="1"/>
            <a:r>
              <a:rPr lang="en-GB" sz="1800" dirty="0"/>
              <a:t>If a code is not available, please use </a:t>
            </a:r>
            <a:r>
              <a:rPr lang="en-GB" sz="1800" dirty="0" err="1"/>
              <a:t>Github</a:t>
            </a:r>
            <a:r>
              <a:rPr lang="en-GB" sz="1800" dirty="0"/>
              <a:t>, the online ticketing system that allows requests to be stored, tracked and made available to others. To post issues, an account needs to be created </a:t>
            </a:r>
            <a:r>
              <a:rPr lang="en-GB" sz="1200" dirty="0"/>
              <a:t>(</a:t>
            </a:r>
            <a:r>
              <a:rPr lang="en-GB" sz="1200" dirty="0">
                <a:hlinkClick r:id="rId2"/>
              </a:rPr>
              <a:t>https://github.com/orphanet-rare-diseases-issues/RD-CODE</a:t>
            </a:r>
            <a:r>
              <a:rPr lang="en-GB" sz="1200" dirty="0"/>
              <a:t>)</a:t>
            </a:r>
            <a:r>
              <a:rPr lang="en-GB" sz="1800" dirty="0"/>
              <a:t>.</a:t>
            </a:r>
            <a:endParaRPr lang="fr-FR" sz="1800" dirty="0"/>
          </a:p>
          <a:p>
            <a:r>
              <a:rPr lang="en-US" sz="2000" b="1" dirty="0" smtClean="0"/>
              <a:t>The </a:t>
            </a:r>
            <a:r>
              <a:rPr lang="en-US" sz="2000" b="1" dirty="0"/>
              <a:t>code must not be used for coding patients along their diagnostic pathway.</a:t>
            </a:r>
            <a:endParaRPr lang="fr-FR" sz="2000" dirty="0"/>
          </a:p>
          <a:p>
            <a:pPr lvl="1"/>
            <a:r>
              <a:rPr lang="en-GB" sz="1800" dirty="0"/>
              <a:t>Make sure to use this code only </a:t>
            </a:r>
            <a:r>
              <a:rPr lang="en-US" sz="1800" dirty="0"/>
              <a:t>after all reasonable efforts to obtain a diagnosis according to the state-of-the-art and diagnostic capabilities available </a:t>
            </a:r>
            <a:r>
              <a:rPr lang="en-GB" sz="1800" dirty="0"/>
              <a:t>were done.</a:t>
            </a:r>
            <a:endParaRPr lang="fr-FR" sz="1800" dirty="0"/>
          </a:p>
          <a:p>
            <a:r>
              <a:rPr lang="en-GB" sz="2000" dirty="0" smtClean="0"/>
              <a:t>Because </a:t>
            </a:r>
            <a:r>
              <a:rPr lang="en-GB" sz="2000" dirty="0"/>
              <a:t>of the latest point</a:t>
            </a:r>
            <a:r>
              <a:rPr lang="en-GB" sz="2000" dirty="0" smtClean="0"/>
              <a:t>, it is recommended that </a:t>
            </a:r>
            <a:r>
              <a:rPr lang="en-GB" sz="2000" b="1" dirty="0"/>
              <a:t>only experts (RD </a:t>
            </a:r>
            <a:r>
              <a:rPr lang="en-GB" sz="2000" b="1" dirty="0" smtClean="0"/>
              <a:t>centres where available) </a:t>
            </a:r>
            <a:r>
              <a:rPr lang="en-GB" sz="2000" b="1" dirty="0"/>
              <a:t>should be allowed to use this code.</a:t>
            </a:r>
            <a:endParaRPr lang="fr-FR" sz="2000" dirty="0"/>
          </a:p>
          <a:p>
            <a:r>
              <a:rPr lang="en-US" sz="2000" b="1" dirty="0"/>
              <a:t> </a:t>
            </a:r>
            <a:r>
              <a:rPr lang="en-US" sz="2000" b="1" dirty="0" smtClean="0"/>
              <a:t>Finally</a:t>
            </a:r>
            <a:r>
              <a:rPr lang="en-US" sz="2000" b="1" dirty="0"/>
              <a:t>, the use of this code can be combined with other descriptors </a:t>
            </a:r>
            <a:endParaRPr lang="fr-FR" sz="2000" dirty="0"/>
          </a:p>
          <a:p>
            <a:pPr lvl="1"/>
            <a:r>
              <a:rPr lang="en-GB" sz="1800" dirty="0"/>
              <a:t>This is not part of the RD-CODE project but some recommendations can be found in other sources (see below)</a:t>
            </a:r>
            <a:endParaRPr lang="fr-FR" sz="1800" dirty="0"/>
          </a:p>
          <a:p>
            <a:endParaRPr lang="fr-FR" sz="2400" dirty="0"/>
          </a:p>
        </p:txBody>
      </p:sp>
      <p:sp>
        <p:nvSpPr>
          <p:cNvPr id="4" name="Espace réservé du numéro de diapositive 3"/>
          <p:cNvSpPr>
            <a:spLocks noGrp="1"/>
          </p:cNvSpPr>
          <p:nvPr>
            <p:ph type="sldNum" sz="quarter" idx="4294967295"/>
          </p:nvPr>
        </p:nvSpPr>
        <p:spPr>
          <a:xfrm>
            <a:off x="8483600" y="6492875"/>
            <a:ext cx="660400" cy="365125"/>
          </a:xfrm>
        </p:spPr>
        <p:txBody>
          <a:bodyPr/>
          <a:lstStyle/>
          <a:p>
            <a:pPr>
              <a:defRPr/>
            </a:pPr>
            <a:fld id="{79C8B1FA-10AC-40BB-B8D4-E779DEAEC870}" type="slidenum">
              <a:rPr lang="fr-FR" smtClean="0">
                <a:solidFill>
                  <a:srgbClr val="666666">
                    <a:tint val="75000"/>
                  </a:srgbClr>
                </a:solidFill>
              </a:rPr>
              <a:pPr>
                <a:defRPr/>
              </a:pPr>
              <a:t>10</a:t>
            </a:fld>
            <a:endParaRPr lang="fr-FR" dirty="0">
              <a:solidFill>
                <a:srgbClr val="666666">
                  <a:tint val="75000"/>
                </a:srgbClr>
              </a:solidFill>
            </a:endParaRPr>
          </a:p>
        </p:txBody>
      </p:sp>
    </p:spTree>
    <p:extLst>
      <p:ext uri="{BB962C8B-B14F-4D97-AF65-F5344CB8AC3E}">
        <p14:creationId xmlns:p14="http://schemas.microsoft.com/office/powerpoint/2010/main" val="3299424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lvl="0"/>
            <a:r>
              <a:rPr lang="en-GB" dirty="0"/>
              <a:t>RD-CODE recommendations for coding undiagnosed patients</a:t>
            </a:r>
            <a:endParaRPr lang="fr-FR" dirty="0"/>
          </a:p>
        </p:txBody>
      </p:sp>
      <p:sp>
        <p:nvSpPr>
          <p:cNvPr id="6" name="Espace réservé du contenu 5"/>
          <p:cNvSpPr>
            <a:spLocks noGrp="1"/>
          </p:cNvSpPr>
          <p:nvPr>
            <p:ph idx="1"/>
          </p:nvPr>
        </p:nvSpPr>
        <p:spPr>
          <a:xfrm>
            <a:off x="127000" y="1473200"/>
            <a:ext cx="8242300" cy="4889500"/>
          </a:xfrm>
        </p:spPr>
        <p:txBody>
          <a:bodyPr/>
          <a:lstStyle/>
          <a:p>
            <a:pPr marL="0" indent="0">
              <a:buNone/>
            </a:pPr>
            <a:r>
              <a:rPr lang="en-GB" dirty="0" smtClean="0">
                <a:solidFill>
                  <a:schemeClr val="accent4"/>
                </a:solidFill>
              </a:rPr>
              <a:t>Recommendation #3 </a:t>
            </a:r>
          </a:p>
          <a:p>
            <a:pPr marL="0" indent="0">
              <a:buNone/>
            </a:pPr>
            <a:r>
              <a:rPr lang="en-US" b="1" dirty="0" smtClean="0">
                <a:solidFill>
                  <a:schemeClr val="accent2">
                    <a:lumMod val="75000"/>
                  </a:schemeClr>
                </a:solidFill>
              </a:rPr>
              <a:t>Completing </a:t>
            </a:r>
            <a:r>
              <a:rPr lang="en-US" b="1" dirty="0">
                <a:solidFill>
                  <a:schemeClr val="accent2">
                    <a:lumMod val="75000"/>
                  </a:schemeClr>
                </a:solidFill>
              </a:rPr>
              <a:t>the description of undiagnosed patients in registries </a:t>
            </a:r>
            <a:endParaRPr lang="en-US" b="1" dirty="0" smtClean="0">
              <a:solidFill>
                <a:schemeClr val="accent2">
                  <a:lumMod val="75000"/>
                </a:schemeClr>
              </a:solidFill>
            </a:endParaRPr>
          </a:p>
          <a:p>
            <a:pPr marL="0" indent="0">
              <a:buNone/>
            </a:pPr>
            <a:endParaRPr lang="en-GB" sz="2000" dirty="0" smtClean="0"/>
          </a:p>
          <a:p>
            <a:pPr marL="0" indent="0">
              <a:buNone/>
            </a:pPr>
            <a:r>
              <a:rPr lang="en-US" sz="2400" b="1" dirty="0"/>
              <a:t>In registries, each undiagnosed patient should be described by its phenotype, </a:t>
            </a:r>
            <a:r>
              <a:rPr lang="en-US" sz="2400" b="1" dirty="0" smtClean="0"/>
              <a:t>using </a:t>
            </a:r>
            <a:r>
              <a:rPr lang="en-US" sz="2400" b="1" dirty="0"/>
              <a:t>HPO. When available, the genotype should be associated </a:t>
            </a:r>
            <a:r>
              <a:rPr lang="en-US" sz="2400" b="1" dirty="0" smtClean="0"/>
              <a:t>to </a:t>
            </a:r>
            <a:r>
              <a:rPr lang="en-US" sz="2400" b="1" dirty="0"/>
              <a:t>help future diagnosis, using HGVS. </a:t>
            </a:r>
            <a:endParaRPr lang="en-US" sz="2400" b="1" dirty="0" smtClean="0"/>
          </a:p>
          <a:p>
            <a:pPr marL="0" indent="0">
              <a:buNone/>
            </a:pPr>
            <a:r>
              <a:rPr lang="en-US" sz="1600" b="1" dirty="0"/>
              <a:t/>
            </a:r>
            <a:br>
              <a:rPr lang="en-US" sz="1600" b="1" dirty="0"/>
            </a:br>
            <a:r>
              <a:rPr lang="en-US" sz="2400" b="1" dirty="0"/>
              <a:t>Additional phenotypic descriptors could be used (for instance ICD, </a:t>
            </a:r>
            <a:r>
              <a:rPr lang="en-US" sz="2400" b="1" dirty="0" smtClean="0"/>
              <a:t>SNOMED, </a:t>
            </a:r>
            <a:r>
              <a:rPr lang="en-US" sz="2400" b="1" dirty="0" err="1" smtClean="0"/>
              <a:t>Orphanet</a:t>
            </a:r>
            <a:r>
              <a:rPr lang="en-US" sz="2400" b="1" dirty="0" smtClean="0"/>
              <a:t> categories…) as </a:t>
            </a:r>
            <a:r>
              <a:rPr lang="en-US" sz="2400" b="1" dirty="0"/>
              <a:t>well as genetics descriptors (using a system generally recommended to describe genetic or genomic anomalies).</a:t>
            </a:r>
            <a:endParaRPr lang="en-GB" sz="2000" i="1" dirty="0" smtClean="0"/>
          </a:p>
        </p:txBody>
      </p:sp>
      <p:sp>
        <p:nvSpPr>
          <p:cNvPr id="4" name="Espace réservé du numéro de diapositive 3"/>
          <p:cNvSpPr>
            <a:spLocks noGrp="1"/>
          </p:cNvSpPr>
          <p:nvPr>
            <p:ph type="sldNum" sz="quarter" idx="11"/>
          </p:nvPr>
        </p:nvSpPr>
        <p:spPr/>
        <p:txBody>
          <a:bodyPr/>
          <a:lstStyle/>
          <a:p>
            <a:pPr>
              <a:defRPr/>
            </a:pPr>
            <a:fld id="{79C8B1FA-10AC-40BB-B8D4-E779DEAEC870}" type="slidenum">
              <a:rPr lang="fr-FR" smtClean="0">
                <a:solidFill>
                  <a:srgbClr val="666666">
                    <a:tint val="75000"/>
                  </a:srgbClr>
                </a:solidFill>
              </a:rPr>
              <a:pPr>
                <a:defRPr/>
              </a:pPr>
              <a:t>11</a:t>
            </a:fld>
            <a:endParaRPr lang="fr-FR" dirty="0">
              <a:solidFill>
                <a:srgbClr val="666666">
                  <a:tint val="75000"/>
                </a:srgbClr>
              </a:solidFill>
            </a:endParaRPr>
          </a:p>
        </p:txBody>
      </p:sp>
    </p:spTree>
    <p:extLst>
      <p:ext uri="{BB962C8B-B14F-4D97-AF65-F5344CB8AC3E}">
        <p14:creationId xmlns:p14="http://schemas.microsoft.com/office/powerpoint/2010/main" val="3991012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smtClean="0"/>
              <a:t>To </a:t>
            </a:r>
            <a:r>
              <a:rPr lang="fr-FR" dirty="0" err="1" smtClean="0"/>
              <a:t>keep</a:t>
            </a:r>
            <a:r>
              <a:rPr lang="fr-FR" dirty="0" smtClean="0"/>
              <a:t> in </a:t>
            </a:r>
            <a:r>
              <a:rPr lang="fr-FR" dirty="0" err="1" smtClean="0"/>
              <a:t>mind</a:t>
            </a:r>
            <a:r>
              <a:rPr lang="fr-FR" dirty="0" smtClean="0"/>
              <a:t> </a:t>
            </a:r>
            <a:br>
              <a:rPr lang="fr-FR" dirty="0" smtClean="0"/>
            </a:br>
            <a:r>
              <a:rPr lang="fr-FR" dirty="0" smtClean="0"/>
              <a:t>(</a:t>
            </a:r>
            <a:r>
              <a:rPr lang="fr-FR" dirty="0" err="1" smtClean="0"/>
              <a:t>general</a:t>
            </a:r>
            <a:r>
              <a:rPr lang="fr-FR" dirty="0" smtClean="0"/>
              <a:t> </a:t>
            </a:r>
            <a:r>
              <a:rPr lang="fr-FR" dirty="0" err="1" smtClean="0"/>
              <a:t>recommendations</a:t>
            </a:r>
            <a:r>
              <a:rPr lang="fr-FR" dirty="0" smtClean="0"/>
              <a:t>)</a:t>
            </a:r>
            <a:endParaRPr lang="fr-FR" dirty="0"/>
          </a:p>
        </p:txBody>
      </p:sp>
      <p:sp>
        <p:nvSpPr>
          <p:cNvPr id="6" name="Espace réservé du contenu 5"/>
          <p:cNvSpPr>
            <a:spLocks noGrp="1"/>
          </p:cNvSpPr>
          <p:nvPr>
            <p:ph idx="1"/>
          </p:nvPr>
        </p:nvSpPr>
        <p:spPr/>
        <p:txBody>
          <a:bodyPr/>
          <a:lstStyle/>
          <a:p>
            <a:r>
              <a:rPr lang="en-GB" sz="2800" dirty="0" smtClean="0"/>
              <a:t>Keep </a:t>
            </a:r>
            <a:r>
              <a:rPr lang="en-GB" sz="2800" dirty="0"/>
              <a:t>the </a:t>
            </a:r>
            <a:r>
              <a:rPr lang="en-GB" sz="2800" dirty="0" smtClean="0"/>
              <a:t>level of classification available </a:t>
            </a:r>
            <a:r>
              <a:rPr lang="en-GB" sz="2800" dirty="0"/>
              <a:t>(i.e. group of disorders, disorder, or subtype) together with the </a:t>
            </a:r>
            <a:r>
              <a:rPr lang="en-GB" sz="2800" dirty="0" err="1"/>
              <a:t>Orphacode</a:t>
            </a:r>
            <a:r>
              <a:rPr lang="en-GB" sz="2800" dirty="0"/>
              <a:t> for future data </a:t>
            </a:r>
            <a:r>
              <a:rPr lang="en-GB" sz="2800" dirty="0" smtClean="0"/>
              <a:t>exploitation</a:t>
            </a:r>
          </a:p>
          <a:p>
            <a:r>
              <a:rPr lang="fr-FR" sz="2800" dirty="0" err="1" smtClean="0"/>
              <a:t>Historize</a:t>
            </a:r>
            <a:r>
              <a:rPr lang="fr-FR" sz="2800" dirty="0" smtClean="0"/>
              <a:t> of </a:t>
            </a:r>
            <a:r>
              <a:rPr lang="fr-FR" sz="2800" dirty="0"/>
              <a:t>the </a:t>
            </a:r>
            <a:r>
              <a:rPr lang="fr-FR" sz="2800" dirty="0" err="1" smtClean="0"/>
              <a:t>ORPHAcodes</a:t>
            </a:r>
            <a:r>
              <a:rPr lang="fr-FR" sz="2800" dirty="0" smtClean="0"/>
              <a:t> </a:t>
            </a:r>
            <a:r>
              <a:rPr lang="fr-FR" sz="2800" dirty="0" err="1" smtClean="0"/>
              <a:t>used</a:t>
            </a:r>
            <a:r>
              <a:rPr lang="fr-FR" sz="2800" dirty="0" smtClean="0"/>
              <a:t> by </a:t>
            </a:r>
            <a:r>
              <a:rPr lang="fr-FR" sz="2800" dirty="0" err="1" smtClean="0"/>
              <a:t>coders</a:t>
            </a:r>
            <a:r>
              <a:rPr lang="fr-FR" sz="2800" dirty="0" smtClean="0"/>
              <a:t> to trace the changes in the </a:t>
            </a:r>
            <a:r>
              <a:rPr lang="fr-FR" sz="2800" dirty="0" err="1" smtClean="0"/>
              <a:t>database</a:t>
            </a:r>
            <a:r>
              <a:rPr lang="fr-FR" sz="2800" dirty="0" smtClean="0"/>
              <a:t> = </a:t>
            </a:r>
            <a:r>
              <a:rPr lang="fr-FR" sz="2800" dirty="0" err="1" smtClean="0"/>
              <a:t>diagnosis</a:t>
            </a:r>
            <a:r>
              <a:rPr lang="fr-FR" sz="2800" dirty="0" smtClean="0"/>
              <a:t> as a </a:t>
            </a:r>
            <a:r>
              <a:rPr lang="fr-FR" sz="2800" dirty="0" err="1" smtClean="0"/>
              <a:t>process</a:t>
            </a:r>
            <a:endParaRPr lang="fr-FR" sz="2800" dirty="0" smtClean="0"/>
          </a:p>
          <a:p>
            <a:r>
              <a:rPr lang="fr-FR" sz="2800" dirty="0" err="1" smtClean="0"/>
              <a:t>Historize</a:t>
            </a:r>
            <a:r>
              <a:rPr lang="fr-FR" sz="2800" dirty="0" smtClean="0"/>
              <a:t> the version of the nomenclature pack (to deal </a:t>
            </a:r>
            <a:r>
              <a:rPr lang="fr-FR" sz="2800" dirty="0" err="1" smtClean="0"/>
              <a:t>with</a:t>
            </a:r>
            <a:r>
              <a:rPr lang="fr-FR" sz="2800" dirty="0" smtClean="0"/>
              <a:t> the </a:t>
            </a:r>
            <a:r>
              <a:rPr lang="fr-FR" sz="2800" dirty="0" err="1" smtClean="0"/>
              <a:t>annual</a:t>
            </a:r>
            <a:r>
              <a:rPr lang="fr-FR" sz="2800" dirty="0" smtClean="0"/>
              <a:t> updates)</a:t>
            </a:r>
            <a:endParaRPr lang="fr-FR" sz="2800" dirty="0"/>
          </a:p>
        </p:txBody>
      </p:sp>
      <p:sp>
        <p:nvSpPr>
          <p:cNvPr id="4" name="Espace réservé du numéro de diapositive 3"/>
          <p:cNvSpPr>
            <a:spLocks noGrp="1"/>
          </p:cNvSpPr>
          <p:nvPr>
            <p:ph type="sldNum" sz="quarter" idx="4294967295"/>
          </p:nvPr>
        </p:nvSpPr>
        <p:spPr>
          <a:xfrm>
            <a:off x="8483600" y="6492875"/>
            <a:ext cx="660400" cy="365125"/>
          </a:xfrm>
        </p:spPr>
        <p:txBody>
          <a:bodyPr/>
          <a:lstStyle/>
          <a:p>
            <a:pPr>
              <a:defRPr/>
            </a:pPr>
            <a:fld id="{79C8B1FA-10AC-40BB-B8D4-E779DEAEC870}" type="slidenum">
              <a:rPr lang="fr-FR" smtClean="0">
                <a:solidFill>
                  <a:srgbClr val="666666">
                    <a:tint val="75000"/>
                  </a:srgbClr>
                </a:solidFill>
              </a:rPr>
              <a:pPr>
                <a:defRPr/>
              </a:pPr>
              <a:t>12</a:t>
            </a:fld>
            <a:endParaRPr lang="fr-FR" dirty="0">
              <a:solidFill>
                <a:srgbClr val="666666">
                  <a:tint val="75000"/>
                </a:srgbClr>
              </a:solidFill>
            </a:endParaRPr>
          </a:p>
        </p:txBody>
      </p:sp>
    </p:spTree>
    <p:extLst>
      <p:ext uri="{BB962C8B-B14F-4D97-AF65-F5344CB8AC3E}">
        <p14:creationId xmlns:p14="http://schemas.microsoft.com/office/powerpoint/2010/main" val="2304166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Coding</a:t>
            </a:r>
            <a:r>
              <a:rPr lang="fr-FR" dirty="0" smtClean="0"/>
              <a:t> of </a:t>
            </a:r>
            <a:r>
              <a:rPr lang="fr-FR" dirty="0" err="1" smtClean="0"/>
              <a:t>undiagnosed</a:t>
            </a:r>
            <a:r>
              <a:rPr lang="fr-FR" dirty="0" smtClean="0"/>
              <a:t> patients in HIS</a:t>
            </a:r>
            <a:endParaRPr lang="fr-FR" dirty="0"/>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pPr>
              <a:defRPr/>
            </a:pPr>
            <a:fld id="{79C8B1FA-10AC-40BB-B8D4-E779DEAEC870}" type="slidenum">
              <a:rPr lang="fr-FR" smtClean="0">
                <a:solidFill>
                  <a:srgbClr val="666666">
                    <a:tint val="75000"/>
                  </a:srgbClr>
                </a:solidFill>
              </a:rPr>
              <a:pPr>
                <a:defRPr/>
              </a:pPr>
              <a:t>2</a:t>
            </a:fld>
            <a:endParaRPr lang="fr-FR" dirty="0">
              <a:solidFill>
                <a:srgbClr val="666666">
                  <a:tint val="75000"/>
                </a:srgbClr>
              </a:solidFill>
            </a:endParaRPr>
          </a:p>
        </p:txBody>
      </p:sp>
    </p:spTree>
    <p:extLst>
      <p:ext uri="{BB962C8B-B14F-4D97-AF65-F5344CB8AC3E}">
        <p14:creationId xmlns:p14="http://schemas.microsoft.com/office/powerpoint/2010/main" val="3381060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7000" y="196850"/>
            <a:ext cx="8089900" cy="1143000"/>
          </a:xfrm>
        </p:spPr>
        <p:txBody>
          <a:bodyPr>
            <a:normAutofit fontScale="90000"/>
          </a:bodyPr>
          <a:lstStyle/>
          <a:p>
            <a:r>
              <a:rPr lang="en-GB" dirty="0" smtClean="0"/>
              <a:t>Existing experiences and Guidelines about the coding of undiagnosed rare diseases patients</a:t>
            </a:r>
            <a:endParaRPr lang="fr-FR" dirty="0"/>
          </a:p>
        </p:txBody>
      </p:sp>
      <p:sp>
        <p:nvSpPr>
          <p:cNvPr id="3" name="Espace réservé du contenu 2"/>
          <p:cNvSpPr>
            <a:spLocks noGrp="1"/>
          </p:cNvSpPr>
          <p:nvPr>
            <p:ph idx="1"/>
          </p:nvPr>
        </p:nvSpPr>
        <p:spPr/>
        <p:txBody>
          <a:bodyPr>
            <a:normAutofit/>
          </a:bodyPr>
          <a:lstStyle/>
          <a:p>
            <a:endParaRPr lang="en-US" sz="2800" dirty="0" smtClean="0"/>
          </a:p>
          <a:p>
            <a:r>
              <a:rPr lang="en-US" sz="2800" dirty="0" smtClean="0"/>
              <a:t>Definition of undiagnosed or suspected rare diseases patients is not obvious</a:t>
            </a:r>
          </a:p>
          <a:p>
            <a:r>
              <a:rPr lang="en-US" sz="2800" dirty="0" smtClean="0"/>
              <a:t>Existing experience of coding situation is scarce</a:t>
            </a:r>
          </a:p>
          <a:p>
            <a:r>
              <a:rPr lang="en-US" sz="2800" dirty="0" smtClean="0"/>
              <a:t>Guidelines needed</a:t>
            </a:r>
            <a:endParaRPr lang="fr-FR" sz="2800" dirty="0"/>
          </a:p>
        </p:txBody>
      </p:sp>
      <p:sp>
        <p:nvSpPr>
          <p:cNvPr id="4" name="Espace réservé du numéro de diapositive 3"/>
          <p:cNvSpPr>
            <a:spLocks noGrp="1"/>
          </p:cNvSpPr>
          <p:nvPr>
            <p:ph type="sldNum" sz="quarter" idx="11"/>
          </p:nvPr>
        </p:nvSpPr>
        <p:spPr/>
        <p:txBody>
          <a:bodyPr/>
          <a:lstStyle/>
          <a:p>
            <a:pPr>
              <a:defRPr/>
            </a:pPr>
            <a:fld id="{730FAD06-16F0-4E7E-B3A8-447A4807ABCD}" type="slidenum">
              <a:rPr lang="fr-FR" smtClean="0"/>
              <a:pPr>
                <a:defRPr/>
              </a:pPr>
              <a:t>3</a:t>
            </a:fld>
            <a:endParaRPr lang="fr-FR" dirty="0"/>
          </a:p>
        </p:txBody>
      </p:sp>
      <p:sp>
        <p:nvSpPr>
          <p:cNvPr id="6" name="ZoneTexte 5"/>
          <p:cNvSpPr txBox="1"/>
          <p:nvPr/>
        </p:nvSpPr>
        <p:spPr>
          <a:xfrm>
            <a:off x="127000" y="4540250"/>
            <a:ext cx="6267450" cy="178510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2800" b="1" dirty="0" smtClean="0"/>
              <a:t>Deliverable published on the RD-CODE website (update TBD in Dec 2021)</a:t>
            </a:r>
          </a:p>
          <a:p>
            <a:r>
              <a:rPr lang="fr-FR" dirty="0" smtClean="0">
                <a:hlinkClick r:id="rId2"/>
              </a:rPr>
              <a:t>http://www.rd-code.eu/wp-content/uploads/2021/01/Existing-experiences-and-guidelines-about-coding-of-undiagnosed-RD-patients.pdf</a:t>
            </a:r>
            <a:endParaRPr lang="fr-FR" dirty="0"/>
          </a:p>
        </p:txBody>
      </p:sp>
      <p:pic>
        <p:nvPicPr>
          <p:cNvPr id="1027" name="Picture 3"/>
          <p:cNvPicPr>
            <a:picLocks noChangeAspect="1" noChangeArrowheads="1"/>
          </p:cNvPicPr>
          <p:nvPr/>
        </p:nvPicPr>
        <p:blipFill>
          <a:blip r:embed="rId3" cstate="print"/>
          <a:srcRect/>
          <a:stretch>
            <a:fillRect/>
          </a:stretch>
        </p:blipFill>
        <p:spPr bwMode="auto">
          <a:xfrm rot="543753">
            <a:off x="6387193" y="3573094"/>
            <a:ext cx="2058905" cy="289302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793842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Definitions</a:t>
            </a:r>
            <a:r>
              <a:rPr lang="fr-FR" dirty="0" smtClean="0"/>
              <a:t> in the frame of RD-CODE</a:t>
            </a:r>
            <a:endParaRPr lang="fr-FR" dirty="0"/>
          </a:p>
        </p:txBody>
      </p:sp>
      <p:sp>
        <p:nvSpPr>
          <p:cNvPr id="3" name="Espace réservé du contenu 2"/>
          <p:cNvSpPr>
            <a:spLocks noGrp="1"/>
          </p:cNvSpPr>
          <p:nvPr>
            <p:ph idx="1"/>
          </p:nvPr>
        </p:nvSpPr>
        <p:spPr>
          <a:xfrm>
            <a:off x="127000" y="1206500"/>
            <a:ext cx="8489950" cy="5156200"/>
          </a:xfrm>
        </p:spPr>
        <p:txBody>
          <a:bodyPr/>
          <a:lstStyle/>
          <a:p>
            <a:r>
              <a:rPr lang="en-US" sz="2400" b="1" dirty="0" smtClean="0"/>
              <a:t>Undiagnosed patients are patients for whom </a:t>
            </a:r>
          </a:p>
          <a:p>
            <a:pPr lvl="1"/>
            <a:r>
              <a:rPr lang="en-US" sz="2400" b="1" dirty="0" smtClean="0"/>
              <a:t>no clinically known disorder could be confirmed </a:t>
            </a:r>
          </a:p>
          <a:p>
            <a:pPr lvl="1"/>
            <a:r>
              <a:rPr lang="en-US" sz="2400" b="1" dirty="0" smtClean="0"/>
              <a:t>by a RD expert center </a:t>
            </a:r>
          </a:p>
          <a:p>
            <a:pPr lvl="1"/>
            <a:r>
              <a:rPr lang="en-GB" sz="2400" b="1" dirty="0" smtClean="0"/>
              <a:t>after </a:t>
            </a:r>
            <a:r>
              <a:rPr lang="en-GB" sz="2400" b="1" dirty="0"/>
              <a:t>all reasonable efforts to obtain a diagnosis </a:t>
            </a:r>
          </a:p>
          <a:p>
            <a:pPr lvl="1"/>
            <a:r>
              <a:rPr lang="en-GB" sz="2400" b="1" dirty="0"/>
              <a:t>according to the state of the art </a:t>
            </a:r>
          </a:p>
          <a:p>
            <a:pPr lvl="1"/>
            <a:r>
              <a:rPr lang="en-GB" sz="2400" b="1" dirty="0"/>
              <a:t>and diagnostic capabilities </a:t>
            </a:r>
            <a:r>
              <a:rPr lang="en-GB" sz="2400" b="1" dirty="0" smtClean="0"/>
              <a:t>available</a:t>
            </a:r>
          </a:p>
          <a:p>
            <a:pPr marL="457200" lvl="1" indent="0">
              <a:buNone/>
            </a:pPr>
            <a:endParaRPr lang="en-GB" sz="2000" b="1" dirty="0" smtClean="0"/>
          </a:p>
          <a:p>
            <a:r>
              <a:rPr lang="en-GB" sz="2400" dirty="0" smtClean="0"/>
              <a:t>The diagnosis can include </a:t>
            </a:r>
            <a:r>
              <a:rPr lang="en-GB" sz="2400" b="1" dirty="0" smtClean="0"/>
              <a:t>different levels of confirmation</a:t>
            </a:r>
            <a:r>
              <a:rPr lang="en-GB" sz="2400" dirty="0" smtClean="0"/>
              <a:t>:</a:t>
            </a:r>
          </a:p>
          <a:p>
            <a:endParaRPr lang="fr-FR" sz="2800" dirty="0"/>
          </a:p>
        </p:txBody>
      </p:sp>
      <p:sp>
        <p:nvSpPr>
          <p:cNvPr id="4" name="Espace réservé du numéro de diapositive 3"/>
          <p:cNvSpPr>
            <a:spLocks noGrp="1"/>
          </p:cNvSpPr>
          <p:nvPr>
            <p:ph type="sldNum" sz="quarter" idx="11"/>
          </p:nvPr>
        </p:nvSpPr>
        <p:spPr/>
        <p:txBody>
          <a:bodyPr/>
          <a:lstStyle/>
          <a:p>
            <a:pPr>
              <a:defRPr/>
            </a:pPr>
            <a:fld id="{730FAD06-16F0-4E7E-B3A8-447A4807ABCD}" type="slidenum">
              <a:rPr lang="fr-FR" smtClean="0"/>
              <a:pPr>
                <a:defRPr/>
              </a:pPr>
              <a:t>4</a:t>
            </a:fld>
            <a:endParaRPr lang="fr-FR" dirty="0"/>
          </a:p>
        </p:txBody>
      </p:sp>
      <p:pic>
        <p:nvPicPr>
          <p:cNvPr id="5" name="Picture 3"/>
          <p:cNvPicPr>
            <a:picLocks noChangeAspect="1" noChangeArrowheads="1"/>
          </p:cNvPicPr>
          <p:nvPr/>
        </p:nvPicPr>
        <p:blipFill>
          <a:blip r:embed="rId2" cstate="print"/>
          <a:srcRect/>
          <a:stretch>
            <a:fillRect/>
          </a:stretch>
        </p:blipFill>
        <p:spPr bwMode="auto">
          <a:xfrm>
            <a:off x="447603" y="4644135"/>
            <a:ext cx="7769297" cy="1644650"/>
          </a:xfrm>
          <a:prstGeom prst="rect">
            <a:avLst/>
          </a:prstGeom>
          <a:noFill/>
          <a:ln w="9525">
            <a:noFill/>
            <a:miter lim="800000"/>
            <a:headEnd/>
            <a:tailEnd/>
          </a:ln>
          <a:effectLst/>
        </p:spPr>
      </p:pic>
    </p:spTree>
    <p:extLst>
      <p:ext uri="{BB962C8B-B14F-4D97-AF65-F5344CB8AC3E}">
        <p14:creationId xmlns:p14="http://schemas.microsoft.com/office/powerpoint/2010/main" val="5573397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ReCOMMENDATIONS</a:t>
            </a:r>
            <a:endParaRPr lang="fr-FR" dirty="0"/>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pPr>
              <a:defRPr/>
            </a:pPr>
            <a:fld id="{79C8B1FA-10AC-40BB-B8D4-E779DEAEC870}" type="slidenum">
              <a:rPr lang="fr-FR" smtClean="0">
                <a:solidFill>
                  <a:srgbClr val="666666">
                    <a:tint val="75000"/>
                  </a:srgbClr>
                </a:solidFill>
              </a:rPr>
              <a:pPr>
                <a:defRPr/>
              </a:pPr>
              <a:t>5</a:t>
            </a:fld>
            <a:endParaRPr lang="fr-FR" dirty="0">
              <a:solidFill>
                <a:srgbClr val="666666">
                  <a:tint val="75000"/>
                </a:srgbClr>
              </a:solidFill>
            </a:endParaRPr>
          </a:p>
        </p:txBody>
      </p:sp>
    </p:spTree>
    <p:extLst>
      <p:ext uri="{BB962C8B-B14F-4D97-AF65-F5344CB8AC3E}">
        <p14:creationId xmlns:p14="http://schemas.microsoft.com/office/powerpoint/2010/main" val="4081707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JRC set of </a:t>
            </a:r>
            <a:r>
              <a:rPr lang="fr-FR" dirty="0" err="1" smtClean="0"/>
              <a:t>common</a:t>
            </a:r>
            <a:r>
              <a:rPr lang="fr-FR" dirty="0" smtClean="0"/>
              <a:t> data </a:t>
            </a:r>
            <a:r>
              <a:rPr lang="fr-FR" dirty="0" err="1" smtClean="0"/>
              <a:t>elements</a:t>
            </a:r>
            <a:r>
              <a:rPr lang="fr-FR" dirty="0" smtClean="0"/>
              <a:t> of RD registration</a:t>
            </a:r>
            <a:endParaRPr lang="fr-FR" dirty="0"/>
          </a:p>
        </p:txBody>
      </p:sp>
      <p:sp>
        <p:nvSpPr>
          <p:cNvPr id="3" name="Espace réservé du contenu 2"/>
          <p:cNvSpPr>
            <a:spLocks noGrp="1"/>
          </p:cNvSpPr>
          <p:nvPr>
            <p:ph idx="1"/>
          </p:nvPr>
        </p:nvSpPr>
        <p:spPr>
          <a:xfrm>
            <a:off x="126999" y="3849920"/>
            <a:ext cx="8630465" cy="2213619"/>
          </a:xfrm>
        </p:spPr>
        <p:txBody>
          <a:bodyPr/>
          <a:lstStyle/>
          <a:p>
            <a:r>
              <a:rPr lang="en-GB" sz="2400" dirty="0" smtClean="0"/>
              <a:t>Broad recommendations:</a:t>
            </a:r>
          </a:p>
          <a:p>
            <a:pPr lvl="1"/>
            <a:r>
              <a:rPr lang="en-GB" sz="2000" dirty="0" smtClean="0"/>
              <a:t>Description of phenotype and/or genotype</a:t>
            </a:r>
          </a:p>
          <a:p>
            <a:pPr lvl="1"/>
            <a:r>
              <a:rPr lang="en-GB" sz="2000" dirty="0" smtClean="0"/>
              <a:t>Nothing about how to indicate that the patient is undiagnosed…</a:t>
            </a:r>
          </a:p>
          <a:p>
            <a:r>
              <a:rPr lang="en-GB" sz="2400" dirty="0" smtClean="0"/>
              <a:t>Can be interpreted and implemented </a:t>
            </a:r>
            <a:r>
              <a:rPr lang="en-GB" sz="2400" dirty="0"/>
              <a:t>in different </a:t>
            </a:r>
            <a:r>
              <a:rPr lang="en-GB" sz="2400" dirty="0" smtClean="0"/>
              <a:t>ways</a:t>
            </a:r>
          </a:p>
          <a:p>
            <a:r>
              <a:rPr lang="en-GB" sz="2400" dirty="0" smtClean="0"/>
              <a:t>Dedicated to registries more than hospitals EHRs </a:t>
            </a:r>
          </a:p>
          <a:p>
            <a:endParaRPr lang="fr-FR" sz="2400" dirty="0"/>
          </a:p>
          <a:p>
            <a:endParaRPr lang="fr-FR" sz="2400" dirty="0"/>
          </a:p>
        </p:txBody>
      </p:sp>
      <p:sp>
        <p:nvSpPr>
          <p:cNvPr id="4" name="Espace réservé du numéro de diapositive 3"/>
          <p:cNvSpPr>
            <a:spLocks noGrp="1"/>
          </p:cNvSpPr>
          <p:nvPr>
            <p:ph type="sldNum" sz="quarter" idx="11"/>
          </p:nvPr>
        </p:nvSpPr>
        <p:spPr/>
        <p:txBody>
          <a:bodyPr/>
          <a:lstStyle/>
          <a:p>
            <a:pPr>
              <a:defRPr/>
            </a:pPr>
            <a:fld id="{730FAD06-16F0-4E7E-B3A8-447A4807ABCD}" type="slidenum">
              <a:rPr lang="fr-FR" smtClean="0"/>
              <a:pPr>
                <a:defRPr/>
              </a:pPr>
              <a:t>6</a:t>
            </a:fld>
            <a:endParaRPr lang="fr-FR" dirty="0"/>
          </a:p>
        </p:txBody>
      </p:sp>
      <p:pic>
        <p:nvPicPr>
          <p:cNvPr id="5" name="Image 4"/>
          <p:cNvPicPr/>
          <p:nvPr/>
        </p:nvPicPr>
        <p:blipFill>
          <a:blip r:embed="rId2" cstate="print"/>
          <a:stretch>
            <a:fillRect/>
          </a:stretch>
        </p:blipFill>
        <p:spPr>
          <a:xfrm>
            <a:off x="111176" y="2051297"/>
            <a:ext cx="8505670" cy="1677417"/>
          </a:xfrm>
          <a:prstGeom prst="rect">
            <a:avLst/>
          </a:prstGeom>
        </p:spPr>
      </p:pic>
      <p:pic>
        <p:nvPicPr>
          <p:cNvPr id="6" name="Image 5"/>
          <p:cNvPicPr/>
          <p:nvPr/>
        </p:nvPicPr>
        <p:blipFill>
          <a:blip r:embed="rId3" cstate="print"/>
          <a:stretch>
            <a:fillRect/>
          </a:stretch>
        </p:blipFill>
        <p:spPr>
          <a:xfrm>
            <a:off x="127000" y="1448780"/>
            <a:ext cx="8489846" cy="602517"/>
          </a:xfrm>
          <a:prstGeom prst="rect">
            <a:avLst/>
          </a:prstGeom>
        </p:spPr>
      </p:pic>
      <p:sp>
        <p:nvSpPr>
          <p:cNvPr id="8" name="AutoShape 179"/>
          <p:cNvSpPr>
            <a:spLocks noChangeArrowheads="1"/>
          </p:cNvSpPr>
          <p:nvPr/>
        </p:nvSpPr>
        <p:spPr bwMode="auto">
          <a:xfrm>
            <a:off x="1376645" y="3279313"/>
            <a:ext cx="369965" cy="374712"/>
          </a:xfrm>
          <a:prstGeom prst="rightArrow">
            <a:avLst>
              <a:gd name="adj1" fmla="val 54935"/>
              <a:gd name="adj2" fmla="val 49190"/>
            </a:avLst>
          </a:prstGeom>
          <a:solidFill>
            <a:schemeClr val="accent2"/>
          </a:solidFill>
          <a:ln w="31750">
            <a:solidFill>
              <a:srgbClr val="164194"/>
            </a:solidFill>
            <a:miter lim="800000"/>
            <a:headEnd/>
            <a:tailEnd/>
          </a:ln>
          <a:effectLst/>
          <a:extLst/>
        </p:spPr>
        <p:txBody>
          <a:bodyPr rot="0" vert="horz" wrap="square" lIns="91440" tIns="45720" rIns="91440" bIns="45720" anchor="t" anchorCtr="0" upright="1">
            <a:noAutofit/>
          </a:bodyPr>
          <a:lstStyle/>
          <a:p>
            <a:endParaRPr lang="fr-FR"/>
          </a:p>
        </p:txBody>
      </p:sp>
    </p:spTree>
    <p:extLst>
      <p:ext uri="{BB962C8B-B14F-4D97-AF65-F5344CB8AC3E}">
        <p14:creationId xmlns:p14="http://schemas.microsoft.com/office/powerpoint/2010/main" val="213827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lvl="0"/>
            <a:r>
              <a:rPr lang="en-GB" dirty="0"/>
              <a:t>RD-CODE recommendations for coding undiagnosed patients</a:t>
            </a:r>
            <a:endParaRPr lang="fr-FR" dirty="0"/>
          </a:p>
        </p:txBody>
      </p:sp>
      <p:sp>
        <p:nvSpPr>
          <p:cNvPr id="6" name="Espace réservé du contenu 5"/>
          <p:cNvSpPr>
            <a:spLocks noGrp="1"/>
          </p:cNvSpPr>
          <p:nvPr>
            <p:ph idx="1"/>
          </p:nvPr>
        </p:nvSpPr>
        <p:spPr>
          <a:xfrm>
            <a:off x="127000" y="1473200"/>
            <a:ext cx="8242300" cy="4889500"/>
          </a:xfrm>
        </p:spPr>
        <p:txBody>
          <a:bodyPr/>
          <a:lstStyle/>
          <a:p>
            <a:pPr marL="0" indent="0">
              <a:buNone/>
            </a:pPr>
            <a:r>
              <a:rPr lang="en-GB" dirty="0" smtClean="0">
                <a:solidFill>
                  <a:schemeClr val="accent4"/>
                </a:solidFill>
              </a:rPr>
              <a:t>Recommendation #1 </a:t>
            </a:r>
          </a:p>
          <a:p>
            <a:pPr marL="0" indent="0">
              <a:buNone/>
            </a:pPr>
            <a:r>
              <a:rPr lang="en-GB" b="1" dirty="0" smtClean="0">
                <a:solidFill>
                  <a:schemeClr val="accent2">
                    <a:lumMod val="75000"/>
                  </a:schemeClr>
                </a:solidFill>
              </a:rPr>
              <a:t>Identify </a:t>
            </a:r>
            <a:r>
              <a:rPr lang="en-GB" b="1" dirty="0">
                <a:solidFill>
                  <a:schemeClr val="accent2">
                    <a:lumMod val="75000"/>
                  </a:schemeClr>
                </a:solidFill>
              </a:rPr>
              <a:t>the level of diagnostic assertion</a:t>
            </a:r>
            <a:endParaRPr lang="fr-FR" b="1" dirty="0">
              <a:solidFill>
                <a:schemeClr val="accent2">
                  <a:lumMod val="75000"/>
                </a:schemeClr>
              </a:solidFill>
            </a:endParaRPr>
          </a:p>
          <a:p>
            <a:pPr marL="0" indent="0">
              <a:buNone/>
            </a:pPr>
            <a:endParaRPr lang="en-GB" sz="2800" dirty="0" smtClean="0"/>
          </a:p>
          <a:p>
            <a:pPr marL="0" indent="0">
              <a:buNone/>
            </a:pPr>
            <a:r>
              <a:rPr lang="en-US" b="1" dirty="0"/>
              <a:t>Whenever possible, capture the diagnostic assertion for all RD cases. Use the options “Suspected rare disease”, “Confirmed rare disease” and “Undetermined diagnosis</a:t>
            </a:r>
            <a:r>
              <a:rPr lang="en-US" b="1" dirty="0" smtClean="0"/>
              <a:t>”.</a:t>
            </a:r>
            <a:endParaRPr lang="en-GB" sz="2800" i="1" dirty="0" smtClean="0"/>
          </a:p>
        </p:txBody>
      </p:sp>
      <p:sp>
        <p:nvSpPr>
          <p:cNvPr id="4" name="Espace réservé du numéro de diapositive 3"/>
          <p:cNvSpPr>
            <a:spLocks noGrp="1"/>
          </p:cNvSpPr>
          <p:nvPr>
            <p:ph type="sldNum" sz="quarter" idx="11"/>
          </p:nvPr>
        </p:nvSpPr>
        <p:spPr/>
        <p:txBody>
          <a:bodyPr/>
          <a:lstStyle/>
          <a:p>
            <a:pPr>
              <a:defRPr/>
            </a:pPr>
            <a:fld id="{79C8B1FA-10AC-40BB-B8D4-E779DEAEC870}" type="slidenum">
              <a:rPr lang="fr-FR" smtClean="0">
                <a:solidFill>
                  <a:srgbClr val="666666">
                    <a:tint val="75000"/>
                  </a:srgbClr>
                </a:solidFill>
              </a:rPr>
              <a:pPr>
                <a:defRPr/>
              </a:pPr>
              <a:t>7</a:t>
            </a:fld>
            <a:endParaRPr lang="fr-FR" dirty="0">
              <a:solidFill>
                <a:srgbClr val="666666">
                  <a:tint val="75000"/>
                </a:srgbClr>
              </a:solidFill>
            </a:endParaRPr>
          </a:p>
        </p:txBody>
      </p:sp>
    </p:spTree>
    <p:extLst>
      <p:ext uri="{BB962C8B-B14F-4D97-AF65-F5344CB8AC3E}">
        <p14:creationId xmlns:p14="http://schemas.microsoft.com/office/powerpoint/2010/main" val="27407097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lvl="0"/>
            <a:r>
              <a:rPr lang="en-GB" dirty="0"/>
              <a:t>RD-CODE recommendations for coding undiagnosed patients</a:t>
            </a:r>
            <a:endParaRPr lang="fr-FR" dirty="0"/>
          </a:p>
        </p:txBody>
      </p:sp>
      <p:sp>
        <p:nvSpPr>
          <p:cNvPr id="6" name="Espace réservé du contenu 5"/>
          <p:cNvSpPr>
            <a:spLocks noGrp="1"/>
          </p:cNvSpPr>
          <p:nvPr>
            <p:ph idx="1"/>
          </p:nvPr>
        </p:nvSpPr>
        <p:spPr>
          <a:xfrm>
            <a:off x="127000" y="1473200"/>
            <a:ext cx="8242300" cy="4889500"/>
          </a:xfrm>
        </p:spPr>
        <p:txBody>
          <a:bodyPr/>
          <a:lstStyle/>
          <a:p>
            <a:pPr marL="0" indent="0">
              <a:buNone/>
            </a:pPr>
            <a:r>
              <a:rPr lang="en-GB" dirty="0" smtClean="0">
                <a:solidFill>
                  <a:schemeClr val="accent4"/>
                </a:solidFill>
              </a:rPr>
              <a:t>Recommendation #2 </a:t>
            </a:r>
          </a:p>
          <a:p>
            <a:pPr marL="0" indent="0">
              <a:buNone/>
            </a:pPr>
            <a:r>
              <a:rPr lang="en-US" b="1" dirty="0" smtClean="0">
                <a:solidFill>
                  <a:schemeClr val="accent2">
                    <a:lumMod val="75000"/>
                  </a:schemeClr>
                </a:solidFill>
              </a:rPr>
              <a:t>Use </a:t>
            </a:r>
            <a:r>
              <a:rPr lang="en-US" b="1" dirty="0">
                <a:solidFill>
                  <a:schemeClr val="accent2">
                    <a:lumMod val="75000"/>
                  </a:schemeClr>
                </a:solidFill>
              </a:rPr>
              <a:t>of a new dedicated </a:t>
            </a:r>
            <a:r>
              <a:rPr lang="en-US" b="1" dirty="0" err="1">
                <a:solidFill>
                  <a:schemeClr val="accent2">
                    <a:lumMod val="75000"/>
                  </a:schemeClr>
                </a:solidFill>
              </a:rPr>
              <a:t>OrphaCode</a:t>
            </a:r>
            <a:r>
              <a:rPr lang="en-US" b="1" dirty="0">
                <a:solidFill>
                  <a:schemeClr val="accent2">
                    <a:lumMod val="75000"/>
                  </a:schemeClr>
                </a:solidFill>
              </a:rPr>
              <a:t> </a:t>
            </a:r>
            <a:endParaRPr lang="en-US" b="1" dirty="0" smtClean="0">
              <a:solidFill>
                <a:schemeClr val="accent2">
                  <a:lumMod val="75000"/>
                </a:schemeClr>
              </a:solidFill>
            </a:endParaRPr>
          </a:p>
          <a:p>
            <a:pPr marL="0" indent="0">
              <a:buNone/>
            </a:pPr>
            <a:endParaRPr lang="en-GB" sz="2800" dirty="0" smtClean="0"/>
          </a:p>
          <a:p>
            <a:pPr marL="0" indent="0">
              <a:buNone/>
            </a:pPr>
            <a:r>
              <a:rPr lang="en-GB" b="1" dirty="0"/>
              <a:t>Use the dedicated </a:t>
            </a:r>
            <a:r>
              <a:rPr lang="en-GB" b="1" dirty="0" err="1"/>
              <a:t>Orphacode</a:t>
            </a:r>
            <a:r>
              <a:rPr lang="en-GB" b="1" dirty="0"/>
              <a:t> specifying the “undiagnosed” </a:t>
            </a:r>
            <a:r>
              <a:rPr lang="en-GB" b="1" dirty="0" smtClean="0"/>
              <a:t>status, alone </a:t>
            </a:r>
            <a:r>
              <a:rPr lang="en-GB" b="1" dirty="0"/>
              <a:t>or in addition to the first recommendation</a:t>
            </a:r>
            <a:r>
              <a:rPr lang="en-US" b="1" dirty="0" smtClean="0"/>
              <a:t>.</a:t>
            </a:r>
            <a:endParaRPr lang="en-GB" sz="2800" i="1" dirty="0" smtClean="0"/>
          </a:p>
        </p:txBody>
      </p:sp>
      <p:sp>
        <p:nvSpPr>
          <p:cNvPr id="4" name="Espace réservé du numéro de diapositive 3"/>
          <p:cNvSpPr>
            <a:spLocks noGrp="1"/>
          </p:cNvSpPr>
          <p:nvPr>
            <p:ph type="sldNum" sz="quarter" idx="11"/>
          </p:nvPr>
        </p:nvSpPr>
        <p:spPr/>
        <p:txBody>
          <a:bodyPr/>
          <a:lstStyle/>
          <a:p>
            <a:pPr>
              <a:defRPr/>
            </a:pPr>
            <a:fld id="{79C8B1FA-10AC-40BB-B8D4-E779DEAEC870}" type="slidenum">
              <a:rPr lang="fr-FR" smtClean="0">
                <a:solidFill>
                  <a:srgbClr val="666666">
                    <a:tint val="75000"/>
                  </a:srgbClr>
                </a:solidFill>
              </a:rPr>
              <a:pPr>
                <a:defRPr/>
              </a:pPr>
              <a:t>8</a:t>
            </a:fld>
            <a:endParaRPr lang="fr-FR" dirty="0">
              <a:solidFill>
                <a:srgbClr val="666666">
                  <a:tint val="75000"/>
                </a:srgbClr>
              </a:solidFill>
            </a:endParaRPr>
          </a:p>
        </p:txBody>
      </p:sp>
    </p:spTree>
    <p:extLst>
      <p:ext uri="{BB962C8B-B14F-4D97-AF65-F5344CB8AC3E}">
        <p14:creationId xmlns:p14="http://schemas.microsoft.com/office/powerpoint/2010/main" val="34741777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fr-FR" dirty="0" smtClean="0"/>
              <a:t>New </a:t>
            </a:r>
            <a:r>
              <a:rPr lang="fr-FR" dirty="0" err="1" smtClean="0"/>
              <a:t>dedicated</a:t>
            </a:r>
            <a:r>
              <a:rPr lang="fr-FR" dirty="0" smtClean="0"/>
              <a:t> </a:t>
            </a:r>
            <a:r>
              <a:rPr lang="fr-FR" dirty="0" err="1" smtClean="0"/>
              <a:t>OrphaCode</a:t>
            </a:r>
            <a:endParaRPr lang="fr-FR" dirty="0"/>
          </a:p>
        </p:txBody>
      </p:sp>
      <p:sp>
        <p:nvSpPr>
          <p:cNvPr id="9" name="Espace réservé du contenu 8"/>
          <p:cNvSpPr>
            <a:spLocks noGrp="1"/>
          </p:cNvSpPr>
          <p:nvPr>
            <p:ph idx="1"/>
          </p:nvPr>
        </p:nvSpPr>
        <p:spPr/>
        <p:txBody>
          <a:bodyPr/>
          <a:lstStyle/>
          <a:p>
            <a:r>
              <a:rPr lang="en-GB" sz="2400" b="1" dirty="0" err="1" smtClean="0"/>
              <a:t>Pref_label</a:t>
            </a:r>
            <a:r>
              <a:rPr lang="en-GB" sz="2400" b="1" dirty="0"/>
              <a:t>:</a:t>
            </a:r>
            <a:r>
              <a:rPr lang="en-GB" sz="2400" dirty="0"/>
              <a:t> Rare disease without determined diagnosis after full investigation</a:t>
            </a:r>
            <a:endParaRPr lang="fr-FR" sz="2400" dirty="0"/>
          </a:p>
          <a:p>
            <a:r>
              <a:rPr lang="en-GB" sz="2400" b="1" dirty="0"/>
              <a:t>Synonym:</a:t>
            </a:r>
            <a:r>
              <a:rPr lang="en-GB" sz="2400" dirty="0"/>
              <a:t> Fully investigated rare disease without determined </a:t>
            </a:r>
            <a:r>
              <a:rPr lang="en-GB" sz="2400" dirty="0" smtClean="0"/>
              <a:t>diagnosis</a:t>
            </a:r>
          </a:p>
          <a:p>
            <a:r>
              <a:rPr lang="en-GB" sz="2400" b="1" dirty="0" err="1" smtClean="0"/>
              <a:t>OrphaCode</a:t>
            </a:r>
            <a:r>
              <a:rPr lang="en-GB" sz="2400" b="1" dirty="0" smtClean="0"/>
              <a:t> definition: </a:t>
            </a:r>
            <a:r>
              <a:rPr lang="en-US" sz="2400" dirty="0"/>
              <a:t>A rare disorder for which all reasonable efforts have been done by rare diseases experts to determine a diagnosis according to the state of the art and available diagnostic capabilities, but did not enable to conclude on a clinically known concept. </a:t>
            </a:r>
            <a:br>
              <a:rPr lang="en-US" sz="2400" dirty="0"/>
            </a:br>
            <a:r>
              <a:rPr lang="en-US" sz="2400" i="1" dirty="0"/>
              <a:t>It is recommended to restrict the use of this entity for coding purpose to rare disease experts</a:t>
            </a:r>
            <a:r>
              <a:rPr lang="en-US" sz="2400" i="1" dirty="0" smtClean="0"/>
              <a:t>.</a:t>
            </a:r>
          </a:p>
          <a:p>
            <a:r>
              <a:rPr lang="en-GB" sz="2400" b="1" dirty="0" smtClean="0"/>
              <a:t>Level </a:t>
            </a:r>
            <a:r>
              <a:rPr lang="en-GB" sz="2400" b="1" dirty="0" smtClean="0"/>
              <a:t>of classification:</a:t>
            </a:r>
            <a:r>
              <a:rPr lang="en-GB" sz="2400" dirty="0" smtClean="0"/>
              <a:t> Disorder (the definition of a disorder will be modified accordingly)</a:t>
            </a:r>
            <a:endParaRPr lang="fr-FR" sz="2400" dirty="0"/>
          </a:p>
        </p:txBody>
      </p:sp>
      <p:sp>
        <p:nvSpPr>
          <p:cNvPr id="4" name="Espace réservé du numéro de diapositive 3"/>
          <p:cNvSpPr>
            <a:spLocks noGrp="1"/>
          </p:cNvSpPr>
          <p:nvPr>
            <p:ph type="sldNum" sz="quarter" idx="4294967295"/>
          </p:nvPr>
        </p:nvSpPr>
        <p:spPr>
          <a:xfrm>
            <a:off x="8483600" y="6492875"/>
            <a:ext cx="660400" cy="365125"/>
          </a:xfrm>
        </p:spPr>
        <p:txBody>
          <a:bodyPr/>
          <a:lstStyle/>
          <a:p>
            <a:pPr>
              <a:defRPr/>
            </a:pPr>
            <a:fld id="{79C8B1FA-10AC-40BB-B8D4-E779DEAEC870}" type="slidenum">
              <a:rPr lang="fr-FR" smtClean="0">
                <a:solidFill>
                  <a:srgbClr val="666666">
                    <a:tint val="75000"/>
                  </a:srgbClr>
                </a:solidFill>
              </a:rPr>
              <a:pPr>
                <a:defRPr/>
              </a:pPr>
              <a:t>9</a:t>
            </a:fld>
            <a:endParaRPr lang="fr-FR" dirty="0">
              <a:solidFill>
                <a:srgbClr val="666666">
                  <a:tint val="75000"/>
                </a:srgbClr>
              </a:solidFill>
            </a:endParaRPr>
          </a:p>
        </p:txBody>
      </p:sp>
      <p:sp>
        <p:nvSpPr>
          <p:cNvPr id="10" name="Rectangle 9"/>
          <p:cNvSpPr/>
          <p:nvPr/>
        </p:nvSpPr>
        <p:spPr>
          <a:xfrm>
            <a:off x="6467630" y="358427"/>
            <a:ext cx="2015970" cy="98142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just">
              <a:lnSpc>
                <a:spcPct val="107000"/>
              </a:lnSpc>
              <a:spcAft>
                <a:spcPts val="800"/>
              </a:spcAft>
            </a:pPr>
            <a:r>
              <a:rPr lang="en-GB" b="1" dirty="0" smtClean="0">
                <a:latin typeface="Calibri" panose="020F0502020204030204" pitchFamily="34" charset="0"/>
                <a:ea typeface="Calibri" panose="020F0502020204030204" pitchFamily="34" charset="0"/>
                <a:cs typeface="Times New Roman" panose="02020603050405020304" pitchFamily="18" charset="0"/>
              </a:rPr>
              <a:t>Available in the </a:t>
            </a:r>
            <a:r>
              <a:rPr lang="en-GB" dirty="0" smtClean="0">
                <a:latin typeface="Calibri" panose="020F0502020204030204" pitchFamily="34" charset="0"/>
                <a:ea typeface="Calibri" panose="020F0502020204030204" pitchFamily="34" charset="0"/>
                <a:cs typeface="Times New Roman" panose="02020603050405020304" pitchFamily="18" charset="0"/>
              </a:rPr>
              <a:t>Nomenclature </a:t>
            </a:r>
            <a:r>
              <a:rPr lang="en-GB" dirty="0">
                <a:latin typeface="Calibri" panose="020F0502020204030204" pitchFamily="34" charset="0"/>
                <a:ea typeface="Calibri" panose="020F0502020204030204" pitchFamily="34" charset="0"/>
                <a:cs typeface="Times New Roman" panose="02020603050405020304" pitchFamily="18" charset="0"/>
              </a:rPr>
              <a:t>Pack of July 2022</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16485863"/>
      </p:ext>
    </p:extLst>
  </p:cSld>
  <p:clrMapOvr>
    <a:masterClrMapping/>
  </p:clrMapOvr>
</p:sld>
</file>

<file path=ppt/theme/theme1.xml><?xml version="1.0" encoding="utf-8"?>
<a:theme xmlns:a="http://schemas.openxmlformats.org/drawingml/2006/main" name="1_Thème Office">
  <a:themeElements>
    <a:clrScheme name="RD-CODE">
      <a:dk1>
        <a:srgbClr val="000000"/>
      </a:dk1>
      <a:lt1>
        <a:srgbClr val="FFFFFF"/>
      </a:lt1>
      <a:dk2>
        <a:srgbClr val="999999"/>
      </a:dk2>
      <a:lt2>
        <a:srgbClr val="49A078"/>
      </a:lt2>
      <a:accent1>
        <a:srgbClr val="008258"/>
      </a:accent1>
      <a:accent2>
        <a:srgbClr val="FFD431"/>
      </a:accent2>
      <a:accent3>
        <a:srgbClr val="9CC597"/>
      </a:accent3>
      <a:accent4>
        <a:srgbClr val="164194"/>
      </a:accent4>
      <a:accent5>
        <a:srgbClr val="B9D6F2"/>
      </a:accent5>
      <a:accent6>
        <a:srgbClr val="666666"/>
      </a:accent6>
      <a:hlink>
        <a:srgbClr val="164194"/>
      </a:hlink>
      <a:folHlink>
        <a:srgbClr val="0000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642</TotalTime>
  <Words>693</Words>
  <Application>Microsoft Office PowerPoint</Application>
  <PresentationFormat>Affichage à l'écran (4:3)</PresentationFormat>
  <Paragraphs>72</Paragraphs>
  <Slides>12</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12</vt:i4>
      </vt:variant>
    </vt:vector>
  </HeadingPairs>
  <TitlesOfParts>
    <vt:vector size="16" baseType="lpstr">
      <vt:lpstr>Arial</vt:lpstr>
      <vt:lpstr>Calibri</vt:lpstr>
      <vt:lpstr>Times New Roman</vt:lpstr>
      <vt:lpstr>1_Thème Office</vt:lpstr>
      <vt:lpstr>RD-CODE Final Workshop 29-30th November 2021</vt:lpstr>
      <vt:lpstr>Coding of undiagnosed patients in HIS</vt:lpstr>
      <vt:lpstr>Existing experiences and Guidelines about the coding of undiagnosed rare diseases patients</vt:lpstr>
      <vt:lpstr>Definitions in the frame of RD-CODE</vt:lpstr>
      <vt:lpstr>ReCOMMENDATIONS</vt:lpstr>
      <vt:lpstr>JRC set of common data elements of RD registration</vt:lpstr>
      <vt:lpstr>RD-CODE recommendations for coding undiagnosed patients</vt:lpstr>
      <vt:lpstr>RD-CODE recommendations for coding undiagnosed patients</vt:lpstr>
      <vt:lpstr>New dedicated OrphaCode</vt:lpstr>
      <vt:lpstr>Guidelines to properly use this new code</vt:lpstr>
      <vt:lpstr>RD-CODE recommendations for coding undiagnosed patients</vt:lpstr>
      <vt:lpstr>To keep in mind  (general recommendations)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angin</dc:creator>
  <cp:lastModifiedBy>ANGIN Céline</cp:lastModifiedBy>
  <cp:revision>258</cp:revision>
  <dcterms:created xsi:type="dcterms:W3CDTF">2012-05-07T13:50:16Z</dcterms:created>
  <dcterms:modified xsi:type="dcterms:W3CDTF">2021-11-26T14:49:34Z</dcterms:modified>
</cp:coreProperties>
</file>