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 id="2147483816" r:id="rId2"/>
  </p:sldMasterIdLst>
  <p:notesMasterIdLst>
    <p:notesMasterId r:id="rId34"/>
  </p:notesMasterIdLst>
  <p:handoutMasterIdLst>
    <p:handoutMasterId r:id="rId35"/>
  </p:handoutMasterIdLst>
  <p:sldIdLst>
    <p:sldId id="607" r:id="rId3"/>
    <p:sldId id="611" r:id="rId4"/>
    <p:sldId id="610" r:id="rId5"/>
    <p:sldId id="620" r:id="rId6"/>
    <p:sldId id="578" r:id="rId7"/>
    <p:sldId id="621" r:id="rId8"/>
    <p:sldId id="594" r:id="rId9"/>
    <p:sldId id="612" r:id="rId10"/>
    <p:sldId id="587" r:id="rId11"/>
    <p:sldId id="595" r:id="rId12"/>
    <p:sldId id="589" r:id="rId13"/>
    <p:sldId id="601" r:id="rId14"/>
    <p:sldId id="591" r:id="rId15"/>
    <p:sldId id="599" r:id="rId16"/>
    <p:sldId id="613" r:id="rId17"/>
    <p:sldId id="614" r:id="rId18"/>
    <p:sldId id="585" r:id="rId19"/>
    <p:sldId id="579" r:id="rId20"/>
    <p:sldId id="586" r:id="rId21"/>
    <p:sldId id="616" r:id="rId22"/>
    <p:sldId id="615" r:id="rId23"/>
    <p:sldId id="604" r:id="rId24"/>
    <p:sldId id="617" r:id="rId25"/>
    <p:sldId id="581" r:id="rId26"/>
    <p:sldId id="580" r:id="rId27"/>
    <p:sldId id="619" r:id="rId28"/>
    <p:sldId id="625" r:id="rId29"/>
    <p:sldId id="577" r:id="rId30"/>
    <p:sldId id="624" r:id="rId31"/>
    <p:sldId id="623" r:id="rId32"/>
    <p:sldId id="582" r:id="rId33"/>
  </p:sldIdLst>
  <p:sldSz cx="9144000" cy="6858000" type="screen4x3"/>
  <p:notesSz cx="6797675" cy="992663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767"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Rath" initials="AR [2]" lastIdx="5" clrIdx="0">
    <p:extLst>
      <p:ext uri="{19B8F6BF-5375-455C-9EA6-DF929625EA0E}">
        <p15:presenceInfo xmlns:p15="http://schemas.microsoft.com/office/powerpoint/2012/main" userId="S::ana.rath@inserm.eu::895a730e-b483-45df-ba1d-c5494281cb20" providerId="AD"/>
      </p:ext>
    </p:extLst>
  </p:cmAuthor>
  <p:cmAuthor id="2" name="Utente" initials="U" lastIdx="0" clrIdx="1">
    <p:extLst>
      <p:ext uri="{19B8F6BF-5375-455C-9EA6-DF929625EA0E}">
        <p15:presenceInfo xmlns:p15="http://schemas.microsoft.com/office/powerpoint/2012/main" userId="ae68e7f0e899127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20C3"/>
    <a:srgbClr val="164194"/>
    <a:srgbClr val="008258"/>
    <a:srgbClr val="008D62"/>
    <a:srgbClr val="666666"/>
    <a:srgbClr val="5D595F"/>
    <a:srgbClr val="FFD331"/>
    <a:srgbClr val="000000"/>
    <a:srgbClr val="081908"/>
    <a:srgbClr val="D2DF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454"/>
  </p:normalViewPr>
  <p:slideViewPr>
    <p:cSldViewPr>
      <p:cViewPr varScale="1">
        <p:scale>
          <a:sx n="66" d="100"/>
          <a:sy n="66" d="100"/>
        </p:scale>
        <p:origin x="1530" y="72"/>
      </p:cViewPr>
      <p:guideLst>
        <p:guide orient="horz" pos="2160"/>
        <p:guide pos="2767"/>
      </p:guideLst>
    </p:cSldViewPr>
  </p:slideViewPr>
  <p:notesTextViewPr>
    <p:cViewPr>
      <p:scale>
        <a:sx n="100" d="100"/>
        <a:sy n="100" d="100"/>
      </p:scale>
      <p:origin x="0" y="0"/>
    </p:cViewPr>
  </p:notesTextViewPr>
  <p:sorterViewPr>
    <p:cViewPr>
      <p:scale>
        <a:sx n="100" d="100"/>
        <a:sy n="100" d="100"/>
      </p:scale>
      <p:origin x="0" y="-6396"/>
    </p:cViewPr>
  </p:sorterViewPr>
  <p:notesViewPr>
    <p:cSldViewPr>
      <p:cViewPr varScale="1">
        <p:scale>
          <a:sx n="79" d="100"/>
          <a:sy n="79" d="100"/>
        </p:scale>
        <p:origin x="-3096" y="-84"/>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6400"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1"/>
            <a:ext cx="2946400" cy="496332"/>
          </a:xfrm>
          <a:prstGeom prst="rect">
            <a:avLst/>
          </a:prstGeom>
        </p:spPr>
        <p:txBody>
          <a:bodyPr vert="horz" lIns="91440" tIns="45720" rIns="91440" bIns="45720" rtlCol="0"/>
          <a:lstStyle>
            <a:lvl1pPr algn="r">
              <a:defRPr sz="1200"/>
            </a:lvl1pPr>
          </a:lstStyle>
          <a:p>
            <a:fld id="{9B6E7C36-1BA7-4E16-9300-1D5A0DC8EA91}" type="datetimeFigureOut">
              <a:rPr lang="fr-FR" smtClean="0"/>
              <a:pPr/>
              <a:t>29/11/2021</a:t>
            </a:fld>
            <a:endParaRPr lang="fr-FR"/>
          </a:p>
        </p:txBody>
      </p:sp>
      <p:sp>
        <p:nvSpPr>
          <p:cNvPr id="4" name="Espace réservé du pied de page 3"/>
          <p:cNvSpPr>
            <a:spLocks noGrp="1"/>
          </p:cNvSpPr>
          <p:nvPr>
            <p:ph type="ftr" sz="quarter" idx="2"/>
          </p:nvPr>
        </p:nvSpPr>
        <p:spPr>
          <a:xfrm>
            <a:off x="0" y="9428711"/>
            <a:ext cx="2946400"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428711"/>
            <a:ext cx="2946400" cy="496332"/>
          </a:xfrm>
          <a:prstGeom prst="rect">
            <a:avLst/>
          </a:prstGeom>
        </p:spPr>
        <p:txBody>
          <a:bodyPr vert="horz" lIns="91440" tIns="45720" rIns="91440" bIns="45720" rtlCol="0" anchor="b"/>
          <a:lstStyle>
            <a:lvl1pPr algn="r">
              <a:defRPr sz="1200"/>
            </a:lvl1pPr>
          </a:lstStyle>
          <a:p>
            <a:fld id="{D0FBB794-3ABA-4BB6-AA85-29D1FAA54EA9}" type="slidenum">
              <a:rPr lang="fr-FR" smtClean="0"/>
              <a:pPr/>
              <a:t>‹N›</a:t>
            </a:fld>
            <a:endParaRPr lang="fr-FR"/>
          </a:p>
        </p:txBody>
      </p:sp>
    </p:spTree>
    <p:extLst>
      <p:ext uri="{BB962C8B-B14F-4D97-AF65-F5344CB8AC3E}">
        <p14:creationId xmlns:p14="http://schemas.microsoft.com/office/powerpoint/2010/main" val="20118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6400"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1"/>
            <a:ext cx="2946400" cy="496332"/>
          </a:xfrm>
          <a:prstGeom prst="rect">
            <a:avLst/>
          </a:prstGeom>
        </p:spPr>
        <p:txBody>
          <a:bodyPr vert="horz" lIns="91440" tIns="45720" rIns="91440" bIns="45720" rtlCol="0"/>
          <a:lstStyle>
            <a:lvl1pPr algn="r">
              <a:defRPr sz="1200"/>
            </a:lvl1pPr>
          </a:lstStyle>
          <a:p>
            <a:fld id="{301FD066-2725-4108-B257-76A53C876FC4}" type="datetimeFigureOut">
              <a:rPr lang="fr-FR" smtClean="0"/>
              <a:pPr/>
              <a:t>29/11/2021</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15951"/>
            <a:ext cx="5438775" cy="446698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711"/>
            <a:ext cx="2946400"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428711"/>
            <a:ext cx="2946400" cy="496332"/>
          </a:xfrm>
          <a:prstGeom prst="rect">
            <a:avLst/>
          </a:prstGeom>
        </p:spPr>
        <p:txBody>
          <a:bodyPr vert="horz" lIns="91440" tIns="45720" rIns="91440" bIns="45720" rtlCol="0" anchor="b"/>
          <a:lstStyle>
            <a:lvl1pPr algn="r">
              <a:defRPr sz="1200"/>
            </a:lvl1pPr>
          </a:lstStyle>
          <a:p>
            <a:fld id="{D9DAD0F3-5C48-4E7D-8B07-AA245DCA8BAC}" type="slidenum">
              <a:rPr lang="fr-FR" smtClean="0"/>
              <a:pPr/>
              <a:t>‹N›</a:t>
            </a:fld>
            <a:endParaRPr lang="fr-FR"/>
          </a:p>
        </p:txBody>
      </p:sp>
    </p:spTree>
    <p:extLst>
      <p:ext uri="{BB962C8B-B14F-4D97-AF65-F5344CB8AC3E}">
        <p14:creationId xmlns:p14="http://schemas.microsoft.com/office/powerpoint/2010/main" val="3892592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9DAD0F3-5C48-4E7D-8B07-AA245DCA8BAC}" type="slidenum">
              <a:rPr lang="fr-FR" smtClean="0"/>
              <a:pPr/>
              <a:t>22</a:t>
            </a:fld>
            <a:endParaRPr lang="fr-FR"/>
          </a:p>
        </p:txBody>
      </p:sp>
    </p:spTree>
    <p:extLst>
      <p:ext uri="{BB962C8B-B14F-4D97-AF65-F5344CB8AC3E}">
        <p14:creationId xmlns:p14="http://schemas.microsoft.com/office/powerpoint/2010/main" val="3455369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9DAD0F3-5C48-4E7D-8B07-AA245DCA8BAC}" type="slidenum">
              <a:rPr lang="fr-FR" smtClean="0"/>
              <a:pPr/>
              <a:t>25</a:t>
            </a:fld>
            <a:endParaRPr lang="fr-FR"/>
          </a:p>
        </p:txBody>
      </p:sp>
    </p:spTree>
    <p:extLst>
      <p:ext uri="{BB962C8B-B14F-4D97-AF65-F5344CB8AC3E}">
        <p14:creationId xmlns:p14="http://schemas.microsoft.com/office/powerpoint/2010/main" val="850172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9DAD0F3-5C48-4E7D-8B07-AA245DCA8BAC}" type="slidenum">
              <a:rPr lang="fr-FR" smtClean="0"/>
              <a:pPr/>
              <a:t>28</a:t>
            </a:fld>
            <a:endParaRPr lang="fr-FR"/>
          </a:p>
        </p:txBody>
      </p:sp>
    </p:spTree>
    <p:extLst>
      <p:ext uri="{BB962C8B-B14F-4D97-AF65-F5344CB8AC3E}">
        <p14:creationId xmlns:p14="http://schemas.microsoft.com/office/powerpoint/2010/main" val="12452553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gif"/></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a:t>Cliquez pour modifier le style du titre</a:t>
            </a:r>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solidFill>
                  <a:srgbClr val="FFFFFF"/>
                </a:solidFill>
              </a:rPr>
              <a:pPr>
                <a:defRPr/>
              </a:pPr>
              <a:t>‹N›</a:t>
            </a:fld>
            <a:endParaRPr lang="fr-FR"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smtClean="0"/>
              <a:t>Cliquez pour modifier le style du titre</a:t>
            </a:r>
            <a:endParaRPr lang="fr-FR" dirty="0"/>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30FAD06-16F0-4E7E-B3A8-447A4807ABCD}" type="slidenum">
              <a:rPr kumimoji="0" lang="fr-FR" sz="120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928813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smtClean="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999999"/>
              </a:solidFill>
              <a:effectLst/>
              <a:uLnTx/>
              <a:uFillTx/>
              <a:latin typeface="Calibri"/>
              <a:ea typeface="+mn-ea"/>
              <a:cs typeface="+mn-cs"/>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6" name="Espace réservé du numéro de diapositive 5"/>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9C8B1FA-10AC-40BB-B8D4-E779DEAEC870}" type="slidenum">
              <a:rPr kumimoji="0" lang="fr-FR" sz="1200" b="0" i="0" u="none" strike="noStrike" kern="1200" cap="none" spc="0" normalizeH="0" baseline="0" noProof="0">
                <a:ln>
                  <a:noFill/>
                </a:ln>
                <a:solidFill>
                  <a:srgbClr val="666666">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Tree>
    <p:extLst>
      <p:ext uri="{BB962C8B-B14F-4D97-AF65-F5344CB8AC3E}">
        <p14:creationId xmlns:p14="http://schemas.microsoft.com/office/powerpoint/2010/main" val="349590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999999"/>
              </a:solidFill>
              <a:effectLst/>
              <a:uLnTx/>
              <a:uFillTx/>
              <a:latin typeface="Calibri"/>
              <a:ea typeface="+mn-ea"/>
              <a:cs typeface="+mn-cs"/>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7" name="Espace réservé du numéro de diapositive 6"/>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FD52149-FBE2-42BC-BF50-B249DAFD373F}" type="slidenum">
              <a:rPr kumimoji="0" lang="fr-FR" sz="1200" b="0" i="0" u="none" strike="noStrike" kern="1200" cap="none" spc="0" normalizeH="0" baseline="0" noProof="0">
                <a:ln>
                  <a:noFill/>
                </a:ln>
                <a:solidFill>
                  <a:srgbClr val="666666">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25115342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999999"/>
              </a:solidFill>
              <a:effectLst/>
              <a:uLnTx/>
              <a:uFillTx/>
              <a:latin typeface="Calibri"/>
              <a:ea typeface="+mn-ea"/>
              <a:cs typeface="+mn-cs"/>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9" name="Espace réservé du numéro de diapositive 8"/>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6926C08-CAE4-4D5F-9B84-3A0FF54EE92C}" type="slidenum">
              <a:rPr kumimoji="0" lang="fr-FR" sz="1200" b="0" i="0" u="none" strike="noStrike" kern="1200" cap="none" spc="0" normalizeH="0" baseline="0" noProof="0">
                <a:ln>
                  <a:noFill/>
                </a:ln>
                <a:solidFill>
                  <a:srgbClr val="666666">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2210156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999999"/>
              </a:solidFill>
              <a:effectLst/>
              <a:uLnTx/>
              <a:uFillTx/>
              <a:latin typeface="Calibri"/>
              <a:ea typeface="+mn-ea"/>
              <a:cs typeface="+mn-cs"/>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5" name="Espace réservé du numéro de diapositive 4"/>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F0CB66E-CF2B-4B7D-A0F6-B2AA14317566}" type="slidenum">
              <a:rPr kumimoji="0" lang="fr-FR" sz="1200" b="0" i="0" u="none" strike="noStrike" kern="1200" cap="none" spc="0" normalizeH="0" baseline="0" noProof="0">
                <a:ln>
                  <a:noFill/>
                </a:ln>
                <a:solidFill>
                  <a:srgbClr val="666666">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Tree>
    <p:extLst>
      <p:ext uri="{BB962C8B-B14F-4D97-AF65-F5344CB8AC3E}">
        <p14:creationId xmlns:p14="http://schemas.microsoft.com/office/powerpoint/2010/main" val="3929943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999999"/>
              </a:solidFill>
              <a:effectLst/>
              <a:uLnTx/>
              <a:uFillTx/>
              <a:latin typeface="Calibri"/>
              <a:ea typeface="+mn-ea"/>
              <a:cs typeface="+mn-cs"/>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4" name="Espace réservé du numéro de diapositive 3"/>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C4C5725-2DCC-4DFF-8A84-DD47BA27F453}" type="slidenum">
              <a:rPr kumimoji="0" lang="fr-FR" sz="1200" b="0" i="0" u="none" strike="noStrike" kern="1200" cap="none" spc="0" normalizeH="0" baseline="0" noProof="0">
                <a:ln>
                  <a:noFill/>
                </a:ln>
                <a:solidFill>
                  <a:srgbClr val="666666">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Tree>
    <p:extLst>
      <p:ext uri="{BB962C8B-B14F-4D97-AF65-F5344CB8AC3E}">
        <p14:creationId xmlns:p14="http://schemas.microsoft.com/office/powerpoint/2010/main" val="12700441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999999"/>
              </a:solidFill>
              <a:effectLst/>
              <a:uLnTx/>
              <a:uFillTx/>
              <a:latin typeface="Calibri"/>
              <a:ea typeface="+mn-ea"/>
              <a:cs typeface="+mn-cs"/>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
        <p:nvSpPr>
          <p:cNvPr id="7" name="Espace réservé du numéro de diapositive 6"/>
          <p:cNvSpPr>
            <a:spLocks noGrp="1"/>
          </p:cNvSpPr>
          <p:nvPr>
            <p:ph type="sldNum" sz="quarter" idx="12"/>
          </p:nvPr>
        </p:nvSpPr>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7ED31D03-0BD5-4410-84FB-4D394D09BA9A}" type="slidenum">
              <a:rPr kumimoji="0" lang="fr-FR" sz="1200" b="0" i="0" u="none" strike="noStrike" kern="1200" cap="none" spc="0" normalizeH="0" baseline="0" noProof="0">
                <a:ln>
                  <a:noFill/>
                </a:ln>
                <a:solidFill>
                  <a:srgbClr val="666666">
                    <a:tint val="75000"/>
                  </a:srgb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666666">
                  <a:tint val="75000"/>
                </a:srgbClr>
              </a:solidFill>
              <a:effectLst/>
              <a:uLnTx/>
              <a:uFillTx/>
              <a:latin typeface="Calibri"/>
              <a:ea typeface="+mn-ea"/>
              <a:cs typeface="+mn-cs"/>
            </a:endParaRPr>
          </a:p>
        </p:txBody>
      </p:sp>
    </p:spTree>
    <p:extLst>
      <p:ext uri="{BB962C8B-B14F-4D97-AF65-F5344CB8AC3E}">
        <p14:creationId xmlns:p14="http://schemas.microsoft.com/office/powerpoint/2010/main" val="381122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‹N›</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‹N›</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4500"/>
            </a:lvl1pPr>
          </a:lstStyle>
          <a:p>
            <a:r>
              <a:rPr lang="it-IT" smtClean="0"/>
              <a:t>Fare clic per modificare lo stile del titolo</a:t>
            </a:r>
            <a:endParaRPr lang="it-IT"/>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628650" y="6356351"/>
            <a:ext cx="2057400" cy="365125"/>
          </a:xfrm>
          <a:prstGeom prst="rect">
            <a:avLst/>
          </a:prstGeom>
        </p:spPr>
        <p:txBody>
          <a:bodyPr/>
          <a:lstStyle/>
          <a:p>
            <a:fld id="{3DD5AE9F-896A-4B8D-A886-E17E216FFFF5}" type="datetimeFigureOut">
              <a:rPr lang="it-IT" smtClean="0"/>
              <a:t>29/11/2021</a:t>
            </a:fld>
            <a:endParaRPr lang="it-IT"/>
          </a:p>
        </p:txBody>
      </p:sp>
      <p:sp>
        <p:nvSpPr>
          <p:cNvPr id="5" name="Segnaposto piè di pagina 4"/>
          <p:cNvSpPr>
            <a:spLocks noGrp="1"/>
          </p:cNvSpPr>
          <p:nvPr>
            <p:ph type="ftr" sz="quarter" idx="11"/>
          </p:nvPr>
        </p:nvSpPr>
        <p:spPr>
          <a:xfrm>
            <a:off x="3028950" y="6356351"/>
            <a:ext cx="3086100" cy="365125"/>
          </a:xfrm>
          <a:prstGeom prst="rect">
            <a:avLst/>
          </a:prstGeom>
        </p:spPr>
        <p:txBody>
          <a:bodyPr/>
          <a:lstStyle/>
          <a:p>
            <a:endParaRPr lang="it-IT"/>
          </a:p>
        </p:txBody>
      </p:sp>
      <p:sp>
        <p:nvSpPr>
          <p:cNvPr id="6" name="Segnaposto numero diapositiva 5"/>
          <p:cNvSpPr>
            <a:spLocks noGrp="1"/>
          </p:cNvSpPr>
          <p:nvPr>
            <p:ph type="sldNum" sz="quarter" idx="12"/>
          </p:nvPr>
        </p:nvSpPr>
        <p:spPr/>
        <p:txBody>
          <a:bodyPr/>
          <a:lstStyle/>
          <a:p>
            <a:fld id="{577A1204-8740-4B06-BBAF-C39299C732D8}" type="slidenum">
              <a:rPr lang="it-IT" smtClean="0"/>
              <a:t>‹N›</a:t>
            </a:fld>
            <a:endParaRPr lang="it-IT"/>
          </a:p>
        </p:txBody>
      </p:sp>
    </p:spTree>
    <p:extLst>
      <p:ext uri="{BB962C8B-B14F-4D97-AF65-F5344CB8AC3E}">
        <p14:creationId xmlns:p14="http://schemas.microsoft.com/office/powerpoint/2010/main" val="419242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a:t>
            </a:r>
          </a:p>
          <a:p>
            <a:r>
              <a:rPr lang="en-US" dirty="0" smtClean="0"/>
              <a:t>Subtitle style</a:t>
            </a:r>
            <a:endParaRPr lang="en-US" dirty="0"/>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1" u="none" strike="noStrike" kern="1200" cap="none" spc="0" normalizeH="0" baseline="0" noProof="0" dirty="0" smtClean="0">
                <a:ln>
                  <a:noFill/>
                </a:ln>
                <a:solidFill>
                  <a:srgbClr val="FFFFFF"/>
                </a:solidFill>
                <a:effectLst/>
                <a:uLnTx/>
                <a:uFillTx/>
                <a:latin typeface="Calibri"/>
                <a:ea typeface="+mn-ea"/>
                <a:cs typeface="+mn-cs"/>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kumimoji="0" lang="fr-FR" sz="20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33" name="Image 32" descr="ec_for_fb.jpg"/>
          <p:cNvPicPr>
            <a:picLocks noChangeAspect="1"/>
          </p:cNvPicPr>
          <p:nvPr userDrawn="1"/>
        </p:nvPicPr>
        <p:blipFill>
          <a:blip r:embed="rId2" cstate="print"/>
          <a:srcRect l="12153" r="12500"/>
          <a:stretch>
            <a:fillRect/>
          </a:stretch>
        </p:blipFill>
        <p:spPr>
          <a:xfrm>
            <a:off x="4883150" y="5943600"/>
            <a:ext cx="1377950" cy="914400"/>
          </a:xfrm>
          <a:prstGeom prst="rect">
            <a:avLst/>
          </a:prstGeom>
        </p:spPr>
      </p:pic>
      <p:sp>
        <p:nvSpPr>
          <p:cNvPr id="34" name="Rectangle 33"/>
          <p:cNvSpPr/>
          <p:nvPr userDrawn="1"/>
        </p:nvSpPr>
        <p:spPr>
          <a:xfrm>
            <a:off x="7461250" y="1637090"/>
            <a:ext cx="1682750" cy="138499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fr-FR" sz="1200" b="0" i="1" u="none" strike="noStrike" kern="1200" cap="none" spc="0" normalizeH="0" baseline="0" noProof="0" dirty="0" smtClean="0">
                <a:ln>
                  <a:noFill/>
                </a:ln>
                <a:solidFill>
                  <a:srgbClr val="FFFFFF"/>
                </a:solidFill>
                <a:effectLst/>
                <a:uLnTx/>
                <a:uFillTx/>
                <a:latin typeface="Calibri"/>
                <a:ea typeface="+mn-ea"/>
                <a:cs typeface="+mn-cs"/>
              </a:rPr>
              <a:t>This </a:t>
            </a:r>
            <a:r>
              <a:rPr kumimoji="0" lang="fr-FR" sz="1200" b="0" i="1" u="none" strike="noStrike" kern="1200" cap="none" spc="0" normalizeH="0" baseline="0" noProof="0" dirty="0" err="1" smtClean="0">
                <a:ln>
                  <a:noFill/>
                </a:ln>
                <a:solidFill>
                  <a:srgbClr val="FFFFFF"/>
                </a:solidFill>
                <a:effectLst/>
                <a:uLnTx/>
                <a:uFillTx/>
                <a:latin typeface="Calibri"/>
                <a:ea typeface="+mn-ea"/>
                <a:cs typeface="+mn-cs"/>
              </a:rPr>
              <a:t>presentation</a:t>
            </a:r>
            <a:r>
              <a:rPr kumimoji="0" lang="fr-FR" sz="1200" b="0" i="1" u="none" strike="noStrike" kern="1200" cap="none" spc="0" normalizeH="0" baseline="0" noProof="0" dirty="0" smtClean="0">
                <a:ln>
                  <a:noFill/>
                </a:ln>
                <a:solidFill>
                  <a:srgbClr val="FFFFFF"/>
                </a:solidFill>
                <a:effectLst/>
                <a:uLnTx/>
                <a:uFillTx/>
                <a:latin typeface="Calibri"/>
                <a:ea typeface="+mn-ea"/>
                <a:cs typeface="+mn-cs"/>
              </a:rPr>
              <a:t> </a:t>
            </a:r>
            <a:r>
              <a:rPr kumimoji="0" lang="en-US" sz="1200" b="0" i="1" u="none" strike="noStrike" kern="1200" cap="none" spc="0" normalizeH="0" baseline="0" noProof="0" dirty="0" smtClean="0">
                <a:ln>
                  <a:noFill/>
                </a:ln>
                <a:solidFill>
                  <a:srgbClr val="FFFFFF"/>
                </a:solidFill>
                <a:effectLst/>
                <a:uLnTx/>
                <a:uFillTx/>
                <a:latin typeface="Calibri"/>
                <a:ea typeface="+mn-ea"/>
                <a:cs typeface="+mn-cs"/>
              </a:rPr>
              <a:t>is part of the project 826607/ RD-CODE’ which has received funding from the European Union’s Health </a:t>
            </a:r>
            <a:r>
              <a:rPr kumimoji="0" lang="en-US" sz="1200" b="0" i="1" u="none" strike="noStrike" kern="1200" cap="none" spc="0" normalizeH="0" baseline="0" noProof="0" dirty="0" err="1" smtClean="0">
                <a:ln>
                  <a:noFill/>
                </a:ln>
                <a:solidFill>
                  <a:srgbClr val="FFFFFF"/>
                </a:solidFill>
                <a:effectLst/>
                <a:uLnTx/>
                <a:uFillTx/>
                <a:latin typeface="Calibri"/>
                <a:ea typeface="+mn-ea"/>
                <a:cs typeface="+mn-cs"/>
              </a:rPr>
              <a:t>Programme</a:t>
            </a:r>
            <a:r>
              <a:rPr kumimoji="0" lang="en-US" sz="1200" b="0" i="1" u="none" strike="noStrike" kern="1200" cap="none" spc="0" normalizeH="0" baseline="0" noProof="0" dirty="0" smtClean="0">
                <a:ln>
                  <a:noFill/>
                </a:ln>
                <a:solidFill>
                  <a:srgbClr val="FFFFFF"/>
                </a:solidFill>
                <a:effectLst/>
                <a:uLnTx/>
                <a:uFillTx/>
                <a:latin typeface="Calibri"/>
                <a:ea typeface="+mn-ea"/>
                <a:cs typeface="+mn-cs"/>
              </a:rPr>
              <a:t> (2014-2020).</a:t>
            </a:r>
          </a:p>
        </p:txBody>
      </p:sp>
      <p:pic>
        <p:nvPicPr>
          <p:cNvPr id="35" name="Image 34" descr="Logo_RD-Code.gif"/>
          <p:cNvPicPr>
            <a:picLocks noChangeAspect="1"/>
          </p:cNvPicPr>
          <p:nvPr userDrawn="1"/>
        </p:nvPicPr>
        <p:blipFill>
          <a:blip r:embed="rId3" cstate="print"/>
          <a:stretch>
            <a:fillRect/>
          </a:stretch>
        </p:blipFill>
        <p:spPr>
          <a:xfrm>
            <a:off x="304800" y="539750"/>
            <a:ext cx="4508402" cy="844550"/>
          </a:xfrm>
          <a:prstGeom prst="rect">
            <a:avLst/>
          </a:prstGeom>
        </p:spPr>
      </p:pic>
      <p:grpSp>
        <p:nvGrpSpPr>
          <p:cNvPr id="4"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800" b="1" i="0" u="none" strike="noStrike" kern="1200" cap="none" spc="0" normalizeH="0" baseline="0" noProof="0" dirty="0" smtClean="0">
                  <a:ln>
                    <a:noFill/>
                  </a:ln>
                  <a:solidFill>
                    <a:srgbClr val="666666"/>
                  </a:solidFill>
                  <a:effectLst/>
                  <a:uLnTx/>
                  <a:uFillTx/>
                  <a:latin typeface="Arial" charset="0"/>
                  <a:ea typeface="+mn-ea"/>
                  <a:cs typeface="+mn-cs"/>
                </a:rPr>
                <a:t>http://rd-code.eu</a:t>
              </a:r>
              <a:endParaRPr kumimoji="0" lang="fr-FR" sz="1800" b="1" i="0" u="none" strike="noStrike" kern="1200" cap="none" spc="0" normalizeH="0" baseline="0" noProof="0" dirty="0">
                <a:ln>
                  <a:noFill/>
                </a:ln>
                <a:solidFill>
                  <a:srgbClr val="666666"/>
                </a:solidFill>
                <a:effectLst/>
                <a:uLnTx/>
                <a:uFillTx/>
                <a:latin typeface="Arial" charset="0"/>
                <a:ea typeface="+mn-ea"/>
                <a:cs typeface="+mn-cs"/>
              </a:endParaRPr>
            </a:p>
          </p:txBody>
        </p:sp>
        <p:pic>
          <p:nvPicPr>
            <p:cNvPr id="38" name="Image 37" descr="star.gif"/>
            <p:cNvPicPr>
              <a:picLocks noChangeAspect="1"/>
            </p:cNvPicPr>
            <p:nvPr userDrawn="1"/>
          </p:nvPicPr>
          <p:blipFill>
            <a:blip r:embed="rId4" cstate="print"/>
            <a:stretch>
              <a:fillRect/>
            </a:stretch>
          </p:blipFill>
          <p:spPr>
            <a:xfrm>
              <a:off x="2319750" y="6096000"/>
              <a:ext cx="252000" cy="252000"/>
            </a:xfrm>
            <a:prstGeom prst="rect">
              <a:avLst/>
            </a:prstGeom>
          </p:spPr>
        </p:pic>
      </p:grpSp>
    </p:spTree>
    <p:extLst>
      <p:ext uri="{BB962C8B-B14F-4D97-AF65-F5344CB8AC3E}">
        <p14:creationId xmlns:p14="http://schemas.microsoft.com/office/powerpoint/2010/main" val="527735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2.gif"/><Relationship Id="rId5" Type="http://schemas.openxmlformats.org/officeDocument/2006/relationships/slideLayout" Target="../slideLayouts/slideLayout13.xml"/><Relationship Id="rId10" Type="http://schemas.openxmlformats.org/officeDocument/2006/relationships/image" Target="../media/image1.gif"/><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solidFill>
                  <a:srgbClr val="FFFFFF"/>
                </a:solidFill>
              </a:rPr>
              <a:pPr>
                <a:defRPr/>
              </a:pPr>
              <a:t>‹N›</a:t>
            </a:fld>
            <a:endParaRPr lang="fr-FR" dirty="0">
              <a:solidFill>
                <a:srgbClr val="FFFFFF"/>
              </a:solidFill>
            </a:endParaRPr>
          </a:p>
        </p:txBody>
      </p:sp>
      <p:pic>
        <p:nvPicPr>
          <p:cNvPr id="27" name="Image 26" descr="Logo_RD-Code.gif"/>
          <p:cNvPicPr>
            <a:picLocks noChangeAspect="1"/>
          </p:cNvPicPr>
          <p:nvPr userDrawn="1"/>
        </p:nvPicPr>
        <p:blipFill>
          <a:blip r:embed="rId10" cstate="print"/>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a:defRPr/>
              </a:pPr>
              <a:r>
                <a:rPr lang="fr-FR" sz="1400" b="1" dirty="0">
                  <a:solidFill>
                    <a:srgbClr val="666666"/>
                  </a:solidFill>
                </a:rPr>
                <a:t>http://rd-code.eu</a:t>
              </a:r>
            </a:p>
          </p:txBody>
        </p:sp>
        <p:pic>
          <p:nvPicPr>
            <p:cNvPr id="30" name="Image 29" descr="star.gif"/>
            <p:cNvPicPr>
              <a:picLocks noChangeAspect="1"/>
            </p:cNvPicPr>
            <p:nvPr userDrawn="1"/>
          </p:nvPicPr>
          <p:blipFill>
            <a:blip r:embed="rId11"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63526578-C2C2-4AE5-AD9B-38EC955BE777}" type="slidenum">
              <a:rPr kumimoji="0" lang="fr-FR" sz="1200" b="0" i="0" u="none" strike="noStrike" kern="1200" cap="none" spc="0" normalizeH="0" baseline="0" noProof="0" smtClean="0">
                <a:ln>
                  <a:noFill/>
                </a:ln>
                <a:solidFill>
                  <a:srgbClr val="FFFFFF"/>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dirty="0">
              <a:ln>
                <a:noFill/>
              </a:ln>
              <a:solidFill>
                <a:srgbClr val="FFFFFF"/>
              </a:solidFill>
              <a:effectLst/>
              <a:uLnTx/>
              <a:uFillTx/>
              <a:latin typeface="Calibri"/>
              <a:ea typeface="+mn-ea"/>
              <a:cs typeface="+mn-cs"/>
            </a:endParaRPr>
          </a:p>
        </p:txBody>
      </p:sp>
      <p:pic>
        <p:nvPicPr>
          <p:cNvPr id="27" name="Image 26" descr="Logo_RD-Code.gif"/>
          <p:cNvPicPr>
            <a:picLocks noChangeAspect="1"/>
          </p:cNvPicPr>
          <p:nvPr userDrawn="1"/>
        </p:nvPicPr>
        <p:blipFill>
          <a:blip r:embed="rId10" cstate="print"/>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400" b="1" i="0" u="none" strike="noStrike" kern="1200" cap="none" spc="0" normalizeH="0" baseline="0" noProof="0" dirty="0" smtClean="0">
                  <a:ln>
                    <a:noFill/>
                  </a:ln>
                  <a:solidFill>
                    <a:srgbClr val="666666"/>
                  </a:solidFill>
                  <a:effectLst/>
                  <a:uLnTx/>
                  <a:uFillTx/>
                  <a:latin typeface="Arial" charset="0"/>
                  <a:ea typeface="+mn-ea"/>
                  <a:cs typeface="+mn-cs"/>
                </a:rPr>
                <a:t>http://rd-code.eu</a:t>
              </a:r>
              <a:endParaRPr kumimoji="0" lang="fr-FR" sz="1400" b="1" i="0" u="none" strike="noStrike" kern="1200" cap="none" spc="0" normalizeH="0" baseline="0" noProof="0" dirty="0">
                <a:ln>
                  <a:noFill/>
                </a:ln>
                <a:solidFill>
                  <a:srgbClr val="666666"/>
                </a:solidFill>
                <a:effectLst/>
                <a:uLnTx/>
                <a:uFillTx/>
                <a:latin typeface="Arial" charset="0"/>
                <a:ea typeface="+mn-ea"/>
                <a:cs typeface="+mn-cs"/>
              </a:endParaRPr>
            </a:p>
          </p:txBody>
        </p:sp>
        <p:pic>
          <p:nvPicPr>
            <p:cNvPr id="30" name="Image 29" descr="star.gif"/>
            <p:cNvPicPr>
              <a:picLocks noChangeAspect="1"/>
            </p:cNvPicPr>
            <p:nvPr userDrawn="1"/>
          </p:nvPicPr>
          <p:blipFill>
            <a:blip r:embed="rId11"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014911"/>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8.emf"/><Relationship Id="rId7" Type="http://schemas.openxmlformats.org/officeDocument/2006/relationships/image" Target="../media/image32.em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2.gif"/></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subTitle" idx="1"/>
          </p:nvPr>
        </p:nvSpPr>
        <p:spPr>
          <a:xfrm>
            <a:off x="341530" y="3969060"/>
            <a:ext cx="6255695" cy="1096899"/>
          </a:xfrm>
        </p:spPr>
        <p:txBody>
          <a:bodyPr/>
          <a:lstStyle/>
          <a:p>
            <a:r>
              <a:rPr lang="fr-FR" sz="2800" b="1" dirty="0">
                <a:solidFill>
                  <a:schemeClr val="accent1">
                    <a:lumMod val="75000"/>
                  </a:schemeClr>
                </a:solidFill>
              </a:rPr>
              <a:t>Final RD-CODE Workshop 29.11.2021</a:t>
            </a:r>
          </a:p>
          <a:p>
            <a:endParaRPr lang="fr-FR" sz="2400" b="1" dirty="0" smtClean="0">
              <a:solidFill>
                <a:schemeClr val="bg2">
                  <a:lumMod val="75000"/>
                </a:schemeClr>
              </a:solidFill>
            </a:endParaRPr>
          </a:p>
          <a:p>
            <a:endParaRPr lang="fr-FR" sz="2400" b="1" dirty="0">
              <a:solidFill>
                <a:schemeClr val="bg2">
                  <a:lumMod val="75000"/>
                </a:schemeClr>
              </a:solidFill>
            </a:endParaRPr>
          </a:p>
          <a:p>
            <a:r>
              <a:rPr lang="fr-FR" sz="2400" b="1" dirty="0" smtClean="0">
                <a:solidFill>
                  <a:schemeClr val="bg2">
                    <a:lumMod val="75000"/>
                  </a:schemeClr>
                </a:solidFill>
              </a:rPr>
              <a:t>Monica Mazzucato </a:t>
            </a:r>
          </a:p>
          <a:p>
            <a:r>
              <a:rPr lang="it-IT" sz="1800" dirty="0"/>
              <a:t>Regione del Veneto, </a:t>
            </a:r>
            <a:r>
              <a:rPr lang="it-IT" sz="1800" dirty="0" err="1"/>
              <a:t>Italy</a:t>
            </a:r>
            <a:endParaRPr lang="it-IT" sz="1800" dirty="0"/>
          </a:p>
          <a:p>
            <a:endParaRPr lang="fr-FR" sz="2400" dirty="0"/>
          </a:p>
          <a:p>
            <a:endParaRPr lang="fr-FR" sz="2400" dirty="0" smtClean="0"/>
          </a:p>
        </p:txBody>
      </p:sp>
      <p:sp>
        <p:nvSpPr>
          <p:cNvPr id="5" name="Titolo 4"/>
          <p:cNvSpPr>
            <a:spLocks noGrp="1"/>
          </p:cNvSpPr>
          <p:nvPr>
            <p:ph type="ctrTitle"/>
          </p:nvPr>
        </p:nvSpPr>
        <p:spPr>
          <a:xfrm>
            <a:off x="785016" y="1782698"/>
            <a:ext cx="5825202" cy="1646302"/>
          </a:xfrm>
        </p:spPr>
        <p:txBody>
          <a:bodyPr/>
          <a:lstStyle/>
          <a:p>
            <a:pPr algn="ctr"/>
            <a:r>
              <a:rPr lang="it-IT" dirty="0" err="1"/>
              <a:t>Transnational</a:t>
            </a:r>
            <a:r>
              <a:rPr lang="it-IT" dirty="0"/>
              <a:t> </a:t>
            </a:r>
            <a:r>
              <a:rPr lang="it-IT" dirty="0" err="1"/>
              <a:t>study</a:t>
            </a:r>
            <a:r>
              <a:rPr lang="it-IT" dirty="0"/>
              <a:t> </a:t>
            </a:r>
            <a:r>
              <a:rPr lang="it-IT" dirty="0" err="1"/>
              <a:t>results</a:t>
            </a:r>
            <a:r>
              <a:rPr lang="it-IT" dirty="0"/>
              <a:t> </a:t>
            </a:r>
          </a:p>
        </p:txBody>
      </p:sp>
    </p:spTree>
    <p:extLst>
      <p:ext uri="{BB962C8B-B14F-4D97-AF65-F5344CB8AC3E}">
        <p14:creationId xmlns:p14="http://schemas.microsoft.com/office/powerpoint/2010/main" val="41741932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10</a:t>
            </a:fld>
            <a:endParaRPr lang="fr-FR" dirty="0">
              <a:solidFill>
                <a:srgbClr val="666666">
                  <a:tint val="75000"/>
                </a:srgbClr>
              </a:solidFill>
            </a:endParaRPr>
          </a:p>
        </p:txBody>
      </p:sp>
      <p:pic>
        <p:nvPicPr>
          <p:cNvPr id="5" name="Immagine 4"/>
          <p:cNvPicPr>
            <a:picLocks noChangeAspect="1"/>
          </p:cNvPicPr>
          <p:nvPr/>
        </p:nvPicPr>
        <p:blipFill>
          <a:blip r:embed="rId2"/>
          <a:stretch>
            <a:fillRect/>
          </a:stretch>
        </p:blipFill>
        <p:spPr>
          <a:xfrm>
            <a:off x="-513565" y="3377978"/>
            <a:ext cx="6167696" cy="3454744"/>
          </a:xfrm>
          <a:prstGeom prst="rect">
            <a:avLst/>
          </a:prstGeom>
        </p:spPr>
      </p:pic>
      <p:sp>
        <p:nvSpPr>
          <p:cNvPr id="6" name="CasellaDiTesto 5"/>
          <p:cNvSpPr txBox="1"/>
          <p:nvPr/>
        </p:nvSpPr>
        <p:spPr>
          <a:xfrm flipH="1">
            <a:off x="3761910" y="5449359"/>
            <a:ext cx="1271112" cy="338554"/>
          </a:xfrm>
          <a:prstGeom prst="rect">
            <a:avLst/>
          </a:prstGeom>
          <a:noFill/>
        </p:spPr>
        <p:txBody>
          <a:bodyPr wrap="square" rtlCol="0">
            <a:spAutoFit/>
          </a:bodyPr>
          <a:lstStyle/>
          <a:p>
            <a:r>
              <a:rPr lang="it-IT" sz="1600" b="1" dirty="0" err="1">
                <a:solidFill>
                  <a:srgbClr val="5D595F"/>
                </a:solidFill>
                <a:latin typeface="+mn-lt"/>
              </a:rPr>
              <a:t>diseases</a:t>
            </a:r>
            <a:endParaRPr lang="it-IT" sz="1600" b="1" dirty="0">
              <a:solidFill>
                <a:srgbClr val="5D595F"/>
              </a:solidFill>
              <a:latin typeface="+mn-lt"/>
            </a:endParaRPr>
          </a:p>
        </p:txBody>
      </p:sp>
      <p:sp>
        <p:nvSpPr>
          <p:cNvPr id="7" name="CasellaDiTesto 6"/>
          <p:cNvSpPr txBox="1"/>
          <p:nvPr/>
        </p:nvSpPr>
        <p:spPr>
          <a:xfrm flipH="1">
            <a:off x="-9452" y="4788201"/>
            <a:ext cx="1983229" cy="584775"/>
          </a:xfrm>
          <a:prstGeom prst="rect">
            <a:avLst/>
          </a:prstGeom>
          <a:noFill/>
        </p:spPr>
        <p:txBody>
          <a:bodyPr wrap="square" rtlCol="0">
            <a:spAutoFit/>
          </a:bodyPr>
          <a:lstStyle/>
          <a:p>
            <a:r>
              <a:rPr lang="it-IT" sz="1600" b="1" dirty="0" err="1">
                <a:solidFill>
                  <a:srgbClr val="5D595F"/>
                </a:solidFill>
                <a:latin typeface="+mn-lt"/>
              </a:rPr>
              <a:t>groups</a:t>
            </a:r>
            <a:r>
              <a:rPr lang="it-IT" sz="1600" b="1" dirty="0">
                <a:solidFill>
                  <a:srgbClr val="5D595F"/>
                </a:solidFill>
                <a:latin typeface="+mn-lt"/>
              </a:rPr>
              <a:t> of </a:t>
            </a:r>
            <a:r>
              <a:rPr lang="it-IT" sz="1600" b="1" dirty="0" smtClean="0">
                <a:solidFill>
                  <a:srgbClr val="5D595F"/>
                </a:solidFill>
                <a:latin typeface="+mn-lt"/>
              </a:rPr>
              <a:t/>
            </a:r>
            <a:br>
              <a:rPr lang="it-IT" sz="1600" b="1" dirty="0" smtClean="0">
                <a:solidFill>
                  <a:srgbClr val="5D595F"/>
                </a:solidFill>
                <a:latin typeface="+mn-lt"/>
              </a:rPr>
            </a:br>
            <a:r>
              <a:rPr lang="it-IT" sz="1600" b="1" dirty="0" err="1" smtClean="0">
                <a:solidFill>
                  <a:srgbClr val="5D595F"/>
                </a:solidFill>
                <a:latin typeface="+mn-lt"/>
              </a:rPr>
              <a:t>diseases</a:t>
            </a:r>
            <a:r>
              <a:rPr lang="it-IT" sz="1600" b="1" dirty="0" smtClean="0">
                <a:solidFill>
                  <a:srgbClr val="5D595F"/>
                </a:solidFill>
                <a:latin typeface="+mn-lt"/>
              </a:rPr>
              <a:t> </a:t>
            </a:r>
            <a:endParaRPr lang="it-IT" sz="1600" b="1" dirty="0">
              <a:solidFill>
                <a:srgbClr val="5D595F"/>
              </a:solidFill>
              <a:latin typeface="+mn-lt"/>
            </a:endParaRPr>
          </a:p>
        </p:txBody>
      </p:sp>
      <p:sp>
        <p:nvSpPr>
          <p:cNvPr id="8" name="CasellaDiTesto 7"/>
          <p:cNvSpPr txBox="1"/>
          <p:nvPr/>
        </p:nvSpPr>
        <p:spPr>
          <a:xfrm flipH="1">
            <a:off x="-16227" y="3217350"/>
            <a:ext cx="1983229" cy="338554"/>
          </a:xfrm>
          <a:prstGeom prst="rect">
            <a:avLst/>
          </a:prstGeom>
          <a:noFill/>
        </p:spPr>
        <p:txBody>
          <a:bodyPr wrap="square" rtlCol="0">
            <a:spAutoFit/>
          </a:bodyPr>
          <a:lstStyle/>
          <a:p>
            <a:r>
              <a:rPr lang="it-IT" sz="1600" b="1" dirty="0" err="1">
                <a:solidFill>
                  <a:srgbClr val="5D595F"/>
                </a:solidFill>
                <a:latin typeface="+mn-lt"/>
              </a:rPr>
              <a:t>disease</a:t>
            </a:r>
            <a:r>
              <a:rPr lang="it-IT" sz="1600" b="1" dirty="0">
                <a:solidFill>
                  <a:srgbClr val="5D595F"/>
                </a:solidFill>
                <a:latin typeface="+mn-lt"/>
              </a:rPr>
              <a:t> </a:t>
            </a:r>
            <a:r>
              <a:rPr lang="it-IT" sz="1600" b="1" dirty="0" err="1">
                <a:solidFill>
                  <a:srgbClr val="5D595F"/>
                </a:solidFill>
                <a:latin typeface="+mn-lt"/>
              </a:rPr>
              <a:t>subtype</a:t>
            </a:r>
            <a:endParaRPr lang="it-IT" sz="1600" b="1" dirty="0">
              <a:solidFill>
                <a:srgbClr val="5D595F"/>
              </a:solidFill>
              <a:latin typeface="+mn-lt"/>
            </a:endParaRPr>
          </a:p>
        </p:txBody>
      </p:sp>
      <p:sp>
        <p:nvSpPr>
          <p:cNvPr id="9" name="CasellaDiTesto 8"/>
          <p:cNvSpPr txBox="1"/>
          <p:nvPr/>
        </p:nvSpPr>
        <p:spPr>
          <a:xfrm flipH="1">
            <a:off x="719106" y="0"/>
            <a:ext cx="7648567" cy="830997"/>
          </a:xfrm>
          <a:prstGeom prst="rect">
            <a:avLst/>
          </a:prstGeom>
          <a:noFill/>
        </p:spPr>
        <p:txBody>
          <a:bodyPr wrap="square" rtlCol="0">
            <a:spAutoFit/>
          </a:bodyPr>
          <a:lstStyle/>
          <a:p>
            <a:pPr algn="ctr"/>
            <a:r>
              <a:rPr lang="it-IT" sz="2400" b="1" dirty="0" smtClean="0">
                <a:solidFill>
                  <a:schemeClr val="bg2">
                    <a:lumMod val="50000"/>
                  </a:schemeClr>
                </a:solidFill>
                <a:latin typeface="+mn-lt"/>
              </a:rPr>
              <a:t>Distribution of </a:t>
            </a:r>
            <a:r>
              <a:rPr lang="it-IT" sz="2400" b="1" dirty="0" err="1" smtClean="0">
                <a:solidFill>
                  <a:schemeClr val="bg2">
                    <a:lumMod val="50000"/>
                  </a:schemeClr>
                </a:solidFill>
                <a:latin typeface="+mn-lt"/>
              </a:rPr>
              <a:t>ORPHAcodes</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used</a:t>
            </a:r>
            <a:r>
              <a:rPr lang="it-IT" sz="2400" b="1" dirty="0" smtClean="0">
                <a:solidFill>
                  <a:schemeClr val="bg2">
                    <a:lumMod val="50000"/>
                  </a:schemeClr>
                </a:solidFill>
                <a:latin typeface="+mn-lt"/>
              </a:rPr>
              <a:t> per </a:t>
            </a:r>
            <a:r>
              <a:rPr lang="it-IT" sz="2400" b="1" dirty="0" err="1" smtClean="0">
                <a:solidFill>
                  <a:schemeClr val="bg2">
                    <a:lumMod val="50000"/>
                  </a:schemeClr>
                </a:solidFill>
                <a:latin typeface="+mn-lt"/>
              </a:rPr>
              <a:t>classification</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level</a:t>
            </a:r>
            <a:r>
              <a:rPr lang="it-IT" sz="2400" b="1" dirty="0" smtClean="0">
                <a:solidFill>
                  <a:schemeClr val="bg2">
                    <a:lumMod val="50000"/>
                  </a:schemeClr>
                </a:solidFill>
                <a:latin typeface="+mn-lt"/>
              </a:rPr>
              <a:t> (n=3,137) </a:t>
            </a:r>
            <a:endParaRPr lang="it-IT" sz="2400" b="1" dirty="0">
              <a:solidFill>
                <a:schemeClr val="bg2">
                  <a:lumMod val="50000"/>
                </a:schemeClr>
              </a:solidFill>
              <a:latin typeface="+mn-lt"/>
            </a:endParaRPr>
          </a:p>
        </p:txBody>
      </p:sp>
      <p:sp>
        <p:nvSpPr>
          <p:cNvPr id="3" name="CasellaDiTesto 2"/>
          <p:cNvSpPr txBox="1"/>
          <p:nvPr/>
        </p:nvSpPr>
        <p:spPr>
          <a:xfrm flipH="1">
            <a:off x="2253222" y="4788201"/>
            <a:ext cx="449336" cy="400110"/>
          </a:xfrm>
          <a:prstGeom prst="rect">
            <a:avLst/>
          </a:prstGeom>
          <a:noFill/>
        </p:spPr>
        <p:txBody>
          <a:bodyPr wrap="square" rtlCol="0">
            <a:spAutoFit/>
          </a:bodyPr>
          <a:lstStyle/>
          <a:p>
            <a:r>
              <a:rPr lang="it-IT" sz="2000" b="1" dirty="0" smtClean="0"/>
              <a:t>%</a:t>
            </a:r>
            <a:endParaRPr lang="it-IT" sz="2000" b="1" dirty="0"/>
          </a:p>
        </p:txBody>
      </p:sp>
      <p:pic>
        <p:nvPicPr>
          <p:cNvPr id="11" name="Immagine 10"/>
          <p:cNvPicPr>
            <a:picLocks noChangeAspect="1"/>
          </p:cNvPicPr>
          <p:nvPr/>
        </p:nvPicPr>
        <p:blipFill>
          <a:blip r:embed="rId3"/>
          <a:stretch>
            <a:fillRect/>
          </a:stretch>
        </p:blipFill>
        <p:spPr>
          <a:xfrm>
            <a:off x="3740293" y="737329"/>
            <a:ext cx="4644746" cy="3406767"/>
          </a:xfrm>
          <a:prstGeom prst="rect">
            <a:avLst/>
          </a:prstGeom>
        </p:spPr>
      </p:pic>
      <p:sp>
        <p:nvSpPr>
          <p:cNvPr id="10" name="CasellaDiTesto 9"/>
          <p:cNvSpPr txBox="1"/>
          <p:nvPr/>
        </p:nvSpPr>
        <p:spPr>
          <a:xfrm flipH="1">
            <a:off x="7448653" y="3276467"/>
            <a:ext cx="449336" cy="400110"/>
          </a:xfrm>
          <a:prstGeom prst="rect">
            <a:avLst/>
          </a:prstGeom>
          <a:noFill/>
        </p:spPr>
        <p:txBody>
          <a:bodyPr wrap="square" rtlCol="0">
            <a:spAutoFit/>
          </a:bodyPr>
          <a:lstStyle/>
          <a:p>
            <a:r>
              <a:rPr lang="it-IT" sz="2000" b="1" dirty="0" smtClean="0">
                <a:solidFill>
                  <a:schemeClr val="accent1">
                    <a:lumMod val="75000"/>
                  </a:schemeClr>
                </a:solidFill>
                <a:latin typeface="+mn-lt"/>
              </a:rPr>
              <a:t>N</a:t>
            </a:r>
            <a:endParaRPr lang="it-IT" sz="2000" b="1" dirty="0">
              <a:solidFill>
                <a:schemeClr val="accent1">
                  <a:lumMod val="75000"/>
                </a:schemeClr>
              </a:solidFill>
              <a:latin typeface="+mn-lt"/>
            </a:endParaRPr>
          </a:p>
        </p:txBody>
      </p:sp>
      <p:sp>
        <p:nvSpPr>
          <p:cNvPr id="12" name="CasellaDiTesto 11"/>
          <p:cNvSpPr txBox="1"/>
          <p:nvPr/>
        </p:nvSpPr>
        <p:spPr>
          <a:xfrm flipH="1">
            <a:off x="5996192" y="3267337"/>
            <a:ext cx="449336" cy="400110"/>
          </a:xfrm>
          <a:prstGeom prst="rect">
            <a:avLst/>
          </a:prstGeom>
          <a:noFill/>
        </p:spPr>
        <p:txBody>
          <a:bodyPr wrap="square" rtlCol="0">
            <a:spAutoFit/>
          </a:bodyPr>
          <a:lstStyle/>
          <a:p>
            <a:r>
              <a:rPr lang="it-IT" sz="2000" b="1" dirty="0" smtClean="0">
                <a:solidFill>
                  <a:schemeClr val="accent1">
                    <a:lumMod val="75000"/>
                  </a:schemeClr>
                </a:solidFill>
              </a:rPr>
              <a:t>N</a:t>
            </a:r>
            <a:endParaRPr lang="it-IT" sz="2000" b="1" dirty="0">
              <a:solidFill>
                <a:schemeClr val="accent1">
                  <a:lumMod val="75000"/>
                </a:schemeClr>
              </a:solidFill>
            </a:endParaRPr>
          </a:p>
        </p:txBody>
      </p:sp>
      <p:sp>
        <p:nvSpPr>
          <p:cNvPr id="13" name="CasellaDiTesto 12"/>
          <p:cNvSpPr txBox="1"/>
          <p:nvPr/>
        </p:nvSpPr>
        <p:spPr>
          <a:xfrm flipH="1">
            <a:off x="4460411" y="3308194"/>
            <a:ext cx="449336" cy="400110"/>
          </a:xfrm>
          <a:prstGeom prst="rect">
            <a:avLst/>
          </a:prstGeom>
          <a:noFill/>
        </p:spPr>
        <p:txBody>
          <a:bodyPr wrap="square" rtlCol="0">
            <a:spAutoFit/>
          </a:bodyPr>
          <a:lstStyle/>
          <a:p>
            <a:r>
              <a:rPr lang="it-IT" sz="2000" b="1" dirty="0" smtClean="0">
                <a:solidFill>
                  <a:schemeClr val="accent1">
                    <a:lumMod val="75000"/>
                  </a:schemeClr>
                </a:solidFill>
              </a:rPr>
              <a:t>N</a:t>
            </a:r>
            <a:endParaRPr lang="it-IT" sz="2000" b="1" dirty="0">
              <a:solidFill>
                <a:schemeClr val="accent1">
                  <a:lumMod val="75000"/>
                </a:schemeClr>
              </a:solidFill>
            </a:endParaRPr>
          </a:p>
        </p:txBody>
      </p:sp>
    </p:spTree>
    <p:extLst>
      <p:ext uri="{BB962C8B-B14F-4D97-AF65-F5344CB8AC3E}">
        <p14:creationId xmlns:p14="http://schemas.microsoft.com/office/powerpoint/2010/main" val="25713656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11</a:t>
            </a:fld>
            <a:endParaRPr lang="fr-FR" dirty="0">
              <a:solidFill>
                <a:srgbClr val="666666">
                  <a:tint val="75000"/>
                </a:srgbClr>
              </a:solidFill>
            </a:endParaRPr>
          </a:p>
        </p:txBody>
      </p:sp>
      <p:pic>
        <p:nvPicPr>
          <p:cNvPr id="8" name="Immagine 7"/>
          <p:cNvPicPr>
            <a:picLocks noChangeAspect="1"/>
          </p:cNvPicPr>
          <p:nvPr/>
        </p:nvPicPr>
        <p:blipFill>
          <a:blip r:embed="rId2"/>
          <a:stretch>
            <a:fillRect/>
          </a:stretch>
        </p:blipFill>
        <p:spPr>
          <a:xfrm>
            <a:off x="-60644" y="1493785"/>
            <a:ext cx="8461694" cy="3880461"/>
          </a:xfrm>
          <a:prstGeom prst="rect">
            <a:avLst/>
          </a:prstGeom>
        </p:spPr>
      </p:pic>
      <p:sp>
        <p:nvSpPr>
          <p:cNvPr id="4" name="CasellaDiTesto 3"/>
          <p:cNvSpPr txBox="1"/>
          <p:nvPr/>
        </p:nvSpPr>
        <p:spPr>
          <a:xfrm flipH="1">
            <a:off x="749023" y="278650"/>
            <a:ext cx="7648567" cy="707886"/>
          </a:xfrm>
          <a:prstGeom prst="rect">
            <a:avLst/>
          </a:prstGeom>
          <a:noFill/>
        </p:spPr>
        <p:txBody>
          <a:bodyPr wrap="square" rtlCol="0">
            <a:spAutoFit/>
          </a:bodyPr>
          <a:lstStyle/>
          <a:p>
            <a:pPr algn="ctr"/>
            <a:r>
              <a:rPr lang="it-IT" sz="2000" b="1" dirty="0" smtClean="0">
                <a:solidFill>
                  <a:schemeClr val="bg2">
                    <a:lumMod val="50000"/>
                  </a:schemeClr>
                </a:solidFill>
                <a:latin typeface="+mn-lt"/>
              </a:rPr>
              <a:t>Distribution of </a:t>
            </a:r>
            <a:r>
              <a:rPr lang="it-IT" sz="2000" b="1" dirty="0" err="1" smtClean="0">
                <a:solidFill>
                  <a:schemeClr val="bg2">
                    <a:lumMod val="50000"/>
                  </a:schemeClr>
                </a:solidFill>
                <a:latin typeface="+mn-lt"/>
              </a:rPr>
              <a:t>ORPHAcodes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used</a:t>
            </a:r>
            <a:r>
              <a:rPr lang="it-IT" sz="2000" b="1" dirty="0" smtClean="0">
                <a:solidFill>
                  <a:schemeClr val="bg2">
                    <a:lumMod val="50000"/>
                  </a:schemeClr>
                </a:solidFill>
                <a:latin typeface="+mn-lt"/>
              </a:rPr>
              <a:t> </a:t>
            </a:r>
            <a:br>
              <a:rPr lang="it-IT" sz="2000" b="1" dirty="0" smtClean="0">
                <a:solidFill>
                  <a:schemeClr val="bg2">
                    <a:lumMod val="50000"/>
                  </a:schemeClr>
                </a:solidFill>
                <a:latin typeface="+mn-lt"/>
              </a:rPr>
            </a:br>
            <a:r>
              <a:rPr lang="it-IT" sz="2000" b="1" dirty="0" smtClean="0">
                <a:solidFill>
                  <a:schemeClr val="bg2">
                    <a:lumMod val="50000"/>
                  </a:schemeClr>
                </a:solidFill>
                <a:latin typeface="+mn-lt"/>
              </a:rPr>
              <a:t>per </a:t>
            </a:r>
            <a:r>
              <a:rPr lang="it-IT" sz="2000" b="1" dirty="0" err="1" smtClean="0">
                <a:solidFill>
                  <a:schemeClr val="bg2">
                    <a:lumMod val="50000"/>
                  </a:schemeClr>
                </a:solidFill>
                <a:latin typeface="+mn-lt"/>
              </a:rPr>
              <a:t>classification</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level</a:t>
            </a:r>
            <a:r>
              <a:rPr lang="it-IT" sz="2000" b="1" dirty="0" smtClean="0">
                <a:solidFill>
                  <a:schemeClr val="bg2">
                    <a:lumMod val="50000"/>
                  </a:schemeClr>
                </a:solidFill>
                <a:latin typeface="+mn-lt"/>
              </a:rPr>
              <a:t> and country/</a:t>
            </a:r>
            <a:r>
              <a:rPr lang="it-IT" sz="2000" b="1" dirty="0" err="1" smtClean="0">
                <a:solidFill>
                  <a:schemeClr val="bg2">
                    <a:lumMod val="50000"/>
                  </a:schemeClr>
                </a:solidFill>
                <a:latin typeface="+mn-lt"/>
              </a:rPr>
              <a:t>region</a:t>
            </a:r>
            <a:r>
              <a:rPr lang="it-IT" sz="2000" b="1" dirty="0" smtClean="0">
                <a:solidFill>
                  <a:schemeClr val="bg2">
                    <a:lumMod val="50000"/>
                  </a:schemeClr>
                </a:solidFill>
                <a:latin typeface="+mn-lt"/>
              </a:rPr>
              <a:t> (n=4,577) </a:t>
            </a:r>
            <a:endParaRPr lang="it-IT" sz="2000" b="1" dirty="0">
              <a:solidFill>
                <a:schemeClr val="bg2">
                  <a:lumMod val="50000"/>
                </a:schemeClr>
              </a:solidFill>
              <a:latin typeface="+mn-lt"/>
            </a:endParaRPr>
          </a:p>
        </p:txBody>
      </p:sp>
    </p:spTree>
    <p:extLst>
      <p:ext uri="{BB962C8B-B14F-4D97-AF65-F5344CB8AC3E}">
        <p14:creationId xmlns:p14="http://schemas.microsoft.com/office/powerpoint/2010/main" val="3182288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12</a:t>
            </a:fld>
            <a:endParaRPr lang="fr-FR" dirty="0">
              <a:solidFill>
                <a:srgbClr val="666666">
                  <a:tint val="75000"/>
                </a:srgbClr>
              </a:solidFill>
            </a:endParaRPr>
          </a:p>
        </p:txBody>
      </p:sp>
      <p:sp>
        <p:nvSpPr>
          <p:cNvPr id="3" name="Titel 1"/>
          <p:cNvSpPr txBox="1">
            <a:spLocks/>
          </p:cNvSpPr>
          <p:nvPr/>
        </p:nvSpPr>
        <p:spPr>
          <a:xfrm>
            <a:off x="352580" y="118658"/>
            <a:ext cx="8764925" cy="1143000"/>
          </a:xfrm>
          <a:prstGeom prst="rect">
            <a:avLst/>
          </a:prstGeom>
        </p:spPr>
        <p:txBody>
          <a:bodyPr/>
          <a:lst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solidFill>
                  <a:schemeClr val="bg2">
                    <a:lumMod val="50000"/>
                  </a:schemeClr>
                </a:solidFill>
              </a:rPr>
              <a:t>International rules and guidelines for coding RD (1)</a:t>
            </a:r>
            <a:endParaRPr lang="de-DE" sz="2800" dirty="0">
              <a:solidFill>
                <a:schemeClr val="bg2">
                  <a:lumMod val="50000"/>
                </a:schemeClr>
              </a:solidFill>
            </a:endParaRPr>
          </a:p>
        </p:txBody>
      </p:sp>
      <p:sp>
        <p:nvSpPr>
          <p:cNvPr id="4" name="Inhaltsplatzhalter 4"/>
          <p:cNvSpPr txBox="1">
            <a:spLocks/>
          </p:cNvSpPr>
          <p:nvPr/>
        </p:nvSpPr>
        <p:spPr>
          <a:xfrm>
            <a:off x="94380" y="1133745"/>
            <a:ext cx="6165686" cy="459051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542925"/>
            <a:r>
              <a:rPr lang="en-US" sz="1600" b="1" dirty="0" smtClean="0">
                <a:solidFill>
                  <a:schemeClr val="bg2">
                    <a:lumMod val="50000"/>
                  </a:schemeClr>
                </a:solidFill>
              </a:rPr>
              <a:t>Guideline 1  </a:t>
            </a:r>
            <a:r>
              <a:rPr lang="en-US" sz="1600" dirty="0" smtClean="0"/>
              <a:t>Several tools and strategies could be set at MS level to     produce data or statistics for RD, nevertheless each country should set this </a:t>
            </a:r>
            <a:r>
              <a:rPr lang="en-US" sz="1600" b="1" dirty="0" smtClean="0"/>
              <a:t>strategy</a:t>
            </a:r>
            <a:r>
              <a:rPr lang="en-US" sz="1600" dirty="0" smtClean="0"/>
              <a:t> accordingly to a standard principle of </a:t>
            </a:r>
            <a:r>
              <a:rPr lang="en-US" sz="1600" b="1" dirty="0" smtClean="0"/>
              <a:t>maximizing exhaustiveness</a:t>
            </a:r>
            <a:r>
              <a:rPr lang="en-US" sz="1600" dirty="0" smtClean="0"/>
              <a:t> as well as possible </a:t>
            </a:r>
            <a:r>
              <a:rPr lang="en-US" sz="1600" b="1" dirty="0" smtClean="0"/>
              <a:t>re-use of </a:t>
            </a:r>
            <a:r>
              <a:rPr lang="en-US" sz="1600" dirty="0" smtClean="0"/>
              <a:t>existing </a:t>
            </a:r>
            <a:r>
              <a:rPr lang="en-US" sz="1600" b="1" dirty="0" smtClean="0"/>
              <a:t>data</a:t>
            </a:r>
            <a:r>
              <a:rPr lang="en-US" sz="1600" dirty="0" smtClean="0"/>
              <a:t> collections</a:t>
            </a:r>
          </a:p>
          <a:p>
            <a:pPr marL="0" indent="0">
              <a:buFont typeface="Arial" charset="0"/>
              <a:buNone/>
            </a:pPr>
            <a:endParaRPr lang="en-US" sz="1600" dirty="0" smtClean="0"/>
          </a:p>
          <a:p>
            <a:pPr defTabSz="542925"/>
            <a:r>
              <a:rPr lang="en-US" sz="1600" b="1" dirty="0">
                <a:solidFill>
                  <a:schemeClr val="bg2">
                    <a:lumMod val="50000"/>
                  </a:schemeClr>
                </a:solidFill>
              </a:rPr>
              <a:t>Guideline 2 </a:t>
            </a:r>
            <a:r>
              <a:rPr lang="en-US" sz="1600" dirty="0" smtClean="0"/>
              <a:t>Code the data in a way that </a:t>
            </a:r>
            <a:r>
              <a:rPr lang="en-US" sz="1600" b="1" dirty="0" smtClean="0"/>
              <a:t>the reporting can compile to the granularity of the recommended list of </a:t>
            </a:r>
            <a:r>
              <a:rPr lang="en-US" sz="1600" b="1" dirty="0" err="1" smtClean="0"/>
              <a:t>Orphacodes</a:t>
            </a:r>
            <a:r>
              <a:rPr lang="en-US" sz="1600" dirty="0" smtClean="0"/>
              <a:t> for statistical reporting (MF-granularity). </a:t>
            </a:r>
            <a:br>
              <a:rPr lang="en-US" sz="1600" dirty="0" smtClean="0"/>
            </a:br>
            <a:r>
              <a:rPr lang="en-US" sz="1600" dirty="0" smtClean="0"/>
              <a:t>If no further national needs for reporting are necessary, use the codes from the MF directly.</a:t>
            </a:r>
          </a:p>
          <a:p>
            <a:pPr marL="0" indent="0">
              <a:buFont typeface="Arial" charset="0"/>
              <a:buNone/>
            </a:pPr>
            <a:endParaRPr lang="en-US" sz="1600" dirty="0" smtClean="0"/>
          </a:p>
          <a:p>
            <a:pPr defTabSz="542925"/>
            <a:r>
              <a:rPr lang="en-US" sz="1600" b="1" dirty="0">
                <a:solidFill>
                  <a:schemeClr val="bg2">
                    <a:lumMod val="50000"/>
                  </a:schemeClr>
                </a:solidFill>
              </a:rPr>
              <a:t>Guideline 3 </a:t>
            </a:r>
            <a:r>
              <a:rPr lang="en-US" sz="1600" dirty="0" smtClean="0"/>
              <a:t>Whenever possible, capture the information of the </a:t>
            </a:r>
            <a:r>
              <a:rPr lang="en-US" sz="1600" b="1" dirty="0" smtClean="0"/>
              <a:t>diagnostic assertion for all RD cases</a:t>
            </a:r>
            <a:r>
              <a:rPr lang="en-US" sz="1600" dirty="0" smtClean="0"/>
              <a:t>. </a:t>
            </a:r>
            <a:br>
              <a:rPr lang="en-US" sz="1600" dirty="0" smtClean="0"/>
            </a:br>
            <a:r>
              <a:rPr lang="en-US" sz="1600" dirty="0" smtClean="0"/>
              <a:t>Use the Options “Suspected 	rare disease”, “Confirmed rare disease” and “Undetermined diagnosis”. Additional options might be helpful.</a:t>
            </a:r>
          </a:p>
        </p:txBody>
      </p:sp>
      <p:pic>
        <p:nvPicPr>
          <p:cNvPr id="6" name="Immagine 5"/>
          <p:cNvPicPr>
            <a:picLocks noChangeAspect="1"/>
          </p:cNvPicPr>
          <p:nvPr/>
        </p:nvPicPr>
        <p:blipFill>
          <a:blip r:embed="rId2"/>
          <a:stretch>
            <a:fillRect/>
          </a:stretch>
        </p:blipFill>
        <p:spPr>
          <a:xfrm>
            <a:off x="6835047" y="5721327"/>
            <a:ext cx="1433312" cy="723055"/>
          </a:xfrm>
          <a:prstGeom prst="rect">
            <a:avLst/>
          </a:prstGeom>
        </p:spPr>
      </p:pic>
      <p:sp>
        <p:nvSpPr>
          <p:cNvPr id="7" name="CasellaDiTesto 6"/>
          <p:cNvSpPr txBox="1"/>
          <p:nvPr/>
        </p:nvSpPr>
        <p:spPr>
          <a:xfrm>
            <a:off x="352580" y="2438890"/>
            <a:ext cx="5839600" cy="1350150"/>
          </a:xfrm>
          <a:prstGeom prst="rect">
            <a:avLst/>
          </a:prstGeom>
          <a:noFill/>
          <a:ln w="25400">
            <a:solidFill>
              <a:schemeClr val="accent1"/>
            </a:solidFill>
          </a:ln>
        </p:spPr>
        <p:txBody>
          <a:bodyPr wrap="square" rtlCol="0">
            <a:spAutoFit/>
          </a:bodyPr>
          <a:lstStyle/>
          <a:p>
            <a:endParaRPr lang="it-IT" dirty="0"/>
          </a:p>
        </p:txBody>
      </p:sp>
      <p:pic>
        <p:nvPicPr>
          <p:cNvPr id="9" name="Immagine 8"/>
          <p:cNvPicPr>
            <a:picLocks noChangeAspect="1"/>
          </p:cNvPicPr>
          <p:nvPr/>
        </p:nvPicPr>
        <p:blipFill>
          <a:blip r:embed="rId3"/>
          <a:stretch>
            <a:fillRect/>
          </a:stretch>
        </p:blipFill>
        <p:spPr>
          <a:xfrm rot="695986">
            <a:off x="6486767" y="1766592"/>
            <a:ext cx="2129870" cy="3068361"/>
          </a:xfrm>
          <a:prstGeom prst="rect">
            <a:avLst/>
          </a:prstGeom>
        </p:spPr>
      </p:pic>
    </p:spTree>
    <p:extLst>
      <p:ext uri="{BB962C8B-B14F-4D97-AF65-F5344CB8AC3E}">
        <p14:creationId xmlns:p14="http://schemas.microsoft.com/office/powerpoint/2010/main" val="373158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13</a:t>
            </a:fld>
            <a:endParaRPr lang="fr-FR" dirty="0">
              <a:solidFill>
                <a:srgbClr val="666666">
                  <a:tint val="75000"/>
                </a:srgbClr>
              </a:solidFill>
            </a:endParaRPr>
          </a:p>
        </p:txBody>
      </p:sp>
      <p:sp>
        <p:nvSpPr>
          <p:cNvPr id="3" name="CasellaDiTesto 2"/>
          <p:cNvSpPr txBox="1"/>
          <p:nvPr/>
        </p:nvSpPr>
        <p:spPr>
          <a:xfrm flipH="1">
            <a:off x="663426" y="67677"/>
            <a:ext cx="7335815" cy="830997"/>
          </a:xfrm>
          <a:prstGeom prst="rect">
            <a:avLst/>
          </a:prstGeom>
          <a:noFill/>
        </p:spPr>
        <p:txBody>
          <a:bodyPr wrap="square" rtlCol="0">
            <a:spAutoFit/>
          </a:bodyPr>
          <a:lstStyle/>
          <a:p>
            <a:pPr algn="ctr"/>
            <a:r>
              <a:rPr lang="it-IT" sz="2400" b="1" dirty="0" err="1" smtClean="0">
                <a:solidFill>
                  <a:schemeClr val="bg2">
                    <a:lumMod val="50000"/>
                  </a:schemeClr>
                </a:solidFill>
                <a:latin typeface="+mn-lt"/>
                <a:cs typeface="Calibri" panose="020F0502020204030204" pitchFamily="34" charset="0"/>
              </a:rPr>
              <a:t>Why</a:t>
            </a:r>
            <a:r>
              <a:rPr lang="it-IT" sz="2400" b="1" dirty="0" smtClean="0">
                <a:solidFill>
                  <a:schemeClr val="bg2">
                    <a:lumMod val="50000"/>
                  </a:schemeClr>
                </a:solidFill>
                <a:latin typeface="+mn-lt"/>
                <a:cs typeface="Calibri" panose="020F0502020204030204" pitchFamily="34" charset="0"/>
              </a:rPr>
              <a:t> and </a:t>
            </a:r>
            <a:r>
              <a:rPr lang="it-IT" sz="2400" b="1" dirty="0" err="1" smtClean="0">
                <a:solidFill>
                  <a:schemeClr val="bg2">
                    <a:lumMod val="50000"/>
                  </a:schemeClr>
                </a:solidFill>
                <a:latin typeface="+mn-lt"/>
                <a:cs typeface="Calibri" panose="020F0502020204030204" pitchFamily="34" charset="0"/>
              </a:rPr>
              <a:t>when</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have</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been</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ORPHAcodes</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corresponding</a:t>
            </a:r>
            <a:r>
              <a:rPr lang="it-IT" sz="2400" b="1" dirty="0" smtClean="0">
                <a:solidFill>
                  <a:schemeClr val="bg2">
                    <a:lumMod val="50000"/>
                  </a:schemeClr>
                </a:solidFill>
                <a:latin typeface="+mn-lt"/>
                <a:cs typeface="Calibri" panose="020F0502020204030204" pitchFamily="34" charset="0"/>
              </a:rPr>
              <a:t> to the </a:t>
            </a:r>
            <a:r>
              <a:rPr lang="it-IT" sz="2400" b="1" dirty="0" err="1" smtClean="0">
                <a:solidFill>
                  <a:schemeClr val="bg2">
                    <a:lumMod val="50000"/>
                  </a:schemeClr>
                </a:solidFill>
                <a:latin typeface="+mn-lt"/>
                <a:cs typeface="Calibri" panose="020F0502020204030204" pitchFamily="34" charset="0"/>
              </a:rPr>
              <a:t>aggregation</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level</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group</a:t>
            </a:r>
            <a:r>
              <a:rPr lang="it-IT" sz="2400" b="1" dirty="0" smtClean="0">
                <a:solidFill>
                  <a:schemeClr val="bg2">
                    <a:lumMod val="50000"/>
                  </a:schemeClr>
                </a:solidFill>
                <a:latin typeface="+mn-lt"/>
                <a:cs typeface="Calibri" panose="020F0502020204030204" pitchFamily="34" charset="0"/>
              </a:rPr>
              <a:t> of </a:t>
            </a:r>
            <a:r>
              <a:rPr lang="it-IT" sz="2400" b="1" dirty="0" err="1" smtClean="0">
                <a:solidFill>
                  <a:schemeClr val="bg2">
                    <a:lumMod val="50000"/>
                  </a:schemeClr>
                </a:solidFill>
                <a:latin typeface="+mn-lt"/>
                <a:cs typeface="Calibri" panose="020F0502020204030204" pitchFamily="34" charset="0"/>
              </a:rPr>
              <a:t>disorders</a:t>
            </a:r>
            <a:r>
              <a:rPr lang="it-IT" sz="2400" b="1" dirty="0" smtClean="0">
                <a:solidFill>
                  <a:schemeClr val="bg2">
                    <a:lumMod val="50000"/>
                  </a:schemeClr>
                </a:solidFill>
                <a:latin typeface="+mn-lt"/>
                <a:cs typeface="Calibri" panose="020F0502020204030204" pitchFamily="34" charset="0"/>
              </a:rPr>
              <a:t>» </a:t>
            </a:r>
            <a:r>
              <a:rPr lang="it-IT" sz="2400" b="1" dirty="0" err="1" smtClean="0">
                <a:solidFill>
                  <a:schemeClr val="bg2">
                    <a:lumMod val="50000"/>
                  </a:schemeClr>
                </a:solidFill>
                <a:latin typeface="+mn-lt"/>
                <a:cs typeface="Calibri" panose="020F0502020204030204" pitchFamily="34" charset="0"/>
              </a:rPr>
              <a:t>used</a:t>
            </a:r>
            <a:r>
              <a:rPr lang="it-IT" sz="2400" b="1" dirty="0" smtClean="0">
                <a:solidFill>
                  <a:schemeClr val="bg2">
                    <a:lumMod val="50000"/>
                  </a:schemeClr>
                </a:solidFill>
                <a:latin typeface="+mn-lt"/>
                <a:cs typeface="Calibri" panose="020F0502020204030204" pitchFamily="34" charset="0"/>
              </a:rPr>
              <a:t>?   </a:t>
            </a:r>
            <a:endParaRPr lang="it-IT" sz="2400" b="1" dirty="0">
              <a:solidFill>
                <a:schemeClr val="bg2">
                  <a:lumMod val="50000"/>
                </a:schemeClr>
              </a:solidFill>
              <a:latin typeface="+mn-lt"/>
              <a:cs typeface="Calibri" panose="020F0502020204030204" pitchFamily="34" charset="0"/>
            </a:endParaRPr>
          </a:p>
        </p:txBody>
      </p:sp>
      <p:sp>
        <p:nvSpPr>
          <p:cNvPr id="4" name="CasellaDiTesto 3"/>
          <p:cNvSpPr txBox="1"/>
          <p:nvPr/>
        </p:nvSpPr>
        <p:spPr>
          <a:xfrm flipH="1">
            <a:off x="132648" y="1149127"/>
            <a:ext cx="7376792" cy="461665"/>
          </a:xfrm>
          <a:prstGeom prst="rect">
            <a:avLst/>
          </a:prstGeom>
          <a:noFill/>
        </p:spPr>
        <p:txBody>
          <a:bodyPr wrap="square" rtlCol="0">
            <a:spAutoFit/>
          </a:bodyPr>
          <a:lstStyle/>
          <a:p>
            <a:r>
              <a:rPr lang="it-IT" sz="2400" b="1" dirty="0" smtClean="0">
                <a:solidFill>
                  <a:srgbClr val="008258"/>
                </a:solidFill>
                <a:latin typeface="Calibri" panose="020F0502020204030204" pitchFamily="34" charset="0"/>
                <a:cs typeface="Calibri" panose="020F0502020204030204" pitchFamily="34" charset="0"/>
              </a:rPr>
              <a:t>1. Non-</a:t>
            </a:r>
            <a:r>
              <a:rPr lang="it-IT" sz="2400" b="1" dirty="0" err="1" smtClean="0">
                <a:solidFill>
                  <a:srgbClr val="008258"/>
                </a:solidFill>
                <a:latin typeface="Calibri" panose="020F0502020204030204" pitchFamily="34" charset="0"/>
                <a:cs typeface="Calibri" panose="020F0502020204030204" pitchFamily="34" charset="0"/>
              </a:rPr>
              <a:t>confirmed</a:t>
            </a:r>
            <a:r>
              <a:rPr lang="it-IT" sz="2400" b="1" dirty="0" smtClean="0">
                <a:solidFill>
                  <a:srgbClr val="008258"/>
                </a:solidFill>
                <a:latin typeface="Calibri" panose="020F0502020204030204" pitchFamily="34" charset="0"/>
                <a:cs typeface="Calibri" panose="020F0502020204030204" pitchFamily="34" charset="0"/>
              </a:rPr>
              <a:t> </a:t>
            </a:r>
            <a:r>
              <a:rPr lang="it-IT" sz="2400" b="1" dirty="0" err="1" smtClean="0">
                <a:solidFill>
                  <a:srgbClr val="008258"/>
                </a:solidFill>
                <a:latin typeface="Calibri" panose="020F0502020204030204" pitchFamily="34" charset="0"/>
                <a:cs typeface="Calibri" panose="020F0502020204030204" pitchFamily="34" charset="0"/>
              </a:rPr>
              <a:t>diagnoses</a:t>
            </a:r>
            <a:r>
              <a:rPr lang="it-IT" sz="2400" b="1" dirty="0" smtClean="0">
                <a:solidFill>
                  <a:srgbClr val="008258"/>
                </a:solidFill>
                <a:latin typeface="Calibri" panose="020F0502020204030204" pitchFamily="34" charset="0"/>
                <a:cs typeface="Calibri" panose="020F0502020204030204" pitchFamily="34" charset="0"/>
              </a:rPr>
              <a:t> (</a:t>
            </a:r>
            <a:r>
              <a:rPr lang="it-IT" sz="2400" b="1" dirty="0" err="1" smtClean="0">
                <a:solidFill>
                  <a:srgbClr val="008258"/>
                </a:solidFill>
                <a:latin typeface="Calibri" panose="020F0502020204030204" pitchFamily="34" charset="0"/>
                <a:cs typeface="Calibri" panose="020F0502020204030204" pitchFamily="34" charset="0"/>
              </a:rPr>
              <a:t>Spain</a:t>
            </a:r>
            <a:r>
              <a:rPr lang="it-IT" sz="2400" b="1" dirty="0" smtClean="0">
                <a:solidFill>
                  <a:srgbClr val="008258"/>
                </a:solidFill>
                <a:latin typeface="Calibri" panose="020F0502020204030204" pitchFamily="34" charset="0"/>
                <a:cs typeface="Calibri" panose="020F0502020204030204" pitchFamily="34" charset="0"/>
              </a:rPr>
              <a:t>, Veneto </a:t>
            </a:r>
            <a:r>
              <a:rPr lang="it-IT" sz="2400" b="1" dirty="0" err="1">
                <a:solidFill>
                  <a:srgbClr val="008258"/>
                </a:solidFill>
                <a:latin typeface="Calibri" panose="020F0502020204030204" pitchFamily="34" charset="0"/>
                <a:cs typeface="Calibri" panose="020F0502020204030204" pitchFamily="34" charset="0"/>
              </a:rPr>
              <a:t>r</a:t>
            </a:r>
            <a:r>
              <a:rPr lang="it-IT" sz="2400" b="1" dirty="0" err="1" smtClean="0">
                <a:solidFill>
                  <a:srgbClr val="008258"/>
                </a:solidFill>
                <a:latin typeface="Calibri" panose="020F0502020204030204" pitchFamily="34" charset="0"/>
                <a:cs typeface="Calibri" panose="020F0502020204030204" pitchFamily="34" charset="0"/>
              </a:rPr>
              <a:t>egion</a:t>
            </a:r>
            <a:r>
              <a:rPr lang="it-IT" sz="2400" b="1" dirty="0" smtClean="0">
                <a:solidFill>
                  <a:srgbClr val="008258"/>
                </a:solidFill>
                <a:latin typeface="Calibri" panose="020F0502020204030204" pitchFamily="34" charset="0"/>
                <a:cs typeface="Calibri" panose="020F0502020204030204" pitchFamily="34" charset="0"/>
              </a:rPr>
              <a:t>)</a:t>
            </a:r>
            <a:endParaRPr lang="it-IT" sz="2400" b="1" dirty="0">
              <a:solidFill>
                <a:srgbClr val="008258"/>
              </a:solidFill>
              <a:latin typeface="Calibri" panose="020F0502020204030204" pitchFamily="34" charset="0"/>
              <a:cs typeface="Calibri" panose="020F0502020204030204" pitchFamily="34" charset="0"/>
            </a:endParaRPr>
          </a:p>
        </p:txBody>
      </p:sp>
      <p:sp>
        <p:nvSpPr>
          <p:cNvPr id="5" name="CasellaDiTesto 4"/>
          <p:cNvSpPr txBox="1"/>
          <p:nvPr/>
        </p:nvSpPr>
        <p:spPr>
          <a:xfrm flipH="1">
            <a:off x="155078" y="1763164"/>
            <a:ext cx="7796988" cy="1754326"/>
          </a:xfrm>
          <a:prstGeom prst="rect">
            <a:avLst/>
          </a:prstGeom>
          <a:noFill/>
        </p:spPr>
        <p:txBody>
          <a:bodyPr wrap="square" rtlCol="0">
            <a:spAutoFit/>
          </a:bodyPr>
          <a:lstStyle/>
          <a:p>
            <a:r>
              <a:rPr lang="it-IT" sz="2400" b="1" dirty="0" smtClean="0">
                <a:solidFill>
                  <a:srgbClr val="008258"/>
                </a:solidFill>
                <a:latin typeface="Calibri" panose="020F0502020204030204" pitchFamily="34" charset="0"/>
                <a:cs typeface="Calibri" panose="020F0502020204030204" pitchFamily="34" charset="0"/>
              </a:rPr>
              <a:t>2</a:t>
            </a:r>
            <a:r>
              <a:rPr lang="it-IT" sz="2400" dirty="0" smtClean="0">
                <a:solidFill>
                  <a:srgbClr val="008258"/>
                </a:solidFill>
                <a:latin typeface="Calibri" panose="020F0502020204030204" pitchFamily="34" charset="0"/>
                <a:cs typeface="Calibri" panose="020F0502020204030204" pitchFamily="34" charset="0"/>
              </a:rPr>
              <a:t>. </a:t>
            </a:r>
            <a:r>
              <a:rPr lang="it-IT" sz="2400" b="1" dirty="0" err="1" smtClean="0">
                <a:solidFill>
                  <a:srgbClr val="008258"/>
                </a:solidFill>
                <a:latin typeface="Calibri" panose="020F0502020204030204" pitchFamily="34" charset="0"/>
                <a:cs typeface="Calibri" panose="020F0502020204030204" pitchFamily="34" charset="0"/>
              </a:rPr>
              <a:t>Dealing</a:t>
            </a:r>
            <a:r>
              <a:rPr lang="it-IT" sz="2400" b="1" dirty="0" smtClean="0">
                <a:solidFill>
                  <a:srgbClr val="008258"/>
                </a:solidFill>
                <a:latin typeface="Calibri" panose="020F0502020204030204" pitchFamily="34" charset="0"/>
                <a:cs typeface="Calibri" panose="020F0502020204030204" pitchFamily="34" charset="0"/>
              </a:rPr>
              <a:t> with </a:t>
            </a:r>
            <a:r>
              <a:rPr lang="it-IT" sz="2400" b="1" dirty="0" err="1" smtClean="0">
                <a:solidFill>
                  <a:srgbClr val="008258"/>
                </a:solidFill>
                <a:latin typeface="Calibri" panose="020F0502020204030204" pitchFamily="34" charset="0"/>
                <a:cs typeface="Calibri" panose="020F0502020204030204" pitchFamily="34" charset="0"/>
              </a:rPr>
              <a:t>national</a:t>
            </a:r>
            <a:r>
              <a:rPr lang="it-IT" sz="2400" b="1" dirty="0" smtClean="0">
                <a:solidFill>
                  <a:srgbClr val="008258"/>
                </a:solidFill>
                <a:latin typeface="Calibri" panose="020F0502020204030204" pitchFamily="34" charset="0"/>
                <a:cs typeface="Calibri" panose="020F0502020204030204" pitchFamily="34" charset="0"/>
              </a:rPr>
              <a:t> </a:t>
            </a:r>
            <a:r>
              <a:rPr lang="it-IT" sz="2400" b="1" dirty="0" err="1" smtClean="0">
                <a:solidFill>
                  <a:srgbClr val="008258"/>
                </a:solidFill>
                <a:latin typeface="Calibri" panose="020F0502020204030204" pitchFamily="34" charset="0"/>
                <a:cs typeface="Calibri" panose="020F0502020204030204" pitchFamily="34" charset="0"/>
              </a:rPr>
              <a:t>requirements</a:t>
            </a:r>
            <a:endParaRPr lang="it-IT" sz="2400" b="1" dirty="0" smtClean="0">
              <a:solidFill>
                <a:srgbClr val="008258"/>
              </a:solidFill>
              <a:latin typeface="Calibri" panose="020F0502020204030204" pitchFamily="34" charset="0"/>
              <a:cs typeface="Calibri" panose="020F0502020204030204" pitchFamily="34" charset="0"/>
            </a:endParaRPr>
          </a:p>
          <a:p>
            <a:r>
              <a:rPr lang="it-IT" sz="2400" b="1" dirty="0" smtClean="0">
                <a:solidFill>
                  <a:srgbClr val="008258"/>
                </a:solidFill>
                <a:latin typeface="Calibri" panose="020F0502020204030204" pitchFamily="34" charset="0"/>
                <a:cs typeface="Calibri" panose="020F0502020204030204" pitchFamily="34" charset="0"/>
              </a:rPr>
              <a:t>i.e. VR</a:t>
            </a:r>
          </a:p>
          <a:p>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The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official</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national</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list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includes</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NAMES of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diseases</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corresponding</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to the GROUP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level</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in the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Orphanet</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nomenclature  </a:t>
            </a:r>
          </a:p>
          <a:p>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They</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cannot</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be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excluded</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from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being</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used</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unless</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a:t>
            </a:r>
            <a:r>
              <a:rPr lang="it-IT" sz="2000" b="1" dirty="0" err="1" smtClean="0">
                <a:solidFill>
                  <a:schemeClr val="accent6">
                    <a:lumMod val="60000"/>
                    <a:lumOff val="40000"/>
                  </a:schemeClr>
                </a:solidFill>
                <a:latin typeface="Calibri" panose="020F0502020204030204" pitchFamily="34" charset="0"/>
                <a:cs typeface="Calibri" panose="020F0502020204030204" pitchFamily="34" charset="0"/>
              </a:rPr>
              <a:t>very</a:t>
            </a:r>
            <a:r>
              <a:rPr lang="it-IT" sz="2000" b="1" dirty="0" smtClean="0">
                <a:solidFill>
                  <a:schemeClr val="accent6">
                    <a:lumMod val="60000"/>
                    <a:lumOff val="40000"/>
                  </a:schemeClr>
                </a:solidFill>
                <a:latin typeface="Calibri" panose="020F0502020204030204" pitchFamily="34" charset="0"/>
                <a:cs typeface="Calibri" panose="020F0502020204030204" pitchFamily="34" charset="0"/>
              </a:rPr>
              <a:t> general </a:t>
            </a:r>
          </a:p>
        </p:txBody>
      </p:sp>
      <p:sp>
        <p:nvSpPr>
          <p:cNvPr id="7" name="Rettangolo 6"/>
          <p:cNvSpPr/>
          <p:nvPr/>
        </p:nvSpPr>
        <p:spPr>
          <a:xfrm>
            <a:off x="312240" y="4187450"/>
            <a:ext cx="1393330" cy="830997"/>
          </a:xfrm>
          <a:prstGeom prst="rect">
            <a:avLst/>
          </a:prstGeom>
        </p:spPr>
        <p:txBody>
          <a:bodyPr wrap="none">
            <a:spAutoFit/>
          </a:bodyPr>
          <a:lstStyle/>
          <a:p>
            <a:r>
              <a:rPr lang="it-IT" sz="2400" b="1" dirty="0" err="1" smtClean="0">
                <a:solidFill>
                  <a:srgbClr val="008258"/>
                </a:solidFill>
                <a:latin typeface="+mn-lt"/>
              </a:rPr>
              <a:t>Examples</a:t>
            </a:r>
            <a:endParaRPr lang="it-IT" sz="2400" b="1" dirty="0" smtClean="0">
              <a:solidFill>
                <a:srgbClr val="008258"/>
              </a:solidFill>
              <a:latin typeface="+mn-lt"/>
            </a:endParaRPr>
          </a:p>
          <a:p>
            <a:r>
              <a:rPr lang="it-IT" sz="2400" dirty="0" smtClean="0">
                <a:solidFill>
                  <a:schemeClr val="accent6">
                    <a:lumMod val="75000"/>
                  </a:schemeClr>
                </a:solidFill>
                <a:latin typeface="+mn-lt"/>
              </a:rPr>
              <a:t> </a:t>
            </a:r>
            <a:endParaRPr lang="it-IT" sz="2400" dirty="0">
              <a:solidFill>
                <a:schemeClr val="accent6">
                  <a:lumMod val="75000"/>
                </a:schemeClr>
              </a:solidFill>
              <a:latin typeface="+mn-lt"/>
            </a:endParaRPr>
          </a:p>
        </p:txBody>
      </p:sp>
      <p:sp>
        <p:nvSpPr>
          <p:cNvPr id="8" name="CasellaDiTesto 7"/>
          <p:cNvSpPr txBox="1"/>
          <p:nvPr/>
        </p:nvSpPr>
        <p:spPr>
          <a:xfrm flipH="1">
            <a:off x="80193" y="3690886"/>
            <a:ext cx="6254982" cy="461665"/>
          </a:xfrm>
          <a:prstGeom prst="rect">
            <a:avLst/>
          </a:prstGeom>
          <a:noFill/>
        </p:spPr>
        <p:txBody>
          <a:bodyPr wrap="square" rtlCol="0">
            <a:spAutoFit/>
          </a:bodyPr>
          <a:lstStyle/>
          <a:p>
            <a:r>
              <a:rPr lang="it-IT" sz="2400" b="1" dirty="0">
                <a:solidFill>
                  <a:srgbClr val="008258"/>
                </a:solidFill>
                <a:latin typeface="+mn-lt"/>
                <a:cs typeface="Calibri" panose="020F0502020204030204" pitchFamily="34" charset="0"/>
              </a:rPr>
              <a:t>3</a:t>
            </a:r>
            <a:r>
              <a:rPr lang="it-IT" sz="2400" dirty="0" smtClean="0">
                <a:solidFill>
                  <a:srgbClr val="008258"/>
                </a:solidFill>
                <a:latin typeface="+mn-lt"/>
                <a:cs typeface="Calibri" panose="020F0502020204030204" pitchFamily="34" charset="0"/>
              </a:rPr>
              <a:t>. </a:t>
            </a:r>
            <a:r>
              <a:rPr lang="it-IT" sz="2400" b="1" dirty="0" err="1" smtClean="0">
                <a:solidFill>
                  <a:srgbClr val="008258"/>
                </a:solidFill>
                <a:latin typeface="+mn-lt"/>
                <a:cs typeface="Calibri" panose="020F0502020204030204" pitchFamily="34" charset="0"/>
              </a:rPr>
              <a:t>Confirmed</a:t>
            </a:r>
            <a:r>
              <a:rPr lang="it-IT" sz="2400" b="1" dirty="0" smtClean="0">
                <a:solidFill>
                  <a:srgbClr val="008258"/>
                </a:solidFill>
                <a:latin typeface="+mn-lt"/>
                <a:cs typeface="Calibri" panose="020F0502020204030204" pitchFamily="34" charset="0"/>
              </a:rPr>
              <a:t> </a:t>
            </a:r>
            <a:r>
              <a:rPr lang="it-IT" sz="2400" b="1" dirty="0" err="1" smtClean="0">
                <a:solidFill>
                  <a:srgbClr val="008258"/>
                </a:solidFill>
                <a:latin typeface="+mn-lt"/>
                <a:cs typeface="Calibri" panose="020F0502020204030204" pitchFamily="34" charset="0"/>
              </a:rPr>
              <a:t>diagnoses</a:t>
            </a:r>
            <a:r>
              <a:rPr lang="it-IT" sz="2400" b="1" dirty="0" smtClean="0">
                <a:solidFill>
                  <a:srgbClr val="008258"/>
                </a:solidFill>
                <a:latin typeface="+mn-lt"/>
                <a:cs typeface="Calibri" panose="020F0502020204030204" pitchFamily="34" charset="0"/>
              </a:rPr>
              <a:t> (</a:t>
            </a:r>
            <a:r>
              <a:rPr lang="it-IT" sz="2400" b="1" dirty="0" err="1" smtClean="0">
                <a:solidFill>
                  <a:srgbClr val="008258"/>
                </a:solidFill>
                <a:latin typeface="+mn-lt"/>
                <a:cs typeface="Calibri" panose="020F0502020204030204" pitchFamily="34" charset="0"/>
              </a:rPr>
              <a:t>all</a:t>
            </a:r>
            <a:r>
              <a:rPr lang="it-IT" sz="2400" b="1" dirty="0" smtClean="0">
                <a:solidFill>
                  <a:srgbClr val="008258"/>
                </a:solidFill>
                <a:latin typeface="+mn-lt"/>
                <a:cs typeface="Calibri" panose="020F0502020204030204" pitchFamily="34" charset="0"/>
              </a:rPr>
              <a:t>)</a:t>
            </a:r>
            <a:endParaRPr lang="it-IT" sz="2400" b="1" dirty="0">
              <a:solidFill>
                <a:srgbClr val="008258"/>
              </a:solidFill>
              <a:latin typeface="+mn-lt"/>
              <a:cs typeface="Calibri" panose="020F0502020204030204" pitchFamily="34" charset="0"/>
            </a:endParaRPr>
          </a:p>
        </p:txBody>
      </p:sp>
      <p:sp>
        <p:nvSpPr>
          <p:cNvPr id="6" name="Rettangolo 5"/>
          <p:cNvSpPr/>
          <p:nvPr/>
        </p:nvSpPr>
        <p:spPr>
          <a:xfrm>
            <a:off x="1466655" y="5197170"/>
            <a:ext cx="4282134" cy="369332"/>
          </a:xfrm>
          <a:prstGeom prst="rect">
            <a:avLst/>
          </a:prstGeom>
        </p:spPr>
        <p:txBody>
          <a:bodyPr wrap="none">
            <a:spAutoFit/>
          </a:bodyPr>
          <a:lstStyle/>
          <a:p>
            <a:r>
              <a:rPr lang="it-IT" dirty="0" smtClean="0">
                <a:latin typeface="+mn-lt"/>
              </a:rPr>
              <a:t>ORPHA271861 </a:t>
            </a:r>
            <a:r>
              <a:rPr lang="it-IT" dirty="0" err="1" smtClean="0">
                <a:latin typeface="+mn-lt"/>
              </a:rPr>
              <a:t>Hereditary</a:t>
            </a:r>
            <a:r>
              <a:rPr lang="it-IT" dirty="0" smtClean="0">
                <a:latin typeface="+mn-lt"/>
              </a:rPr>
              <a:t> </a:t>
            </a:r>
            <a:r>
              <a:rPr lang="it-IT" dirty="0">
                <a:latin typeface="+mn-lt"/>
              </a:rPr>
              <a:t>ATTR </a:t>
            </a:r>
            <a:r>
              <a:rPr lang="it-IT" dirty="0" err="1">
                <a:latin typeface="+mn-lt"/>
              </a:rPr>
              <a:t>amyloidosis</a:t>
            </a:r>
            <a:endParaRPr lang="it-IT" dirty="0">
              <a:latin typeface="+mn-lt"/>
            </a:endParaRPr>
          </a:p>
        </p:txBody>
      </p:sp>
      <p:sp>
        <p:nvSpPr>
          <p:cNvPr id="9" name="Rettangolo 8"/>
          <p:cNvSpPr/>
          <p:nvPr/>
        </p:nvSpPr>
        <p:spPr>
          <a:xfrm>
            <a:off x="331880" y="4787614"/>
            <a:ext cx="3749937" cy="369332"/>
          </a:xfrm>
          <a:prstGeom prst="rect">
            <a:avLst/>
          </a:prstGeom>
        </p:spPr>
        <p:txBody>
          <a:bodyPr wrap="none">
            <a:spAutoFit/>
          </a:bodyPr>
          <a:lstStyle/>
          <a:p>
            <a:r>
              <a:rPr lang="it-IT" dirty="0" smtClean="0">
                <a:latin typeface="+mn-lt"/>
              </a:rPr>
              <a:t>ORPHA209978 </a:t>
            </a:r>
            <a:r>
              <a:rPr lang="it-IT" dirty="0" err="1" smtClean="0">
                <a:latin typeface="+mn-lt"/>
              </a:rPr>
              <a:t>Alternating</a:t>
            </a:r>
            <a:r>
              <a:rPr lang="it-IT" dirty="0" smtClean="0">
                <a:latin typeface="+mn-lt"/>
              </a:rPr>
              <a:t> </a:t>
            </a:r>
            <a:r>
              <a:rPr lang="it-IT" dirty="0" err="1">
                <a:latin typeface="+mn-lt"/>
              </a:rPr>
              <a:t>hemiplegia</a:t>
            </a:r>
            <a:endParaRPr lang="it-IT" dirty="0">
              <a:latin typeface="+mn-lt"/>
            </a:endParaRPr>
          </a:p>
        </p:txBody>
      </p:sp>
      <p:sp>
        <p:nvSpPr>
          <p:cNvPr id="10" name="Rettangolo 9"/>
          <p:cNvSpPr/>
          <p:nvPr/>
        </p:nvSpPr>
        <p:spPr>
          <a:xfrm>
            <a:off x="4707015" y="4719280"/>
            <a:ext cx="3915559" cy="369332"/>
          </a:xfrm>
          <a:prstGeom prst="rect">
            <a:avLst/>
          </a:prstGeom>
        </p:spPr>
        <p:txBody>
          <a:bodyPr wrap="none">
            <a:spAutoFit/>
          </a:bodyPr>
          <a:lstStyle/>
          <a:p>
            <a:r>
              <a:rPr lang="it-IT" dirty="0" smtClean="0">
                <a:latin typeface="+mn-lt"/>
              </a:rPr>
              <a:t>ORPHA35656 </a:t>
            </a:r>
            <a:r>
              <a:rPr lang="it-IT" dirty="0" err="1" smtClean="0">
                <a:latin typeface="+mn-lt"/>
              </a:rPr>
              <a:t>Coenzyme</a:t>
            </a:r>
            <a:r>
              <a:rPr lang="it-IT" dirty="0" smtClean="0">
                <a:latin typeface="+mn-lt"/>
              </a:rPr>
              <a:t> </a:t>
            </a:r>
            <a:r>
              <a:rPr lang="it-IT" dirty="0">
                <a:latin typeface="+mn-lt"/>
              </a:rPr>
              <a:t>Q10 </a:t>
            </a:r>
            <a:r>
              <a:rPr lang="it-IT" dirty="0" err="1">
                <a:latin typeface="+mn-lt"/>
              </a:rPr>
              <a:t>deficiency</a:t>
            </a:r>
            <a:endParaRPr lang="it-IT" dirty="0">
              <a:latin typeface="+mn-lt"/>
            </a:endParaRPr>
          </a:p>
        </p:txBody>
      </p:sp>
      <p:sp>
        <p:nvSpPr>
          <p:cNvPr id="11" name="Rettangolo 10"/>
          <p:cNvSpPr/>
          <p:nvPr/>
        </p:nvSpPr>
        <p:spPr>
          <a:xfrm>
            <a:off x="91333" y="5709335"/>
            <a:ext cx="4555542" cy="369332"/>
          </a:xfrm>
          <a:prstGeom prst="rect">
            <a:avLst/>
          </a:prstGeom>
        </p:spPr>
        <p:txBody>
          <a:bodyPr wrap="none">
            <a:spAutoFit/>
          </a:bodyPr>
          <a:lstStyle/>
          <a:p>
            <a:r>
              <a:rPr lang="it-IT" dirty="0" smtClean="0">
                <a:latin typeface="+mn-lt"/>
              </a:rPr>
              <a:t>ORPHA457074 </a:t>
            </a:r>
            <a:r>
              <a:rPr lang="it-IT" dirty="0" err="1" smtClean="0">
                <a:latin typeface="+mn-lt"/>
              </a:rPr>
              <a:t>Congenital</a:t>
            </a:r>
            <a:r>
              <a:rPr lang="it-IT" dirty="0" smtClean="0">
                <a:latin typeface="+mn-lt"/>
              </a:rPr>
              <a:t> </a:t>
            </a:r>
            <a:r>
              <a:rPr lang="it-IT" dirty="0" err="1" smtClean="0">
                <a:latin typeface="+mn-lt"/>
              </a:rPr>
              <a:t>nemaline</a:t>
            </a:r>
            <a:r>
              <a:rPr lang="it-IT" dirty="0" smtClean="0">
                <a:latin typeface="+mn-lt"/>
              </a:rPr>
              <a:t> </a:t>
            </a:r>
            <a:r>
              <a:rPr lang="it-IT" dirty="0" err="1">
                <a:latin typeface="+mn-lt"/>
              </a:rPr>
              <a:t>myopathy</a:t>
            </a:r>
            <a:endParaRPr lang="it-IT" dirty="0">
              <a:latin typeface="+mn-lt"/>
            </a:endParaRPr>
          </a:p>
        </p:txBody>
      </p:sp>
      <p:sp>
        <p:nvSpPr>
          <p:cNvPr id="13" name="Rettangolo 12"/>
          <p:cNvSpPr/>
          <p:nvPr/>
        </p:nvSpPr>
        <p:spPr>
          <a:xfrm>
            <a:off x="625934" y="6099865"/>
            <a:ext cx="4085221" cy="369332"/>
          </a:xfrm>
          <a:prstGeom prst="rect">
            <a:avLst/>
          </a:prstGeom>
        </p:spPr>
        <p:txBody>
          <a:bodyPr wrap="none">
            <a:spAutoFit/>
          </a:bodyPr>
          <a:lstStyle/>
          <a:p>
            <a:r>
              <a:rPr lang="it-IT" dirty="0" smtClean="0">
                <a:latin typeface="+mn-lt"/>
              </a:rPr>
              <a:t>ORPHA95483 </a:t>
            </a:r>
            <a:r>
              <a:rPr lang="it-IT" dirty="0" err="1" smtClean="0">
                <a:latin typeface="+mn-lt"/>
              </a:rPr>
              <a:t>Univentricular</a:t>
            </a:r>
            <a:r>
              <a:rPr lang="it-IT" dirty="0" smtClean="0"/>
              <a:t> </a:t>
            </a:r>
            <a:r>
              <a:rPr lang="it-IT" dirty="0" err="1">
                <a:latin typeface="+mn-lt"/>
              </a:rPr>
              <a:t>cardiopathy</a:t>
            </a:r>
            <a:endParaRPr lang="it-IT" dirty="0">
              <a:latin typeface="+mn-lt"/>
            </a:endParaRPr>
          </a:p>
        </p:txBody>
      </p:sp>
      <p:sp>
        <p:nvSpPr>
          <p:cNvPr id="12" name="Rettangolo 11"/>
          <p:cNvSpPr/>
          <p:nvPr/>
        </p:nvSpPr>
        <p:spPr>
          <a:xfrm>
            <a:off x="4489450" y="5539430"/>
            <a:ext cx="4572000" cy="646331"/>
          </a:xfrm>
          <a:prstGeom prst="rect">
            <a:avLst/>
          </a:prstGeom>
        </p:spPr>
        <p:txBody>
          <a:bodyPr>
            <a:spAutoFit/>
          </a:bodyPr>
          <a:lstStyle/>
          <a:p>
            <a:r>
              <a:rPr lang="it-IT" dirty="0">
                <a:latin typeface="+mn-lt"/>
              </a:rPr>
              <a:t>ORPHA293355 </a:t>
            </a:r>
            <a:r>
              <a:rPr lang="it-IT" dirty="0" err="1">
                <a:latin typeface="+mn-lt"/>
              </a:rPr>
              <a:t>Methylmalonic</a:t>
            </a:r>
            <a:r>
              <a:rPr lang="it-IT" dirty="0">
                <a:latin typeface="+mn-lt"/>
              </a:rPr>
              <a:t> </a:t>
            </a:r>
            <a:r>
              <a:rPr lang="it-IT" dirty="0" err="1">
                <a:latin typeface="+mn-lt"/>
              </a:rPr>
              <a:t>acidemia</a:t>
            </a:r>
            <a:r>
              <a:rPr lang="it-IT" dirty="0">
                <a:latin typeface="+mn-lt"/>
              </a:rPr>
              <a:t> </a:t>
            </a:r>
            <a:r>
              <a:rPr lang="it-IT" dirty="0" err="1">
                <a:latin typeface="+mn-lt"/>
              </a:rPr>
              <a:t>without</a:t>
            </a:r>
            <a:r>
              <a:rPr lang="it-IT" dirty="0">
                <a:latin typeface="+mn-lt"/>
              </a:rPr>
              <a:t> </a:t>
            </a:r>
            <a:r>
              <a:rPr lang="it-IT" dirty="0" err="1">
                <a:latin typeface="+mn-lt"/>
              </a:rPr>
              <a:t>homocystinuria</a:t>
            </a:r>
            <a:endParaRPr lang="it-IT" dirty="0">
              <a:latin typeface="+mn-lt"/>
            </a:endParaRPr>
          </a:p>
        </p:txBody>
      </p:sp>
    </p:spTree>
    <p:extLst>
      <p:ext uri="{BB962C8B-B14F-4D97-AF65-F5344CB8AC3E}">
        <p14:creationId xmlns:p14="http://schemas.microsoft.com/office/powerpoint/2010/main" val="21595595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2"/>
          <a:stretch>
            <a:fillRect/>
          </a:stretch>
        </p:blipFill>
        <p:spPr>
          <a:xfrm>
            <a:off x="476544" y="294122"/>
            <a:ext cx="5607745" cy="4430514"/>
          </a:xfrm>
          <a:prstGeom prst="rect">
            <a:avLst/>
          </a:prstGeom>
        </p:spPr>
      </p:pic>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14</a:t>
            </a:fld>
            <a:endParaRPr lang="fr-FR" dirty="0">
              <a:solidFill>
                <a:srgbClr val="666666">
                  <a:tint val="75000"/>
                </a:srgbClr>
              </a:solidFill>
            </a:endParaRPr>
          </a:p>
        </p:txBody>
      </p:sp>
      <p:sp>
        <p:nvSpPr>
          <p:cNvPr id="4" name="Rettangolo 3"/>
          <p:cNvSpPr/>
          <p:nvPr/>
        </p:nvSpPr>
        <p:spPr>
          <a:xfrm>
            <a:off x="4971276" y="956991"/>
            <a:ext cx="3480440" cy="369332"/>
          </a:xfrm>
          <a:prstGeom prst="rect">
            <a:avLst/>
          </a:prstGeom>
        </p:spPr>
        <p:txBody>
          <a:bodyPr wrap="none">
            <a:spAutoFit/>
          </a:bodyPr>
          <a:lstStyle/>
          <a:p>
            <a:r>
              <a:rPr lang="it-IT" b="1" dirty="0">
                <a:solidFill>
                  <a:schemeClr val="bg2">
                    <a:lumMod val="50000"/>
                  </a:schemeClr>
                </a:solidFill>
              </a:rPr>
              <a:t>https://dataviz.orphacode.org/</a:t>
            </a:r>
          </a:p>
        </p:txBody>
      </p:sp>
      <p:pic>
        <p:nvPicPr>
          <p:cNvPr id="5" name="Immagine 4"/>
          <p:cNvPicPr>
            <a:picLocks noChangeAspect="1"/>
          </p:cNvPicPr>
          <p:nvPr/>
        </p:nvPicPr>
        <p:blipFill>
          <a:blip r:embed="rId3"/>
          <a:stretch>
            <a:fillRect/>
          </a:stretch>
        </p:blipFill>
        <p:spPr>
          <a:xfrm>
            <a:off x="5787135" y="2123855"/>
            <a:ext cx="2448151" cy="1128639"/>
          </a:xfrm>
          <a:prstGeom prst="rect">
            <a:avLst/>
          </a:prstGeom>
        </p:spPr>
      </p:pic>
      <p:pic>
        <p:nvPicPr>
          <p:cNvPr id="9" name="Immagine 8"/>
          <p:cNvPicPr>
            <a:picLocks noChangeAspect="1"/>
          </p:cNvPicPr>
          <p:nvPr/>
        </p:nvPicPr>
        <p:blipFill>
          <a:blip r:embed="rId4"/>
          <a:stretch>
            <a:fillRect/>
          </a:stretch>
        </p:blipFill>
        <p:spPr>
          <a:xfrm>
            <a:off x="2308872" y="4349281"/>
            <a:ext cx="2997584" cy="1299512"/>
          </a:xfrm>
          <a:prstGeom prst="rect">
            <a:avLst/>
          </a:prstGeom>
        </p:spPr>
      </p:pic>
      <p:pic>
        <p:nvPicPr>
          <p:cNvPr id="12" name="Immagine 11"/>
          <p:cNvPicPr>
            <a:picLocks noChangeAspect="1"/>
          </p:cNvPicPr>
          <p:nvPr/>
        </p:nvPicPr>
        <p:blipFill>
          <a:blip r:embed="rId5"/>
          <a:stretch>
            <a:fillRect/>
          </a:stretch>
        </p:blipFill>
        <p:spPr>
          <a:xfrm>
            <a:off x="386535" y="4284095"/>
            <a:ext cx="2115235" cy="823197"/>
          </a:xfrm>
          <a:prstGeom prst="rect">
            <a:avLst/>
          </a:prstGeom>
        </p:spPr>
      </p:pic>
      <p:sp>
        <p:nvSpPr>
          <p:cNvPr id="3" name="Rettangolo 2"/>
          <p:cNvSpPr/>
          <p:nvPr/>
        </p:nvSpPr>
        <p:spPr>
          <a:xfrm>
            <a:off x="71500" y="34243"/>
            <a:ext cx="7245805" cy="369332"/>
          </a:xfrm>
          <a:prstGeom prst="rect">
            <a:avLst/>
          </a:prstGeom>
        </p:spPr>
        <p:txBody>
          <a:bodyPr wrap="square">
            <a:spAutoFit/>
          </a:bodyPr>
          <a:lstStyle/>
          <a:p>
            <a:r>
              <a:rPr lang="it-IT" b="1" dirty="0" smtClean="0">
                <a:solidFill>
                  <a:schemeClr val="bg2">
                    <a:lumMod val="75000"/>
                  </a:schemeClr>
                </a:solidFill>
                <a:latin typeface="+mn-lt"/>
              </a:rPr>
              <a:t>ORPHA293355 </a:t>
            </a:r>
            <a:r>
              <a:rPr lang="it-IT" b="1" dirty="0" err="1" smtClean="0">
                <a:solidFill>
                  <a:schemeClr val="bg2">
                    <a:lumMod val="75000"/>
                  </a:schemeClr>
                </a:solidFill>
                <a:latin typeface="+mn-lt"/>
              </a:rPr>
              <a:t>Methylmalonic</a:t>
            </a:r>
            <a:r>
              <a:rPr lang="it-IT" b="1" dirty="0" smtClean="0">
                <a:solidFill>
                  <a:schemeClr val="bg2">
                    <a:lumMod val="75000"/>
                  </a:schemeClr>
                </a:solidFill>
                <a:latin typeface="+mn-lt"/>
              </a:rPr>
              <a:t> </a:t>
            </a:r>
            <a:r>
              <a:rPr lang="it-IT" b="1" dirty="0" err="1">
                <a:solidFill>
                  <a:schemeClr val="bg2">
                    <a:lumMod val="75000"/>
                  </a:schemeClr>
                </a:solidFill>
                <a:latin typeface="+mn-lt"/>
              </a:rPr>
              <a:t>acidemia</a:t>
            </a:r>
            <a:r>
              <a:rPr lang="it-IT" b="1" dirty="0">
                <a:solidFill>
                  <a:schemeClr val="bg2">
                    <a:lumMod val="75000"/>
                  </a:schemeClr>
                </a:solidFill>
                <a:latin typeface="+mn-lt"/>
              </a:rPr>
              <a:t> </a:t>
            </a:r>
            <a:r>
              <a:rPr lang="it-IT" b="1" dirty="0" err="1">
                <a:solidFill>
                  <a:schemeClr val="bg2">
                    <a:lumMod val="75000"/>
                  </a:schemeClr>
                </a:solidFill>
                <a:latin typeface="+mn-lt"/>
              </a:rPr>
              <a:t>without</a:t>
            </a:r>
            <a:r>
              <a:rPr lang="it-IT" b="1" dirty="0">
                <a:solidFill>
                  <a:schemeClr val="bg2">
                    <a:lumMod val="75000"/>
                  </a:schemeClr>
                </a:solidFill>
                <a:latin typeface="+mn-lt"/>
              </a:rPr>
              <a:t> </a:t>
            </a:r>
            <a:r>
              <a:rPr lang="it-IT" b="1" dirty="0" err="1">
                <a:solidFill>
                  <a:schemeClr val="bg2">
                    <a:lumMod val="75000"/>
                  </a:schemeClr>
                </a:solidFill>
                <a:latin typeface="+mn-lt"/>
              </a:rPr>
              <a:t>homocystinuria</a:t>
            </a:r>
            <a:endParaRPr lang="it-IT" b="1" dirty="0">
              <a:solidFill>
                <a:schemeClr val="bg2">
                  <a:lumMod val="75000"/>
                </a:schemeClr>
              </a:solidFill>
              <a:latin typeface="+mn-lt"/>
            </a:endParaRPr>
          </a:p>
        </p:txBody>
      </p:sp>
      <p:cxnSp>
        <p:nvCxnSpPr>
          <p:cNvPr id="8" name="Connettore 2 7"/>
          <p:cNvCxnSpPr/>
          <p:nvPr/>
        </p:nvCxnSpPr>
        <p:spPr>
          <a:xfrm>
            <a:off x="1106615" y="436607"/>
            <a:ext cx="1620180" cy="1507658"/>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6041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15</a:t>
            </a:fld>
            <a:endParaRPr lang="fr-FR" dirty="0">
              <a:solidFill>
                <a:srgbClr val="666666">
                  <a:tint val="75000"/>
                </a:srgbClr>
              </a:solidFill>
            </a:endParaRPr>
          </a:p>
        </p:txBody>
      </p:sp>
      <p:sp>
        <p:nvSpPr>
          <p:cNvPr id="4" name="CasellaDiTesto 3"/>
          <p:cNvSpPr txBox="1"/>
          <p:nvPr/>
        </p:nvSpPr>
        <p:spPr>
          <a:xfrm>
            <a:off x="251520" y="143635"/>
            <a:ext cx="7516549" cy="400110"/>
          </a:xfrm>
          <a:prstGeom prst="rect">
            <a:avLst/>
          </a:prstGeom>
          <a:noFill/>
        </p:spPr>
        <p:txBody>
          <a:bodyPr wrap="square" rtlCol="0">
            <a:spAutoFit/>
          </a:bodyPr>
          <a:lstStyle/>
          <a:p>
            <a:r>
              <a:rPr lang="it-IT" sz="2000" b="1" dirty="0" smtClean="0">
                <a:solidFill>
                  <a:schemeClr val="accent1">
                    <a:lumMod val="75000"/>
                  </a:schemeClr>
                </a:solidFill>
                <a:latin typeface="+mn-lt"/>
              </a:rPr>
              <a:t>ORPHA457074 </a:t>
            </a:r>
            <a:r>
              <a:rPr lang="it-IT" sz="2000" b="1" dirty="0" err="1" smtClean="0">
                <a:solidFill>
                  <a:schemeClr val="accent1">
                    <a:lumMod val="75000"/>
                  </a:schemeClr>
                </a:solidFill>
                <a:latin typeface="+mn-lt"/>
              </a:rPr>
              <a:t>Congenital</a:t>
            </a:r>
            <a:r>
              <a:rPr lang="it-IT" sz="2000" b="1" dirty="0" smtClean="0">
                <a:solidFill>
                  <a:schemeClr val="accent1">
                    <a:lumMod val="75000"/>
                  </a:schemeClr>
                </a:solidFill>
                <a:latin typeface="+mn-lt"/>
              </a:rPr>
              <a:t> </a:t>
            </a:r>
            <a:r>
              <a:rPr lang="it-IT" sz="2000" b="1" dirty="0" err="1" smtClean="0">
                <a:solidFill>
                  <a:schemeClr val="accent1">
                    <a:lumMod val="75000"/>
                  </a:schemeClr>
                </a:solidFill>
                <a:latin typeface="+mn-lt"/>
              </a:rPr>
              <a:t>nemaline</a:t>
            </a:r>
            <a:r>
              <a:rPr lang="it-IT" sz="2000" b="1" dirty="0" smtClean="0">
                <a:solidFill>
                  <a:schemeClr val="accent1">
                    <a:lumMod val="75000"/>
                  </a:schemeClr>
                </a:solidFill>
                <a:latin typeface="+mn-lt"/>
              </a:rPr>
              <a:t> </a:t>
            </a:r>
            <a:r>
              <a:rPr lang="it-IT" sz="2000" b="1" dirty="0" err="1" smtClean="0">
                <a:solidFill>
                  <a:schemeClr val="accent1">
                    <a:lumMod val="75000"/>
                  </a:schemeClr>
                </a:solidFill>
                <a:latin typeface="+mn-lt"/>
              </a:rPr>
              <a:t>myopathy</a:t>
            </a:r>
            <a:endParaRPr lang="it-IT" sz="2000" b="1" dirty="0">
              <a:solidFill>
                <a:schemeClr val="accent1">
                  <a:lumMod val="75000"/>
                </a:schemeClr>
              </a:solidFill>
              <a:latin typeface="+mn-lt"/>
            </a:endParaRPr>
          </a:p>
        </p:txBody>
      </p:sp>
      <p:sp>
        <p:nvSpPr>
          <p:cNvPr id="5" name="Rettangolo 4"/>
          <p:cNvSpPr/>
          <p:nvPr/>
        </p:nvSpPr>
        <p:spPr>
          <a:xfrm>
            <a:off x="161510" y="578268"/>
            <a:ext cx="7245805" cy="523220"/>
          </a:xfrm>
          <a:prstGeom prst="rect">
            <a:avLst/>
          </a:prstGeom>
        </p:spPr>
        <p:txBody>
          <a:bodyPr wrap="square">
            <a:spAutoFit/>
          </a:bodyPr>
          <a:lstStyle/>
          <a:p>
            <a:r>
              <a:rPr lang="en-US" sz="1400" b="1" dirty="0">
                <a:solidFill>
                  <a:schemeClr val="accent1">
                    <a:lumMod val="75000"/>
                  </a:schemeClr>
                </a:solidFill>
                <a:latin typeface="+mn-lt"/>
              </a:rPr>
              <a:t>Novel classification of genetically caused </a:t>
            </a:r>
            <a:r>
              <a:rPr lang="en-US" sz="1400" b="1" dirty="0" err="1">
                <a:solidFill>
                  <a:schemeClr val="accent1">
                    <a:lumMod val="75000"/>
                  </a:schemeClr>
                </a:solidFill>
                <a:latin typeface="+mn-lt"/>
              </a:rPr>
              <a:t>nemaline</a:t>
            </a:r>
            <a:r>
              <a:rPr lang="en-US" sz="1400" b="1" dirty="0">
                <a:solidFill>
                  <a:schemeClr val="accent1">
                    <a:lumMod val="75000"/>
                  </a:schemeClr>
                </a:solidFill>
                <a:latin typeface="+mn-lt"/>
              </a:rPr>
              <a:t> myopathy (NM) and the genes known to cause these forms of the disorder</a:t>
            </a:r>
            <a:endParaRPr lang="it-IT" sz="1400" dirty="0">
              <a:solidFill>
                <a:schemeClr val="accent1">
                  <a:lumMod val="75000"/>
                </a:schemeClr>
              </a:solidFill>
              <a:latin typeface="+mn-lt"/>
            </a:endParaRPr>
          </a:p>
        </p:txBody>
      </p:sp>
      <p:pic>
        <p:nvPicPr>
          <p:cNvPr id="6" name="Immagine 5"/>
          <p:cNvPicPr>
            <a:picLocks noChangeAspect="1"/>
          </p:cNvPicPr>
          <p:nvPr/>
        </p:nvPicPr>
        <p:blipFill>
          <a:blip r:embed="rId2"/>
          <a:stretch>
            <a:fillRect/>
          </a:stretch>
        </p:blipFill>
        <p:spPr>
          <a:xfrm>
            <a:off x="160259" y="1113349"/>
            <a:ext cx="5131822" cy="3097586"/>
          </a:xfrm>
          <a:prstGeom prst="rect">
            <a:avLst/>
          </a:prstGeom>
        </p:spPr>
      </p:pic>
      <p:sp>
        <p:nvSpPr>
          <p:cNvPr id="7" name="Rettangolo 6"/>
          <p:cNvSpPr/>
          <p:nvPr/>
        </p:nvSpPr>
        <p:spPr>
          <a:xfrm>
            <a:off x="1961711" y="4222796"/>
            <a:ext cx="6660740" cy="307777"/>
          </a:xfrm>
          <a:prstGeom prst="rect">
            <a:avLst/>
          </a:prstGeom>
        </p:spPr>
        <p:txBody>
          <a:bodyPr wrap="square">
            <a:spAutoFit/>
          </a:bodyPr>
          <a:lstStyle/>
          <a:p>
            <a:r>
              <a:rPr lang="it-IT" sz="1400" b="1" i="1" dirty="0" err="1">
                <a:solidFill>
                  <a:schemeClr val="accent1">
                    <a:lumMod val="75000"/>
                  </a:schemeClr>
                </a:solidFill>
                <a:latin typeface="+mn-lt"/>
              </a:rPr>
              <a:t>Laitila</a:t>
            </a:r>
            <a:r>
              <a:rPr lang="it-IT" sz="1400" b="1" i="1" dirty="0">
                <a:solidFill>
                  <a:schemeClr val="accent1">
                    <a:lumMod val="75000"/>
                  </a:schemeClr>
                </a:solidFill>
                <a:latin typeface="+mn-lt"/>
              </a:rPr>
              <a:t> </a:t>
            </a:r>
            <a:r>
              <a:rPr lang="it-IT" sz="1400" b="1" i="1" dirty="0" smtClean="0">
                <a:solidFill>
                  <a:schemeClr val="accent1">
                    <a:lumMod val="75000"/>
                  </a:schemeClr>
                </a:solidFill>
                <a:latin typeface="+mn-lt"/>
              </a:rPr>
              <a:t>J et al. </a:t>
            </a:r>
            <a:r>
              <a:rPr lang="it-IT" sz="1400" b="1" i="1" dirty="0" err="1" smtClean="0">
                <a:solidFill>
                  <a:schemeClr val="accent1">
                    <a:lumMod val="75000"/>
                  </a:schemeClr>
                </a:solidFill>
                <a:latin typeface="+mn-lt"/>
              </a:rPr>
              <a:t>Recent</a:t>
            </a:r>
            <a:r>
              <a:rPr lang="it-IT" sz="1400" b="1" i="1" dirty="0" smtClean="0">
                <a:solidFill>
                  <a:schemeClr val="accent1">
                    <a:lumMod val="75000"/>
                  </a:schemeClr>
                </a:solidFill>
                <a:latin typeface="+mn-lt"/>
              </a:rPr>
              <a:t> </a:t>
            </a:r>
            <a:r>
              <a:rPr lang="it-IT" sz="1400" b="1" i="1" dirty="0" err="1">
                <a:solidFill>
                  <a:schemeClr val="accent1">
                    <a:lumMod val="75000"/>
                  </a:schemeClr>
                </a:solidFill>
                <a:latin typeface="+mn-lt"/>
              </a:rPr>
              <a:t>advances</a:t>
            </a:r>
            <a:r>
              <a:rPr lang="it-IT" sz="1400" b="1" i="1" dirty="0">
                <a:solidFill>
                  <a:schemeClr val="accent1">
                    <a:lumMod val="75000"/>
                  </a:schemeClr>
                </a:solidFill>
                <a:latin typeface="+mn-lt"/>
              </a:rPr>
              <a:t> in </a:t>
            </a:r>
            <a:r>
              <a:rPr lang="it-IT" sz="1400" b="1" i="1" dirty="0" err="1">
                <a:solidFill>
                  <a:schemeClr val="accent1">
                    <a:lumMod val="75000"/>
                  </a:schemeClr>
                </a:solidFill>
                <a:latin typeface="+mn-lt"/>
              </a:rPr>
              <a:t>nemaline</a:t>
            </a:r>
            <a:r>
              <a:rPr lang="it-IT" sz="1400" b="1" i="1" dirty="0">
                <a:solidFill>
                  <a:schemeClr val="accent1">
                    <a:lumMod val="75000"/>
                  </a:schemeClr>
                </a:solidFill>
                <a:latin typeface="+mn-lt"/>
              </a:rPr>
              <a:t> </a:t>
            </a:r>
            <a:r>
              <a:rPr lang="it-IT" sz="1400" b="1" i="1" dirty="0" err="1">
                <a:solidFill>
                  <a:schemeClr val="accent1">
                    <a:lumMod val="75000"/>
                  </a:schemeClr>
                </a:solidFill>
                <a:latin typeface="+mn-lt"/>
              </a:rPr>
              <a:t>myopathy</a:t>
            </a:r>
            <a:r>
              <a:rPr lang="it-IT" sz="1400" b="1" i="1" dirty="0">
                <a:solidFill>
                  <a:schemeClr val="accent1">
                    <a:lumMod val="75000"/>
                  </a:schemeClr>
                </a:solidFill>
                <a:latin typeface="+mn-lt"/>
              </a:rPr>
              <a:t>. </a:t>
            </a:r>
            <a:r>
              <a:rPr lang="it-IT" sz="1400" b="1" i="1" dirty="0" err="1">
                <a:solidFill>
                  <a:schemeClr val="accent1">
                    <a:lumMod val="75000"/>
                  </a:schemeClr>
                </a:solidFill>
                <a:latin typeface="+mn-lt"/>
              </a:rPr>
              <a:t>Neuromuscul</a:t>
            </a:r>
            <a:r>
              <a:rPr lang="it-IT" sz="1400" b="1" i="1" dirty="0">
                <a:solidFill>
                  <a:schemeClr val="accent1">
                    <a:lumMod val="75000"/>
                  </a:schemeClr>
                </a:solidFill>
                <a:latin typeface="+mn-lt"/>
              </a:rPr>
              <a:t> </a:t>
            </a:r>
            <a:r>
              <a:rPr lang="it-IT" sz="1400" b="1" i="1" dirty="0" err="1">
                <a:solidFill>
                  <a:schemeClr val="accent1">
                    <a:lumMod val="75000"/>
                  </a:schemeClr>
                </a:solidFill>
                <a:latin typeface="+mn-lt"/>
              </a:rPr>
              <a:t>Disord</a:t>
            </a:r>
            <a:r>
              <a:rPr lang="it-IT" sz="1400" b="1" i="1" dirty="0">
                <a:solidFill>
                  <a:schemeClr val="accent1">
                    <a:lumMod val="75000"/>
                  </a:schemeClr>
                </a:solidFill>
                <a:latin typeface="+mn-lt"/>
              </a:rPr>
              <a:t>. </a:t>
            </a:r>
            <a:r>
              <a:rPr lang="it-IT" sz="1400" b="1" i="1" dirty="0" smtClean="0">
                <a:solidFill>
                  <a:schemeClr val="accent1">
                    <a:lumMod val="75000"/>
                  </a:schemeClr>
                </a:solidFill>
                <a:latin typeface="+mn-lt"/>
              </a:rPr>
              <a:t>2021</a:t>
            </a:r>
            <a:endParaRPr lang="it-IT" sz="1400" b="1" i="1" dirty="0">
              <a:solidFill>
                <a:schemeClr val="accent1">
                  <a:lumMod val="75000"/>
                </a:schemeClr>
              </a:solidFill>
              <a:latin typeface="+mn-lt"/>
            </a:endParaRPr>
          </a:p>
        </p:txBody>
      </p:sp>
      <p:pic>
        <p:nvPicPr>
          <p:cNvPr id="3" name="Immagine 2"/>
          <p:cNvPicPr>
            <a:picLocks noChangeAspect="1"/>
          </p:cNvPicPr>
          <p:nvPr/>
        </p:nvPicPr>
        <p:blipFill>
          <a:blip r:embed="rId3"/>
          <a:stretch>
            <a:fillRect/>
          </a:stretch>
        </p:blipFill>
        <p:spPr>
          <a:xfrm>
            <a:off x="5753400" y="992399"/>
            <a:ext cx="2014669" cy="2096596"/>
          </a:xfrm>
          <a:prstGeom prst="rect">
            <a:avLst/>
          </a:prstGeom>
        </p:spPr>
      </p:pic>
      <p:sp>
        <p:nvSpPr>
          <p:cNvPr id="8" name="Rettangolo 7"/>
          <p:cNvSpPr/>
          <p:nvPr/>
        </p:nvSpPr>
        <p:spPr>
          <a:xfrm>
            <a:off x="160259" y="4641058"/>
            <a:ext cx="7771807" cy="738664"/>
          </a:xfrm>
          <a:prstGeom prst="rect">
            <a:avLst/>
          </a:prstGeom>
        </p:spPr>
        <p:txBody>
          <a:bodyPr wrap="square">
            <a:spAutoFit/>
          </a:bodyPr>
          <a:lstStyle/>
          <a:p>
            <a:r>
              <a:rPr lang="en-US" sz="1400" dirty="0" smtClean="0">
                <a:solidFill>
                  <a:srgbClr val="2E2E2E"/>
                </a:solidFill>
                <a:latin typeface="+mn-lt"/>
              </a:rPr>
              <a:t>…NM </a:t>
            </a:r>
            <a:r>
              <a:rPr lang="en-US" sz="1400" dirty="0">
                <a:solidFill>
                  <a:srgbClr val="2E2E2E"/>
                </a:solidFill>
                <a:latin typeface="+mn-lt"/>
              </a:rPr>
              <a:t>has moved from being regarded as one well-defined disorder, caused by mutations in one gene, to becoming split into several entities because of novel clinical or histological features being described, or due to causative mutations being identified in previously unknown genes</a:t>
            </a:r>
            <a:endParaRPr lang="it-IT" sz="1400" dirty="0">
              <a:latin typeface="+mn-lt"/>
            </a:endParaRPr>
          </a:p>
        </p:txBody>
      </p:sp>
      <p:sp>
        <p:nvSpPr>
          <p:cNvPr id="9" name="Rettangolo 8"/>
          <p:cNvSpPr/>
          <p:nvPr/>
        </p:nvSpPr>
        <p:spPr>
          <a:xfrm>
            <a:off x="251520" y="5544235"/>
            <a:ext cx="7337067" cy="738664"/>
          </a:xfrm>
          <a:prstGeom prst="rect">
            <a:avLst/>
          </a:prstGeom>
        </p:spPr>
        <p:txBody>
          <a:bodyPr wrap="square">
            <a:spAutoFit/>
          </a:bodyPr>
          <a:lstStyle/>
          <a:p>
            <a:r>
              <a:rPr lang="en-US" sz="1400" b="1" dirty="0">
                <a:solidFill>
                  <a:srgbClr val="2E2E2E"/>
                </a:solidFill>
                <a:latin typeface="+mn-lt"/>
              </a:rPr>
              <a:t>The original definition of NM </a:t>
            </a:r>
            <a:r>
              <a:rPr lang="en-US" sz="1400" dirty="0">
                <a:solidFill>
                  <a:srgbClr val="2E2E2E"/>
                </a:solidFill>
                <a:latin typeface="+mn-lt"/>
              </a:rPr>
              <a:t>as a disorder </a:t>
            </a:r>
            <a:r>
              <a:rPr lang="en-US" sz="1400" dirty="0" err="1">
                <a:solidFill>
                  <a:srgbClr val="2E2E2E"/>
                </a:solidFill>
                <a:latin typeface="+mn-lt"/>
              </a:rPr>
              <a:t>characterised</a:t>
            </a:r>
            <a:r>
              <a:rPr lang="en-US" sz="1400" dirty="0">
                <a:solidFill>
                  <a:srgbClr val="2E2E2E"/>
                </a:solidFill>
                <a:latin typeface="+mn-lt"/>
              </a:rPr>
              <a:t> </a:t>
            </a:r>
            <a:r>
              <a:rPr lang="en-US" sz="1400" b="1" dirty="0">
                <a:solidFill>
                  <a:srgbClr val="2E2E2E"/>
                </a:solidFill>
                <a:latin typeface="+mn-lt"/>
              </a:rPr>
              <a:t>by muscle weakness and the presence of </a:t>
            </a:r>
            <a:r>
              <a:rPr lang="en-US" sz="1400" b="1" dirty="0" err="1">
                <a:solidFill>
                  <a:srgbClr val="2E2E2E"/>
                </a:solidFill>
                <a:latin typeface="+mn-lt"/>
              </a:rPr>
              <a:t>nemaline</a:t>
            </a:r>
            <a:r>
              <a:rPr lang="en-US" sz="1400" b="1" dirty="0">
                <a:solidFill>
                  <a:srgbClr val="2E2E2E"/>
                </a:solidFill>
                <a:latin typeface="+mn-lt"/>
              </a:rPr>
              <a:t> bodies (rods) in the muscle </a:t>
            </a:r>
            <a:r>
              <a:rPr lang="en-US" sz="1400" b="1" dirty="0" err="1">
                <a:solidFill>
                  <a:srgbClr val="2E2E2E"/>
                </a:solidFill>
                <a:latin typeface="+mn-lt"/>
              </a:rPr>
              <a:t>fibres</a:t>
            </a:r>
            <a:r>
              <a:rPr lang="en-US" sz="1400" dirty="0">
                <a:solidFill>
                  <a:srgbClr val="2E2E2E"/>
                </a:solidFill>
                <a:latin typeface="+mn-lt"/>
              </a:rPr>
              <a:t>, in the absence of other known disorders sometimes associated with rods, </a:t>
            </a:r>
            <a:r>
              <a:rPr lang="en-US" sz="1400" b="1" dirty="0">
                <a:solidFill>
                  <a:srgbClr val="2E2E2E"/>
                </a:solidFill>
                <a:latin typeface="+mn-lt"/>
              </a:rPr>
              <a:t>still applies, at least roughly</a:t>
            </a:r>
            <a:endParaRPr lang="it-IT" sz="1400" b="1" dirty="0">
              <a:solidFill>
                <a:srgbClr val="2E2E2E"/>
              </a:solidFill>
              <a:latin typeface="+mn-lt"/>
            </a:endParaRPr>
          </a:p>
        </p:txBody>
      </p:sp>
    </p:spTree>
    <p:extLst>
      <p:ext uri="{BB962C8B-B14F-4D97-AF65-F5344CB8AC3E}">
        <p14:creationId xmlns:p14="http://schemas.microsoft.com/office/powerpoint/2010/main" val="5227530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16</a:t>
            </a:fld>
            <a:endParaRPr lang="fr-FR" dirty="0">
              <a:solidFill>
                <a:srgbClr val="666666">
                  <a:tint val="75000"/>
                </a:srgbClr>
              </a:solidFill>
            </a:endParaRPr>
          </a:p>
        </p:txBody>
      </p:sp>
      <p:sp>
        <p:nvSpPr>
          <p:cNvPr id="3" name="CasellaDiTesto 2"/>
          <p:cNvSpPr txBox="1"/>
          <p:nvPr/>
        </p:nvSpPr>
        <p:spPr>
          <a:xfrm flipH="1">
            <a:off x="1061610" y="-36385"/>
            <a:ext cx="7017110" cy="707886"/>
          </a:xfrm>
          <a:prstGeom prst="rect">
            <a:avLst/>
          </a:prstGeom>
          <a:noFill/>
        </p:spPr>
        <p:txBody>
          <a:bodyPr wrap="square" rtlCol="0">
            <a:spAutoFit/>
          </a:bodyPr>
          <a:lstStyle/>
          <a:p>
            <a:pPr algn="ctr"/>
            <a:r>
              <a:rPr lang="it-IT" sz="2000" b="1" dirty="0" err="1" smtClean="0">
                <a:solidFill>
                  <a:schemeClr val="bg2">
                    <a:lumMod val="50000"/>
                  </a:schemeClr>
                </a:solidFill>
              </a:rPr>
              <a:t>Why</a:t>
            </a:r>
            <a:r>
              <a:rPr lang="it-IT" sz="2000" b="1" dirty="0" smtClean="0">
                <a:solidFill>
                  <a:schemeClr val="bg2">
                    <a:lumMod val="50000"/>
                  </a:schemeClr>
                </a:solidFill>
              </a:rPr>
              <a:t> and </a:t>
            </a:r>
            <a:r>
              <a:rPr lang="it-IT" sz="2000" b="1" dirty="0" err="1" smtClean="0">
                <a:solidFill>
                  <a:schemeClr val="bg2">
                    <a:lumMod val="50000"/>
                  </a:schemeClr>
                </a:solidFill>
              </a:rPr>
              <a:t>when</a:t>
            </a:r>
            <a:r>
              <a:rPr lang="it-IT" sz="2000" b="1" dirty="0" smtClean="0">
                <a:solidFill>
                  <a:schemeClr val="bg2">
                    <a:lumMod val="50000"/>
                  </a:schemeClr>
                </a:solidFill>
              </a:rPr>
              <a:t> </a:t>
            </a:r>
            <a:r>
              <a:rPr lang="it-IT" sz="2000" b="1" dirty="0" err="1" smtClean="0">
                <a:solidFill>
                  <a:schemeClr val="bg2">
                    <a:lumMod val="50000"/>
                  </a:schemeClr>
                </a:solidFill>
              </a:rPr>
              <a:t>have</a:t>
            </a:r>
            <a:r>
              <a:rPr lang="it-IT" sz="2000" b="1" dirty="0" smtClean="0">
                <a:solidFill>
                  <a:schemeClr val="bg2">
                    <a:lumMod val="50000"/>
                  </a:schemeClr>
                </a:solidFill>
              </a:rPr>
              <a:t> </a:t>
            </a:r>
            <a:r>
              <a:rPr lang="it-IT" sz="2000" b="1" dirty="0" err="1" smtClean="0">
                <a:solidFill>
                  <a:schemeClr val="bg2">
                    <a:lumMod val="50000"/>
                  </a:schemeClr>
                </a:solidFill>
              </a:rPr>
              <a:t>been</a:t>
            </a:r>
            <a:r>
              <a:rPr lang="it-IT" sz="2000" b="1" dirty="0" smtClean="0">
                <a:solidFill>
                  <a:schemeClr val="bg2">
                    <a:lumMod val="50000"/>
                  </a:schemeClr>
                </a:solidFill>
              </a:rPr>
              <a:t> </a:t>
            </a:r>
            <a:r>
              <a:rPr lang="it-IT" sz="2000" b="1" dirty="0" err="1" smtClean="0">
                <a:solidFill>
                  <a:schemeClr val="bg2">
                    <a:lumMod val="50000"/>
                  </a:schemeClr>
                </a:solidFill>
              </a:rPr>
              <a:t>ORPHAcodes</a:t>
            </a:r>
            <a:r>
              <a:rPr lang="it-IT" sz="2000" b="1" dirty="0" smtClean="0">
                <a:solidFill>
                  <a:schemeClr val="bg2">
                    <a:lumMod val="50000"/>
                  </a:schemeClr>
                </a:solidFill>
              </a:rPr>
              <a:t> </a:t>
            </a:r>
            <a:r>
              <a:rPr lang="it-IT" sz="2000" b="1" dirty="0" err="1" smtClean="0">
                <a:solidFill>
                  <a:schemeClr val="bg2">
                    <a:lumMod val="50000"/>
                  </a:schemeClr>
                </a:solidFill>
              </a:rPr>
              <a:t>corresponding</a:t>
            </a:r>
            <a:r>
              <a:rPr lang="it-IT" sz="2000" b="1" dirty="0" smtClean="0">
                <a:solidFill>
                  <a:schemeClr val="bg2">
                    <a:lumMod val="50000"/>
                  </a:schemeClr>
                </a:solidFill>
              </a:rPr>
              <a:t> to the </a:t>
            </a:r>
            <a:r>
              <a:rPr lang="it-IT" sz="2000" b="1" dirty="0" err="1" smtClean="0">
                <a:solidFill>
                  <a:schemeClr val="bg2">
                    <a:lumMod val="50000"/>
                  </a:schemeClr>
                </a:solidFill>
              </a:rPr>
              <a:t>aggregation</a:t>
            </a:r>
            <a:r>
              <a:rPr lang="it-IT" sz="2000" b="1" dirty="0" smtClean="0">
                <a:solidFill>
                  <a:schemeClr val="bg2">
                    <a:lumMod val="50000"/>
                  </a:schemeClr>
                </a:solidFill>
              </a:rPr>
              <a:t> </a:t>
            </a:r>
            <a:r>
              <a:rPr lang="it-IT" sz="2000" b="1" dirty="0" err="1" smtClean="0">
                <a:solidFill>
                  <a:schemeClr val="bg2">
                    <a:lumMod val="50000"/>
                  </a:schemeClr>
                </a:solidFill>
              </a:rPr>
              <a:t>level</a:t>
            </a:r>
            <a:r>
              <a:rPr lang="it-IT" sz="2000" b="1" dirty="0" smtClean="0">
                <a:solidFill>
                  <a:schemeClr val="bg2">
                    <a:lumMod val="50000"/>
                  </a:schemeClr>
                </a:solidFill>
              </a:rPr>
              <a:t> «</a:t>
            </a:r>
            <a:r>
              <a:rPr lang="it-IT" sz="2000" b="1" dirty="0" err="1" smtClean="0">
                <a:solidFill>
                  <a:schemeClr val="bg2">
                    <a:lumMod val="50000"/>
                  </a:schemeClr>
                </a:solidFill>
              </a:rPr>
              <a:t>group</a:t>
            </a:r>
            <a:r>
              <a:rPr lang="it-IT" sz="2000" b="1" dirty="0" smtClean="0">
                <a:solidFill>
                  <a:schemeClr val="bg2">
                    <a:lumMod val="50000"/>
                  </a:schemeClr>
                </a:solidFill>
              </a:rPr>
              <a:t> of </a:t>
            </a:r>
            <a:r>
              <a:rPr lang="it-IT" sz="2000" b="1" dirty="0" err="1" smtClean="0">
                <a:solidFill>
                  <a:schemeClr val="bg2">
                    <a:lumMod val="50000"/>
                  </a:schemeClr>
                </a:solidFill>
              </a:rPr>
              <a:t>disorders</a:t>
            </a:r>
            <a:r>
              <a:rPr lang="it-IT" sz="2000" b="1" dirty="0" smtClean="0">
                <a:solidFill>
                  <a:schemeClr val="bg2">
                    <a:lumMod val="50000"/>
                  </a:schemeClr>
                </a:solidFill>
              </a:rPr>
              <a:t>» </a:t>
            </a:r>
            <a:r>
              <a:rPr lang="it-IT" sz="2000" b="1" dirty="0" err="1" smtClean="0">
                <a:solidFill>
                  <a:schemeClr val="bg2">
                    <a:lumMod val="50000"/>
                  </a:schemeClr>
                </a:solidFill>
              </a:rPr>
              <a:t>used</a:t>
            </a:r>
            <a:r>
              <a:rPr lang="it-IT" sz="2000" b="1" dirty="0" smtClean="0">
                <a:solidFill>
                  <a:schemeClr val="bg2">
                    <a:lumMod val="50000"/>
                  </a:schemeClr>
                </a:solidFill>
              </a:rPr>
              <a:t>?   </a:t>
            </a:r>
            <a:endParaRPr lang="it-IT" sz="2000" b="1" dirty="0">
              <a:solidFill>
                <a:schemeClr val="bg2">
                  <a:lumMod val="50000"/>
                </a:schemeClr>
              </a:solidFill>
            </a:endParaRPr>
          </a:p>
        </p:txBody>
      </p:sp>
      <p:sp>
        <p:nvSpPr>
          <p:cNvPr id="5" name="CasellaDiTesto 4"/>
          <p:cNvSpPr txBox="1"/>
          <p:nvPr/>
        </p:nvSpPr>
        <p:spPr>
          <a:xfrm flipH="1">
            <a:off x="0" y="941168"/>
            <a:ext cx="6254982" cy="369332"/>
          </a:xfrm>
          <a:prstGeom prst="rect">
            <a:avLst/>
          </a:prstGeom>
          <a:noFill/>
        </p:spPr>
        <p:txBody>
          <a:bodyPr wrap="square" rtlCol="0">
            <a:spAutoFit/>
          </a:bodyPr>
          <a:lstStyle/>
          <a:p>
            <a:r>
              <a:rPr lang="it-IT" b="1" dirty="0" smtClean="0">
                <a:solidFill>
                  <a:srgbClr val="008258"/>
                </a:solidFill>
              </a:rPr>
              <a:t>2</a:t>
            </a:r>
            <a:r>
              <a:rPr lang="it-IT" dirty="0" smtClean="0">
                <a:solidFill>
                  <a:srgbClr val="008258"/>
                </a:solidFill>
              </a:rPr>
              <a:t>. </a:t>
            </a:r>
            <a:r>
              <a:rPr lang="it-IT" b="1" dirty="0" err="1" smtClean="0">
                <a:solidFill>
                  <a:srgbClr val="008258"/>
                </a:solidFill>
              </a:rPr>
              <a:t>Confirmed</a:t>
            </a:r>
            <a:r>
              <a:rPr lang="it-IT" b="1" dirty="0" smtClean="0">
                <a:solidFill>
                  <a:srgbClr val="008258"/>
                </a:solidFill>
              </a:rPr>
              <a:t> </a:t>
            </a:r>
            <a:r>
              <a:rPr lang="it-IT" b="1" dirty="0" err="1" smtClean="0">
                <a:solidFill>
                  <a:srgbClr val="008258"/>
                </a:solidFill>
              </a:rPr>
              <a:t>diagnoses</a:t>
            </a:r>
            <a:endParaRPr lang="it-IT" b="1" dirty="0">
              <a:solidFill>
                <a:srgbClr val="008258"/>
              </a:solidFill>
            </a:endParaRPr>
          </a:p>
        </p:txBody>
      </p:sp>
      <p:sp>
        <p:nvSpPr>
          <p:cNvPr id="7" name="Rettangolo 6"/>
          <p:cNvSpPr/>
          <p:nvPr/>
        </p:nvSpPr>
        <p:spPr>
          <a:xfrm>
            <a:off x="870831" y="1580167"/>
            <a:ext cx="2207656" cy="830997"/>
          </a:xfrm>
          <a:prstGeom prst="rect">
            <a:avLst/>
          </a:prstGeom>
        </p:spPr>
        <p:txBody>
          <a:bodyPr wrap="none">
            <a:spAutoFit/>
          </a:bodyPr>
          <a:lstStyle/>
          <a:p>
            <a:r>
              <a:rPr lang="it-IT" sz="2400" b="1" dirty="0" err="1" smtClean="0">
                <a:solidFill>
                  <a:srgbClr val="008258"/>
                </a:solidFill>
                <a:latin typeface="Calibri" panose="020F0502020204030204" pitchFamily="34" charset="0"/>
              </a:rPr>
              <a:t>Other</a:t>
            </a:r>
            <a:r>
              <a:rPr lang="it-IT" sz="2400" b="1" dirty="0" smtClean="0">
                <a:solidFill>
                  <a:srgbClr val="008258"/>
                </a:solidFill>
                <a:latin typeface="Calibri" panose="020F0502020204030204" pitchFamily="34" charset="0"/>
              </a:rPr>
              <a:t> </a:t>
            </a:r>
            <a:r>
              <a:rPr lang="it-IT" sz="2400" b="1" dirty="0" err="1" smtClean="0">
                <a:solidFill>
                  <a:srgbClr val="008258"/>
                </a:solidFill>
                <a:latin typeface="Calibri" panose="020F0502020204030204" pitchFamily="34" charset="0"/>
              </a:rPr>
              <a:t>examples</a:t>
            </a:r>
            <a:endParaRPr lang="it-IT" sz="2400" b="1" dirty="0" smtClean="0">
              <a:solidFill>
                <a:srgbClr val="008258"/>
              </a:solidFill>
              <a:latin typeface="Calibri" panose="020F0502020204030204" pitchFamily="34" charset="0"/>
            </a:endParaRPr>
          </a:p>
          <a:p>
            <a:r>
              <a:rPr lang="it-IT" sz="2400" dirty="0" smtClean="0">
                <a:solidFill>
                  <a:schemeClr val="accent6">
                    <a:lumMod val="75000"/>
                  </a:schemeClr>
                </a:solidFill>
              </a:rPr>
              <a:t> </a:t>
            </a:r>
            <a:endParaRPr lang="it-IT" sz="2400" dirty="0">
              <a:solidFill>
                <a:schemeClr val="accent6">
                  <a:lumMod val="75000"/>
                </a:schemeClr>
              </a:solidFill>
            </a:endParaRPr>
          </a:p>
        </p:txBody>
      </p:sp>
      <p:graphicFrame>
        <p:nvGraphicFramePr>
          <p:cNvPr id="8" name="Tabella 7"/>
          <p:cNvGraphicFramePr>
            <a:graphicFrameLocks noGrp="1"/>
          </p:cNvGraphicFramePr>
          <p:nvPr>
            <p:extLst/>
          </p:nvPr>
        </p:nvGraphicFramePr>
        <p:xfrm>
          <a:off x="3086835" y="1580168"/>
          <a:ext cx="5400600" cy="4886873"/>
        </p:xfrm>
        <a:graphic>
          <a:graphicData uri="http://schemas.openxmlformats.org/drawingml/2006/table">
            <a:tbl>
              <a:tblPr firstRow="1" bandRow="1">
                <a:tableStyleId>{F5AB1C69-6EDB-4FF4-983F-18BD219EF322}</a:tableStyleId>
              </a:tblPr>
              <a:tblGrid>
                <a:gridCol w="1213352">
                  <a:extLst>
                    <a:ext uri="{9D8B030D-6E8A-4147-A177-3AD203B41FA5}">
                      <a16:colId xmlns="" xmlns:a16="http://schemas.microsoft.com/office/drawing/2014/main" val="2656956846"/>
                    </a:ext>
                  </a:extLst>
                </a:gridCol>
                <a:gridCol w="4187248">
                  <a:extLst>
                    <a:ext uri="{9D8B030D-6E8A-4147-A177-3AD203B41FA5}">
                      <a16:colId xmlns="" xmlns:a16="http://schemas.microsoft.com/office/drawing/2014/main" val="2288513924"/>
                    </a:ext>
                  </a:extLst>
                </a:gridCol>
              </a:tblGrid>
              <a:tr h="368996">
                <a:tc>
                  <a:txBody>
                    <a:bodyPr/>
                    <a:lstStyle/>
                    <a:p>
                      <a:pPr algn="ctr"/>
                      <a:r>
                        <a:rPr lang="it-IT" sz="1600" dirty="0" err="1" smtClean="0">
                          <a:solidFill>
                            <a:schemeClr val="bg2">
                              <a:lumMod val="50000"/>
                            </a:schemeClr>
                          </a:solidFill>
                        </a:rPr>
                        <a:t>ORPHAcode</a:t>
                      </a:r>
                      <a:endParaRPr lang="it-IT" sz="1600" dirty="0">
                        <a:solidFill>
                          <a:schemeClr val="bg2">
                            <a:lumMod val="50000"/>
                          </a:schemeClr>
                        </a:solidFill>
                      </a:endParaRPr>
                    </a:p>
                  </a:txBody>
                  <a:tcPr/>
                </a:tc>
                <a:tc>
                  <a:txBody>
                    <a:bodyPr/>
                    <a:lstStyle/>
                    <a:p>
                      <a:pPr algn="ctr"/>
                      <a:r>
                        <a:rPr lang="it-IT" sz="1600" dirty="0" err="1" smtClean="0">
                          <a:solidFill>
                            <a:schemeClr val="bg2">
                              <a:lumMod val="50000"/>
                            </a:schemeClr>
                          </a:solidFill>
                        </a:rPr>
                        <a:t>Preferred</a:t>
                      </a:r>
                      <a:r>
                        <a:rPr lang="it-IT" sz="1600" dirty="0" smtClean="0">
                          <a:solidFill>
                            <a:schemeClr val="bg2">
                              <a:lumMod val="50000"/>
                            </a:schemeClr>
                          </a:solidFill>
                        </a:rPr>
                        <a:t> </a:t>
                      </a:r>
                      <a:r>
                        <a:rPr lang="it-IT" sz="1600" dirty="0" err="1" smtClean="0">
                          <a:solidFill>
                            <a:schemeClr val="bg2">
                              <a:lumMod val="50000"/>
                            </a:schemeClr>
                          </a:solidFill>
                        </a:rPr>
                        <a:t>term</a:t>
                      </a:r>
                      <a:endParaRPr lang="it-IT" sz="1600" dirty="0">
                        <a:solidFill>
                          <a:schemeClr val="bg2">
                            <a:lumMod val="50000"/>
                          </a:schemeClr>
                        </a:solidFill>
                      </a:endParaRPr>
                    </a:p>
                  </a:txBody>
                  <a:tcPr/>
                </a:tc>
                <a:extLst>
                  <a:ext uri="{0D108BD9-81ED-4DB2-BD59-A6C34878D82A}">
                    <a16:rowId xmlns="" xmlns:a16="http://schemas.microsoft.com/office/drawing/2014/main" val="3704931533"/>
                  </a:ext>
                </a:extLst>
              </a:tr>
              <a:tr h="215137">
                <a:tc>
                  <a:txBody>
                    <a:bodyPr/>
                    <a:lstStyle/>
                    <a:p>
                      <a:pPr marL="0" algn="ctr" defTabSz="914400" rtl="0" eaLnBrk="1" fontAlgn="ctr" latinLnBrk="0" hangingPunct="1"/>
                      <a:r>
                        <a:rPr lang="it-IT" sz="1100" u="none" strike="noStrike" kern="1200" dirty="0">
                          <a:solidFill>
                            <a:schemeClr val="dk1"/>
                          </a:solidFill>
                          <a:effectLst/>
                          <a:latin typeface="+mn-lt"/>
                          <a:ea typeface="+mn-ea"/>
                          <a:cs typeface="+mn-cs"/>
                        </a:rPr>
                        <a:t>261821</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12</a:t>
                      </a:r>
                    </a:p>
                  </a:txBody>
                  <a:tcPr marL="6350" marR="6350" marT="6350" marB="0" anchor="ctr"/>
                </a:tc>
                <a:extLst>
                  <a:ext uri="{0D108BD9-81ED-4DB2-BD59-A6C34878D82A}">
                    <a16:rowId xmlns="" xmlns:a16="http://schemas.microsoft.com/office/drawing/2014/main" val="2279425673"/>
                  </a:ext>
                </a:extLst>
              </a:tr>
              <a:tr h="215137">
                <a:tc>
                  <a:txBody>
                    <a:bodyPr/>
                    <a:lstStyle/>
                    <a:p>
                      <a:pPr marL="0" algn="ctr" defTabSz="914400" rtl="0" eaLnBrk="1" fontAlgn="ctr" latinLnBrk="0" hangingPunct="1"/>
                      <a:r>
                        <a:rPr lang="it-IT" sz="1100" u="none" strike="noStrike" kern="1200" dirty="0">
                          <a:solidFill>
                            <a:schemeClr val="dk1"/>
                          </a:solidFill>
                          <a:effectLst/>
                          <a:latin typeface="+mn-lt"/>
                          <a:ea typeface="+mn-ea"/>
                          <a:cs typeface="+mn-cs"/>
                        </a:rPr>
                        <a:t>261866</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short arm of chromosome 2</a:t>
                      </a:r>
                    </a:p>
                  </a:txBody>
                  <a:tcPr marL="6350" marR="6350" marT="6350" marB="0" anchor="ctr"/>
                </a:tc>
                <a:extLst>
                  <a:ext uri="{0D108BD9-81ED-4DB2-BD59-A6C34878D82A}">
                    <a16:rowId xmlns="" xmlns:a16="http://schemas.microsoft.com/office/drawing/2014/main" val="46192409"/>
                  </a:ext>
                </a:extLst>
              </a:tr>
              <a:tr h="215137">
                <a:tc>
                  <a:txBody>
                    <a:bodyPr/>
                    <a:lstStyle/>
                    <a:p>
                      <a:pPr marL="0" algn="ctr" defTabSz="914400" rtl="0" eaLnBrk="1" fontAlgn="ctr" latinLnBrk="0" hangingPunct="1"/>
                      <a:r>
                        <a:rPr lang="it-IT" sz="1100" u="none" strike="noStrike" kern="1200" dirty="0">
                          <a:solidFill>
                            <a:schemeClr val="dk1"/>
                          </a:solidFill>
                          <a:effectLst/>
                          <a:latin typeface="+mn-lt"/>
                          <a:ea typeface="+mn-ea"/>
                          <a:cs typeface="+mn-cs"/>
                        </a:rPr>
                        <a:t>261875</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short arm of chromosome 3</a:t>
                      </a:r>
                    </a:p>
                  </a:txBody>
                  <a:tcPr marL="6350" marR="6350" marT="6350" marB="0" anchor="ctr"/>
                </a:tc>
                <a:extLst>
                  <a:ext uri="{0D108BD9-81ED-4DB2-BD59-A6C34878D82A}">
                    <a16:rowId xmlns="" xmlns:a16="http://schemas.microsoft.com/office/drawing/2014/main" val="2786602453"/>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261911</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short arm of chromosome 7</a:t>
                      </a:r>
                    </a:p>
                  </a:txBody>
                  <a:tcPr marL="6350" marR="6350" marT="6350" marB="0" anchor="ctr"/>
                </a:tc>
                <a:extLst>
                  <a:ext uri="{0D108BD9-81ED-4DB2-BD59-A6C34878D82A}">
                    <a16:rowId xmlns="" xmlns:a16="http://schemas.microsoft.com/office/drawing/2014/main" val="46994839"/>
                  </a:ext>
                </a:extLst>
              </a:tr>
              <a:tr h="215137">
                <a:tc>
                  <a:txBody>
                    <a:bodyPr/>
                    <a:lstStyle/>
                    <a:p>
                      <a:pPr marL="0" algn="ctr" defTabSz="914400" rtl="0" eaLnBrk="1" fontAlgn="ctr" latinLnBrk="0" hangingPunct="1"/>
                      <a:r>
                        <a:rPr lang="it-IT" sz="1100" u="none" strike="noStrike" kern="1200" dirty="0">
                          <a:solidFill>
                            <a:schemeClr val="dk1"/>
                          </a:solidFill>
                          <a:effectLst/>
                          <a:latin typeface="+mn-lt"/>
                          <a:ea typeface="+mn-ea"/>
                          <a:cs typeface="+mn-cs"/>
                        </a:rPr>
                        <a:t>261938</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short arm of chromosome 10</a:t>
                      </a:r>
                    </a:p>
                  </a:txBody>
                  <a:tcPr marL="6350" marR="6350" marT="6350" marB="0" anchor="ctr"/>
                </a:tc>
                <a:extLst>
                  <a:ext uri="{0D108BD9-81ED-4DB2-BD59-A6C34878D82A}">
                    <a16:rowId xmlns="" xmlns:a16="http://schemas.microsoft.com/office/drawing/2014/main" val="834619775"/>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261956</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short arm of chromosome 16</a:t>
                      </a:r>
                    </a:p>
                  </a:txBody>
                  <a:tcPr marL="6350" marR="6350" marT="6350" marB="0" anchor="ctr"/>
                </a:tc>
                <a:extLst>
                  <a:ext uri="{0D108BD9-81ED-4DB2-BD59-A6C34878D82A}">
                    <a16:rowId xmlns="" xmlns:a16="http://schemas.microsoft.com/office/drawing/2014/main" val="2007721883"/>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262001</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1</a:t>
                      </a:r>
                    </a:p>
                  </a:txBody>
                  <a:tcPr marL="6350" marR="6350" marT="6350" marB="0" anchor="ctr"/>
                </a:tc>
                <a:extLst>
                  <a:ext uri="{0D108BD9-81ED-4DB2-BD59-A6C34878D82A}">
                    <a16:rowId xmlns="" xmlns:a16="http://schemas.microsoft.com/office/drawing/2014/main" val="25121580"/>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262038</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5</a:t>
                      </a:r>
                    </a:p>
                  </a:txBody>
                  <a:tcPr marL="6350" marR="6350" marT="6350" marB="0" anchor="ctr"/>
                </a:tc>
                <a:extLst>
                  <a:ext uri="{0D108BD9-81ED-4DB2-BD59-A6C34878D82A}">
                    <a16:rowId xmlns="" xmlns:a16="http://schemas.microsoft.com/office/drawing/2014/main" val="800422718"/>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262047</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6</a:t>
                      </a:r>
                    </a:p>
                  </a:txBody>
                  <a:tcPr marL="6350" marR="6350" marT="6350" marB="0" anchor="ctr"/>
                </a:tc>
                <a:extLst>
                  <a:ext uri="{0D108BD9-81ED-4DB2-BD59-A6C34878D82A}">
                    <a16:rowId xmlns="" xmlns:a16="http://schemas.microsoft.com/office/drawing/2014/main" val="4287890712"/>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262083</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monosomy of the long arm of chromosome 10</a:t>
                      </a:r>
                    </a:p>
                  </a:txBody>
                  <a:tcPr marL="6350" marR="6350" marT="6350" marB="0" anchor="ctr"/>
                </a:tc>
                <a:extLst>
                  <a:ext uri="{0D108BD9-81ED-4DB2-BD59-A6C34878D82A}">
                    <a16:rowId xmlns="" xmlns:a16="http://schemas.microsoft.com/office/drawing/2014/main" val="2180542444"/>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262101</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13</a:t>
                      </a:r>
                    </a:p>
                  </a:txBody>
                  <a:tcPr marL="6350" marR="6350" marT="6350" marB="0" anchor="ctr"/>
                </a:tc>
                <a:extLst>
                  <a:ext uri="{0D108BD9-81ED-4DB2-BD59-A6C34878D82A}">
                    <a16:rowId xmlns="" xmlns:a16="http://schemas.microsoft.com/office/drawing/2014/main" val="2732427283"/>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262119</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15</a:t>
                      </a:r>
                    </a:p>
                  </a:txBody>
                  <a:tcPr marL="6350" marR="6350" marT="6350" marB="0" anchor="ctr"/>
                </a:tc>
                <a:extLst>
                  <a:ext uri="{0D108BD9-81ED-4DB2-BD59-A6C34878D82A}">
                    <a16:rowId xmlns="" xmlns:a16="http://schemas.microsoft.com/office/drawing/2014/main" val="3844156078"/>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262128</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16</a:t>
                      </a:r>
                    </a:p>
                  </a:txBody>
                  <a:tcPr marL="6350" marR="6350" marT="6350" marB="0" anchor="ctr"/>
                </a:tc>
                <a:extLst>
                  <a:ext uri="{0D108BD9-81ED-4DB2-BD59-A6C34878D82A}">
                    <a16:rowId xmlns="" xmlns:a16="http://schemas.microsoft.com/office/drawing/2014/main" val="454355299"/>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262137</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17</a:t>
                      </a:r>
                    </a:p>
                  </a:txBody>
                  <a:tcPr marL="6350" marR="6350" marT="6350" marB="0" anchor="ctr"/>
                </a:tc>
                <a:extLst>
                  <a:ext uri="{0D108BD9-81ED-4DB2-BD59-A6C34878D82A}">
                    <a16:rowId xmlns="" xmlns:a16="http://schemas.microsoft.com/office/drawing/2014/main" val="3349817636"/>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262182</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22</a:t>
                      </a:r>
                    </a:p>
                  </a:txBody>
                  <a:tcPr marL="6350" marR="6350" marT="6350" marB="0" anchor="ctr"/>
                </a:tc>
                <a:extLst>
                  <a:ext uri="{0D108BD9-81ED-4DB2-BD59-A6C34878D82A}">
                    <a16:rowId xmlns="" xmlns:a16="http://schemas.microsoft.com/office/drawing/2014/main" val="1349963447"/>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262749</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duplication of the short arm of chromosome 7</a:t>
                      </a:r>
                    </a:p>
                  </a:txBody>
                  <a:tcPr marL="6350" marR="6350" marT="6350" marB="0" anchor="ctr"/>
                </a:tc>
                <a:extLst>
                  <a:ext uri="{0D108BD9-81ED-4DB2-BD59-A6C34878D82A}">
                    <a16:rowId xmlns="" xmlns:a16="http://schemas.microsoft.com/office/drawing/2014/main" val="1377068850"/>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262767</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trisomy/</a:t>
                      </a:r>
                      <a:r>
                        <a:rPr lang="en-US" sz="1100" u="none" strike="noStrike" kern="1200" dirty="0" err="1">
                          <a:solidFill>
                            <a:schemeClr val="dk1"/>
                          </a:solidFill>
                          <a:effectLst/>
                          <a:latin typeface="+mn-lt"/>
                          <a:ea typeface="+mn-ea"/>
                          <a:cs typeface="+mn-cs"/>
                        </a:rPr>
                        <a:t>tetrasomy</a:t>
                      </a:r>
                      <a:r>
                        <a:rPr lang="en-US" sz="1100" u="none" strike="noStrike" kern="1200" dirty="0">
                          <a:solidFill>
                            <a:schemeClr val="dk1"/>
                          </a:solidFill>
                          <a:effectLst/>
                          <a:latin typeface="+mn-lt"/>
                          <a:ea typeface="+mn-ea"/>
                          <a:cs typeface="+mn-cs"/>
                        </a:rPr>
                        <a:t> of the short arm of chromosome 9</a:t>
                      </a:r>
                    </a:p>
                  </a:txBody>
                  <a:tcPr marL="6350" marR="6350" marT="6350" marB="0" anchor="ctr"/>
                </a:tc>
                <a:extLst>
                  <a:ext uri="{0D108BD9-81ED-4DB2-BD59-A6C34878D82A}">
                    <a16:rowId xmlns="" xmlns:a16="http://schemas.microsoft.com/office/drawing/2014/main" val="2806924051"/>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262950</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duplication of the long arm of chromosome 15</a:t>
                      </a:r>
                    </a:p>
                  </a:txBody>
                  <a:tcPr marL="6350" marR="6350" marT="6350" marB="0" anchor="ctr"/>
                </a:tc>
                <a:extLst>
                  <a:ext uri="{0D108BD9-81ED-4DB2-BD59-A6C34878D82A}">
                    <a16:rowId xmlns="" xmlns:a16="http://schemas.microsoft.com/office/drawing/2014/main" val="2038974058"/>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263004</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duplication of the long arm of chromosome 22</a:t>
                      </a:r>
                    </a:p>
                  </a:txBody>
                  <a:tcPr marL="6350" marR="6350" marT="6350" marB="0" anchor="ctr"/>
                </a:tc>
                <a:extLst>
                  <a:ext uri="{0D108BD9-81ED-4DB2-BD59-A6C34878D82A}">
                    <a16:rowId xmlns="" xmlns:a16="http://schemas.microsoft.com/office/drawing/2014/main" val="3083484871"/>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263756</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deletion of the long arm of chromosome X</a:t>
                      </a:r>
                    </a:p>
                  </a:txBody>
                  <a:tcPr marL="6350" marR="6350" marT="6350" marB="0" anchor="ctr"/>
                </a:tc>
                <a:extLst>
                  <a:ext uri="{0D108BD9-81ED-4DB2-BD59-A6C34878D82A}">
                    <a16:rowId xmlns="" xmlns:a16="http://schemas.microsoft.com/office/drawing/2014/main" val="1428115607"/>
                  </a:ext>
                </a:extLst>
              </a:tr>
              <a:tr h="215137">
                <a:tc>
                  <a:txBody>
                    <a:bodyPr/>
                    <a:lstStyle/>
                    <a:p>
                      <a:pPr marL="0" algn="ctr" defTabSz="914400" rtl="0" eaLnBrk="1" fontAlgn="ctr" latinLnBrk="0" hangingPunct="1"/>
                      <a:r>
                        <a:rPr lang="it-IT" sz="1100" u="none" strike="noStrike" kern="1200">
                          <a:solidFill>
                            <a:schemeClr val="dk1"/>
                          </a:solidFill>
                          <a:effectLst/>
                          <a:latin typeface="+mn-lt"/>
                          <a:ea typeface="+mn-ea"/>
                          <a:cs typeface="+mn-cs"/>
                        </a:rPr>
                        <a:t>263783</a:t>
                      </a:r>
                    </a:p>
                  </a:txBody>
                  <a:tcPr marL="6350" marR="6350" marT="6350" marB="0" anchor="ctr"/>
                </a:tc>
                <a:tc>
                  <a:txBody>
                    <a:bodyPr/>
                    <a:lstStyle/>
                    <a:p>
                      <a:pPr marL="0" algn="ctr" defTabSz="914400" rtl="0" eaLnBrk="1" fontAlgn="ctr" latinLnBrk="0" hangingPunct="1"/>
                      <a:r>
                        <a:rPr lang="en-US" sz="1100" u="none" strike="noStrike" kern="1200" dirty="0">
                          <a:solidFill>
                            <a:schemeClr val="dk1"/>
                          </a:solidFill>
                          <a:effectLst/>
                          <a:latin typeface="+mn-lt"/>
                          <a:ea typeface="+mn-ea"/>
                          <a:cs typeface="+mn-cs"/>
                        </a:rPr>
                        <a:t>Partial duplication of the long arm of chromosome X</a:t>
                      </a:r>
                    </a:p>
                  </a:txBody>
                  <a:tcPr marL="6350" marR="6350" marT="6350" marB="0" anchor="ctr"/>
                </a:tc>
                <a:extLst>
                  <a:ext uri="{0D108BD9-81ED-4DB2-BD59-A6C34878D82A}">
                    <a16:rowId xmlns="" xmlns:a16="http://schemas.microsoft.com/office/drawing/2014/main" val="3818336149"/>
                  </a:ext>
                </a:extLst>
              </a:tr>
            </a:tbl>
          </a:graphicData>
        </a:graphic>
      </p:graphicFrame>
    </p:spTree>
    <p:extLst>
      <p:ext uri="{BB962C8B-B14F-4D97-AF65-F5344CB8AC3E}">
        <p14:creationId xmlns:p14="http://schemas.microsoft.com/office/powerpoint/2010/main" val="4739813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asellaDiTesto 22"/>
          <p:cNvSpPr txBox="1"/>
          <p:nvPr/>
        </p:nvSpPr>
        <p:spPr>
          <a:xfrm>
            <a:off x="1414872" y="5256233"/>
            <a:ext cx="1133223" cy="369332"/>
          </a:xfrm>
          <a:prstGeom prst="rect">
            <a:avLst/>
          </a:prstGeom>
          <a:noFill/>
        </p:spPr>
        <p:txBody>
          <a:bodyPr wrap="square" rtlCol="0">
            <a:spAutoFit/>
          </a:bodyPr>
          <a:lstStyle/>
          <a:p>
            <a:r>
              <a:rPr lang="it-IT" b="1" dirty="0">
                <a:solidFill>
                  <a:schemeClr val="accent2"/>
                </a:solidFill>
              </a:rPr>
              <a:t>SPAIN</a:t>
            </a:r>
          </a:p>
        </p:txBody>
      </p:sp>
      <p:sp>
        <p:nvSpPr>
          <p:cNvPr id="24" name="CasellaDiTesto 23"/>
          <p:cNvSpPr txBox="1"/>
          <p:nvPr/>
        </p:nvSpPr>
        <p:spPr>
          <a:xfrm>
            <a:off x="3766023" y="981767"/>
            <a:ext cx="1214995" cy="369332"/>
          </a:xfrm>
          <a:prstGeom prst="rect">
            <a:avLst/>
          </a:prstGeom>
          <a:noFill/>
        </p:spPr>
        <p:txBody>
          <a:bodyPr wrap="square" rtlCol="0">
            <a:spAutoFit/>
          </a:bodyPr>
          <a:lstStyle>
            <a:defPPr>
              <a:defRPr lang="fr-FR"/>
            </a:defPPr>
            <a:lvl1pPr>
              <a:defRPr b="1">
                <a:latin typeface="+mn-lt"/>
              </a:defRPr>
            </a:lvl1pPr>
          </a:lstStyle>
          <a:p>
            <a:r>
              <a:rPr lang="it-IT" dirty="0">
                <a:solidFill>
                  <a:srgbClr val="7030A0"/>
                </a:solidFill>
              </a:rPr>
              <a:t>ROMANIA</a:t>
            </a:r>
          </a:p>
        </p:txBody>
      </p:sp>
      <p:sp>
        <p:nvSpPr>
          <p:cNvPr id="25" name="CasellaDiTesto 24"/>
          <p:cNvSpPr txBox="1"/>
          <p:nvPr/>
        </p:nvSpPr>
        <p:spPr>
          <a:xfrm>
            <a:off x="6154818" y="5196335"/>
            <a:ext cx="1214995" cy="369332"/>
          </a:xfrm>
          <a:prstGeom prst="rect">
            <a:avLst/>
          </a:prstGeom>
          <a:noFill/>
        </p:spPr>
        <p:txBody>
          <a:bodyPr wrap="square" rtlCol="0">
            <a:spAutoFit/>
          </a:bodyPr>
          <a:lstStyle/>
          <a:p>
            <a:r>
              <a:rPr lang="it-IT" b="1" dirty="0">
                <a:solidFill>
                  <a:schemeClr val="accent1"/>
                </a:solidFill>
              </a:rPr>
              <a:t>VENETO</a:t>
            </a:r>
          </a:p>
        </p:txBody>
      </p:sp>
      <p:sp>
        <p:nvSpPr>
          <p:cNvPr id="26" name="CasellaDiTesto 25"/>
          <p:cNvSpPr txBox="1"/>
          <p:nvPr/>
        </p:nvSpPr>
        <p:spPr>
          <a:xfrm>
            <a:off x="6049571" y="2069108"/>
            <a:ext cx="1214995" cy="369332"/>
          </a:xfrm>
          <a:prstGeom prst="rect">
            <a:avLst/>
          </a:prstGeom>
          <a:noFill/>
        </p:spPr>
        <p:txBody>
          <a:bodyPr wrap="square" rtlCol="0">
            <a:spAutoFit/>
          </a:bodyPr>
          <a:lstStyle/>
          <a:p>
            <a:r>
              <a:rPr lang="it-IT" b="1" dirty="0">
                <a:solidFill>
                  <a:schemeClr val="accent6"/>
                </a:solidFill>
              </a:rPr>
              <a:t>CZ</a:t>
            </a:r>
          </a:p>
        </p:txBody>
      </p:sp>
      <p:sp>
        <p:nvSpPr>
          <p:cNvPr id="28" name="Ovale 27"/>
          <p:cNvSpPr/>
          <p:nvPr/>
        </p:nvSpPr>
        <p:spPr>
          <a:xfrm rot="658773">
            <a:off x="2026106" y="2506847"/>
            <a:ext cx="4135955" cy="2022617"/>
          </a:xfrm>
          <a:prstGeom prst="ellipse">
            <a:avLst/>
          </a:prstGeom>
          <a:solidFill>
            <a:srgbClr val="FF00FF">
              <a:alpha val="25000"/>
            </a:srgbClr>
          </a:solid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5" name="CasellaDiTesto 44"/>
          <p:cNvSpPr txBox="1"/>
          <p:nvPr/>
        </p:nvSpPr>
        <p:spPr>
          <a:xfrm>
            <a:off x="1727793" y="2119811"/>
            <a:ext cx="1214995" cy="369332"/>
          </a:xfrm>
          <a:prstGeom prst="rect">
            <a:avLst/>
          </a:prstGeom>
          <a:noFill/>
        </p:spPr>
        <p:txBody>
          <a:bodyPr wrap="square" rtlCol="0">
            <a:spAutoFit/>
          </a:bodyPr>
          <a:lstStyle/>
          <a:p>
            <a:r>
              <a:rPr lang="it-IT" b="1" dirty="0">
                <a:solidFill>
                  <a:srgbClr val="FF00FF"/>
                </a:solidFill>
              </a:rPr>
              <a:t>MALTA</a:t>
            </a:r>
          </a:p>
        </p:txBody>
      </p:sp>
      <p:sp>
        <p:nvSpPr>
          <p:cNvPr id="46" name="Ovale 45"/>
          <p:cNvSpPr/>
          <p:nvPr/>
        </p:nvSpPr>
        <p:spPr>
          <a:xfrm rot="15749992">
            <a:off x="2470505" y="2439794"/>
            <a:ext cx="4135955" cy="2022617"/>
          </a:xfrm>
          <a:prstGeom prst="ellipse">
            <a:avLst/>
          </a:prstGeom>
          <a:solidFill>
            <a:schemeClr val="accent4">
              <a:alpha val="50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7" name="Ovale 46"/>
          <p:cNvSpPr/>
          <p:nvPr/>
        </p:nvSpPr>
        <p:spPr>
          <a:xfrm rot="9275716">
            <a:off x="2659720" y="2858497"/>
            <a:ext cx="4135955" cy="2022617"/>
          </a:xfrm>
          <a:prstGeom prst="ellipse">
            <a:avLst/>
          </a:prstGeom>
          <a:solidFill>
            <a:schemeClr val="accent6">
              <a:lumMod val="75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9" name="Ovale 48"/>
          <p:cNvSpPr/>
          <p:nvPr/>
        </p:nvSpPr>
        <p:spPr>
          <a:xfrm rot="7178418">
            <a:off x="1901765" y="2953065"/>
            <a:ext cx="4135955" cy="2022617"/>
          </a:xfrm>
          <a:prstGeom prst="ellipse">
            <a:avLst/>
          </a:prstGeom>
          <a:solidFill>
            <a:schemeClr val="accent2">
              <a:alpha val="5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8" name="Ovale 47"/>
          <p:cNvSpPr/>
          <p:nvPr/>
        </p:nvSpPr>
        <p:spPr>
          <a:xfrm rot="13615352">
            <a:off x="2305543" y="3181311"/>
            <a:ext cx="4135955" cy="2022617"/>
          </a:xfrm>
          <a:prstGeom prst="ellipse">
            <a:avLst/>
          </a:prstGeom>
          <a:solidFill>
            <a:schemeClr val="accent5">
              <a:alpha val="5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7" name="CasellaDiTesto 26"/>
          <p:cNvSpPr txBox="1"/>
          <p:nvPr/>
        </p:nvSpPr>
        <p:spPr>
          <a:xfrm>
            <a:off x="3918262" y="3409311"/>
            <a:ext cx="848854" cy="707886"/>
          </a:xfrm>
          <a:prstGeom prst="rect">
            <a:avLst/>
          </a:prstGeom>
          <a:noFill/>
        </p:spPr>
        <p:txBody>
          <a:bodyPr wrap="square" rtlCol="0">
            <a:spAutoFit/>
          </a:bodyPr>
          <a:lstStyle/>
          <a:p>
            <a:pPr algn="ctr"/>
            <a:r>
              <a:rPr lang="it-IT" sz="4000" b="1" dirty="0">
                <a:solidFill>
                  <a:srgbClr val="FF0000"/>
                </a:solidFill>
                <a:latin typeface="+mn-lt"/>
              </a:rPr>
              <a:t>14</a:t>
            </a:r>
          </a:p>
        </p:txBody>
      </p:sp>
      <p:sp>
        <p:nvSpPr>
          <p:cNvPr id="38" name="CasellaDiTesto 37"/>
          <p:cNvSpPr txBox="1"/>
          <p:nvPr/>
        </p:nvSpPr>
        <p:spPr>
          <a:xfrm>
            <a:off x="2847720" y="5256234"/>
            <a:ext cx="868468" cy="323165"/>
          </a:xfrm>
          <a:prstGeom prst="rect">
            <a:avLst/>
          </a:prstGeom>
          <a:noFill/>
        </p:spPr>
        <p:txBody>
          <a:bodyPr wrap="square" rtlCol="0">
            <a:spAutoFit/>
          </a:bodyPr>
          <a:lstStyle/>
          <a:p>
            <a:pPr algn="ctr"/>
            <a:r>
              <a:rPr lang="it-IT" sz="1500" b="1" dirty="0">
                <a:solidFill>
                  <a:schemeClr val="accent2">
                    <a:lumMod val="75000"/>
                  </a:schemeClr>
                </a:solidFill>
              </a:rPr>
              <a:t>1,375</a:t>
            </a:r>
          </a:p>
        </p:txBody>
      </p:sp>
      <p:sp>
        <p:nvSpPr>
          <p:cNvPr id="19" name="CasellaDiTesto 18"/>
          <p:cNvSpPr txBox="1"/>
          <p:nvPr/>
        </p:nvSpPr>
        <p:spPr>
          <a:xfrm>
            <a:off x="4011701" y="1660119"/>
            <a:ext cx="604806" cy="323165"/>
          </a:xfrm>
          <a:prstGeom prst="rect">
            <a:avLst/>
          </a:prstGeom>
          <a:noFill/>
        </p:spPr>
        <p:txBody>
          <a:bodyPr wrap="square" rtlCol="0">
            <a:spAutoFit/>
          </a:bodyPr>
          <a:lstStyle/>
          <a:p>
            <a:pPr algn="ctr"/>
            <a:r>
              <a:rPr lang="it-IT" sz="1500" b="1" dirty="0">
                <a:solidFill>
                  <a:srgbClr val="E8B81A"/>
                </a:solidFill>
              </a:rPr>
              <a:t>4</a:t>
            </a:r>
          </a:p>
        </p:txBody>
      </p:sp>
      <p:sp>
        <p:nvSpPr>
          <p:cNvPr id="20" name="CasellaDiTesto 19"/>
          <p:cNvSpPr txBox="1"/>
          <p:nvPr/>
        </p:nvSpPr>
        <p:spPr>
          <a:xfrm>
            <a:off x="5855569" y="2956266"/>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accent6">
                    <a:lumMod val="75000"/>
                  </a:schemeClr>
                </a:solidFill>
              </a:rPr>
              <a:t>51</a:t>
            </a:r>
          </a:p>
        </p:txBody>
      </p:sp>
      <p:sp>
        <p:nvSpPr>
          <p:cNvPr id="21" name="CasellaDiTesto 20"/>
          <p:cNvSpPr txBox="1"/>
          <p:nvPr/>
        </p:nvSpPr>
        <p:spPr>
          <a:xfrm>
            <a:off x="5273836" y="5256234"/>
            <a:ext cx="604806" cy="323165"/>
          </a:xfrm>
          <a:prstGeom prst="rect">
            <a:avLst/>
          </a:prstGeom>
          <a:noFill/>
        </p:spPr>
        <p:txBody>
          <a:bodyPr wrap="square" rtlCol="0">
            <a:spAutoFit/>
          </a:bodyPr>
          <a:lstStyle/>
          <a:p>
            <a:pPr algn="ctr"/>
            <a:r>
              <a:rPr lang="it-IT" sz="1500" b="1" dirty="0">
                <a:solidFill>
                  <a:schemeClr val="accent5"/>
                </a:solidFill>
              </a:rPr>
              <a:t>306</a:t>
            </a:r>
            <a:endParaRPr lang="it-IT" b="1" dirty="0">
              <a:solidFill>
                <a:schemeClr val="accent5"/>
              </a:solidFill>
            </a:endParaRPr>
          </a:p>
        </p:txBody>
      </p:sp>
      <p:sp>
        <p:nvSpPr>
          <p:cNvPr id="22" name="CasellaDiTesto 21"/>
          <p:cNvSpPr txBox="1"/>
          <p:nvPr/>
        </p:nvSpPr>
        <p:spPr>
          <a:xfrm>
            <a:off x="2100838" y="3062953"/>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rgbClr val="FF00FF"/>
                </a:solidFill>
              </a:rPr>
              <a:t>357</a:t>
            </a:r>
          </a:p>
        </p:txBody>
      </p:sp>
      <p:sp>
        <p:nvSpPr>
          <p:cNvPr id="30" name="CasellaDiTesto 29"/>
          <p:cNvSpPr txBox="1"/>
          <p:nvPr/>
        </p:nvSpPr>
        <p:spPr>
          <a:xfrm>
            <a:off x="3401339" y="236957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a:t>
            </a:r>
          </a:p>
        </p:txBody>
      </p:sp>
      <p:sp>
        <p:nvSpPr>
          <p:cNvPr id="31" name="CasellaDiTesto 30"/>
          <p:cNvSpPr txBox="1"/>
          <p:nvPr/>
        </p:nvSpPr>
        <p:spPr>
          <a:xfrm>
            <a:off x="5068315" y="2625474"/>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a:t>
            </a:r>
          </a:p>
        </p:txBody>
      </p:sp>
      <p:sp>
        <p:nvSpPr>
          <p:cNvPr id="32" name="CasellaDiTesto 31"/>
          <p:cNvSpPr txBox="1"/>
          <p:nvPr/>
        </p:nvSpPr>
        <p:spPr>
          <a:xfrm>
            <a:off x="5513315" y="3565212"/>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3</a:t>
            </a:r>
          </a:p>
        </p:txBody>
      </p:sp>
      <p:sp>
        <p:nvSpPr>
          <p:cNvPr id="33" name="CasellaDiTesto 32"/>
          <p:cNvSpPr txBox="1"/>
          <p:nvPr/>
        </p:nvSpPr>
        <p:spPr>
          <a:xfrm>
            <a:off x="4409902" y="2237372"/>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21</a:t>
            </a:r>
          </a:p>
        </p:txBody>
      </p:sp>
      <p:sp>
        <p:nvSpPr>
          <p:cNvPr id="34" name="CasellaDiTesto 33"/>
          <p:cNvSpPr txBox="1"/>
          <p:nvPr/>
        </p:nvSpPr>
        <p:spPr>
          <a:xfrm>
            <a:off x="2583896" y="3865294"/>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149</a:t>
            </a:r>
          </a:p>
        </p:txBody>
      </p:sp>
      <p:sp>
        <p:nvSpPr>
          <p:cNvPr id="36" name="CasellaDiTesto 35"/>
          <p:cNvSpPr txBox="1"/>
          <p:nvPr/>
        </p:nvSpPr>
        <p:spPr>
          <a:xfrm>
            <a:off x="4016494" y="2533173"/>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5</a:t>
            </a:r>
          </a:p>
        </p:txBody>
      </p:sp>
      <p:sp>
        <p:nvSpPr>
          <p:cNvPr id="37" name="CasellaDiTesto 36"/>
          <p:cNvSpPr txBox="1"/>
          <p:nvPr/>
        </p:nvSpPr>
        <p:spPr>
          <a:xfrm>
            <a:off x="2861792" y="4558018"/>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60</a:t>
            </a:r>
          </a:p>
        </p:txBody>
      </p:sp>
      <p:sp>
        <p:nvSpPr>
          <p:cNvPr id="39" name="CasellaDiTesto 38"/>
          <p:cNvSpPr txBox="1"/>
          <p:nvPr/>
        </p:nvSpPr>
        <p:spPr>
          <a:xfrm>
            <a:off x="4924760" y="2579382"/>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4</a:t>
            </a:r>
          </a:p>
        </p:txBody>
      </p:sp>
      <p:sp>
        <p:nvSpPr>
          <p:cNvPr id="40" name="CasellaDiTesto 39"/>
          <p:cNvSpPr txBox="1"/>
          <p:nvPr/>
        </p:nvSpPr>
        <p:spPr>
          <a:xfrm>
            <a:off x="2701397" y="4007965"/>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16</a:t>
            </a:r>
          </a:p>
        </p:txBody>
      </p:sp>
      <p:sp>
        <p:nvSpPr>
          <p:cNvPr id="41" name="CasellaDiTesto 40"/>
          <p:cNvSpPr txBox="1"/>
          <p:nvPr/>
        </p:nvSpPr>
        <p:spPr>
          <a:xfrm>
            <a:off x="4638191" y="2861998"/>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3</a:t>
            </a:r>
          </a:p>
        </p:txBody>
      </p:sp>
      <p:sp>
        <p:nvSpPr>
          <p:cNvPr id="42" name="CasellaDiTesto 41"/>
          <p:cNvSpPr txBox="1"/>
          <p:nvPr/>
        </p:nvSpPr>
        <p:spPr>
          <a:xfrm>
            <a:off x="4558433" y="5002614"/>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a:t>
            </a:r>
          </a:p>
        </p:txBody>
      </p:sp>
      <p:sp>
        <p:nvSpPr>
          <p:cNvPr id="43" name="CasellaDiTesto 42"/>
          <p:cNvSpPr txBox="1"/>
          <p:nvPr/>
        </p:nvSpPr>
        <p:spPr>
          <a:xfrm>
            <a:off x="2761987" y="2863695"/>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16</a:t>
            </a:r>
          </a:p>
        </p:txBody>
      </p:sp>
      <p:sp>
        <p:nvSpPr>
          <p:cNvPr id="44" name="CasellaDiTesto 43"/>
          <p:cNvSpPr txBox="1"/>
          <p:nvPr/>
        </p:nvSpPr>
        <p:spPr>
          <a:xfrm>
            <a:off x="5334211" y="4315893"/>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11</a:t>
            </a:r>
          </a:p>
        </p:txBody>
      </p:sp>
      <p:sp>
        <p:nvSpPr>
          <p:cNvPr id="50" name="CasellaDiTesto 49"/>
          <p:cNvSpPr txBox="1"/>
          <p:nvPr/>
        </p:nvSpPr>
        <p:spPr>
          <a:xfrm>
            <a:off x="5323764" y="4139393"/>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a:t>
            </a:r>
          </a:p>
        </p:txBody>
      </p:sp>
      <p:sp>
        <p:nvSpPr>
          <p:cNvPr id="51" name="CasellaDiTesto 50"/>
          <p:cNvSpPr txBox="1"/>
          <p:nvPr/>
        </p:nvSpPr>
        <p:spPr>
          <a:xfrm>
            <a:off x="3776563" y="5107607"/>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490</a:t>
            </a:r>
          </a:p>
        </p:txBody>
      </p:sp>
      <p:sp>
        <p:nvSpPr>
          <p:cNvPr id="52" name="CasellaDiTesto 51"/>
          <p:cNvSpPr txBox="1"/>
          <p:nvPr/>
        </p:nvSpPr>
        <p:spPr>
          <a:xfrm>
            <a:off x="3975905" y="5003525"/>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30</a:t>
            </a:r>
          </a:p>
        </p:txBody>
      </p:sp>
      <p:sp>
        <p:nvSpPr>
          <p:cNvPr id="53" name="CasellaDiTesto 52"/>
          <p:cNvSpPr txBox="1"/>
          <p:nvPr/>
        </p:nvSpPr>
        <p:spPr>
          <a:xfrm>
            <a:off x="3040478" y="3261329"/>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100</a:t>
            </a:r>
          </a:p>
        </p:txBody>
      </p:sp>
      <p:sp>
        <p:nvSpPr>
          <p:cNvPr id="54" name="CasellaDiTesto 53"/>
          <p:cNvSpPr txBox="1"/>
          <p:nvPr/>
        </p:nvSpPr>
        <p:spPr>
          <a:xfrm>
            <a:off x="3540971" y="2780766"/>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17</a:t>
            </a:r>
          </a:p>
        </p:txBody>
      </p:sp>
      <p:sp>
        <p:nvSpPr>
          <p:cNvPr id="55" name="CasellaDiTesto 54"/>
          <p:cNvSpPr txBox="1"/>
          <p:nvPr/>
        </p:nvSpPr>
        <p:spPr>
          <a:xfrm>
            <a:off x="3367598" y="456785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68</a:t>
            </a:r>
          </a:p>
        </p:txBody>
      </p:sp>
      <p:sp>
        <p:nvSpPr>
          <p:cNvPr id="56" name="CasellaDiTesto 55"/>
          <p:cNvSpPr txBox="1"/>
          <p:nvPr/>
        </p:nvSpPr>
        <p:spPr>
          <a:xfrm>
            <a:off x="3928601" y="466400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9</a:t>
            </a:r>
          </a:p>
        </p:txBody>
      </p:sp>
      <p:sp>
        <p:nvSpPr>
          <p:cNvPr id="57" name="CasellaDiTesto 56"/>
          <p:cNvSpPr txBox="1"/>
          <p:nvPr/>
        </p:nvSpPr>
        <p:spPr>
          <a:xfrm>
            <a:off x="3062330" y="3854558"/>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21</a:t>
            </a:r>
          </a:p>
        </p:txBody>
      </p:sp>
      <p:sp>
        <p:nvSpPr>
          <p:cNvPr id="59" name="CasellaDiTesto 58"/>
          <p:cNvSpPr txBox="1"/>
          <p:nvPr/>
        </p:nvSpPr>
        <p:spPr>
          <a:xfrm flipH="1">
            <a:off x="-63515" y="278650"/>
            <a:ext cx="9207515" cy="400110"/>
          </a:xfrm>
          <a:prstGeom prst="rect">
            <a:avLst/>
          </a:prstGeom>
          <a:noFill/>
        </p:spPr>
        <p:txBody>
          <a:bodyPr wrap="square" rtlCol="0">
            <a:spAutoFit/>
          </a:bodyPr>
          <a:lstStyle/>
          <a:p>
            <a:pPr algn="ctr"/>
            <a:r>
              <a:rPr lang="it-IT" sz="2000" b="1" dirty="0" err="1" smtClean="0">
                <a:solidFill>
                  <a:schemeClr val="bg2">
                    <a:lumMod val="50000"/>
                  </a:schemeClr>
                </a:solidFill>
                <a:latin typeface="+mn-lt"/>
              </a:rPr>
              <a:t>ORPHAcodes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overlap</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only</a:t>
            </a:r>
            <a:r>
              <a:rPr lang="it-IT" sz="2000" b="1" dirty="0" smtClean="0">
                <a:solidFill>
                  <a:schemeClr val="bg2">
                    <a:lumMod val="50000"/>
                  </a:schemeClr>
                </a:solidFill>
                <a:latin typeface="+mn-lt"/>
              </a:rPr>
              <a:t> ACTIVE </a:t>
            </a:r>
            <a:r>
              <a:rPr lang="it-IT" sz="2000" b="1" dirty="0" err="1" smtClean="0">
                <a:solidFill>
                  <a:schemeClr val="bg2">
                    <a:lumMod val="50000"/>
                  </a:schemeClr>
                </a:solidFill>
                <a:latin typeface="+mn-lt"/>
              </a:rPr>
              <a:t>entities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all</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aggreg</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levels</a:t>
            </a:r>
            <a:r>
              <a:rPr lang="it-IT" sz="2000" b="1" dirty="0" smtClean="0">
                <a:solidFill>
                  <a:schemeClr val="bg2">
                    <a:lumMod val="50000"/>
                  </a:schemeClr>
                </a:solidFill>
                <a:latin typeface="+mn-lt"/>
              </a:rPr>
              <a:t>] (n=3,137) </a:t>
            </a:r>
            <a:endParaRPr lang="it-IT" sz="2000" b="1" dirty="0">
              <a:solidFill>
                <a:schemeClr val="bg2">
                  <a:lumMod val="50000"/>
                </a:schemeClr>
              </a:solidFill>
              <a:latin typeface="+mn-lt"/>
            </a:endParaRPr>
          </a:p>
        </p:txBody>
      </p:sp>
    </p:spTree>
    <p:extLst>
      <p:ext uri="{BB962C8B-B14F-4D97-AF65-F5344CB8AC3E}">
        <p14:creationId xmlns:p14="http://schemas.microsoft.com/office/powerpoint/2010/main" val="107932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18</a:t>
            </a:fld>
            <a:endParaRPr lang="fr-FR" dirty="0">
              <a:solidFill>
                <a:srgbClr val="666666">
                  <a:tint val="75000"/>
                </a:srgbClr>
              </a:solidFill>
            </a:endParaRPr>
          </a:p>
        </p:txBody>
      </p:sp>
      <p:graphicFrame>
        <p:nvGraphicFramePr>
          <p:cNvPr id="3" name="Tabella 2"/>
          <p:cNvGraphicFramePr>
            <a:graphicFrameLocks noGrp="1"/>
          </p:cNvGraphicFramePr>
          <p:nvPr>
            <p:extLst>
              <p:ext uri="{D42A27DB-BD31-4B8C-83A1-F6EECF244321}">
                <p14:modId xmlns:p14="http://schemas.microsoft.com/office/powerpoint/2010/main" val="2056374745"/>
              </p:ext>
            </p:extLst>
          </p:nvPr>
        </p:nvGraphicFramePr>
        <p:xfrm>
          <a:off x="1511660" y="908720"/>
          <a:ext cx="5850650" cy="5085558"/>
        </p:xfrm>
        <a:graphic>
          <a:graphicData uri="http://schemas.openxmlformats.org/drawingml/2006/table">
            <a:tbl>
              <a:tblPr firstRow="1" bandRow="1">
                <a:tableStyleId>{21E4AEA4-8DFA-4A89-87EB-49C32662AFE0}</a:tableStyleId>
              </a:tblPr>
              <a:tblGrid>
                <a:gridCol w="1339844">
                  <a:extLst>
                    <a:ext uri="{9D8B030D-6E8A-4147-A177-3AD203B41FA5}">
                      <a16:colId xmlns="" xmlns:a16="http://schemas.microsoft.com/office/drawing/2014/main" val="2696238637"/>
                    </a:ext>
                  </a:extLst>
                </a:gridCol>
                <a:gridCol w="4510806">
                  <a:extLst>
                    <a:ext uri="{9D8B030D-6E8A-4147-A177-3AD203B41FA5}">
                      <a16:colId xmlns="" xmlns:a16="http://schemas.microsoft.com/office/drawing/2014/main" val="1381520134"/>
                    </a:ext>
                  </a:extLst>
                </a:gridCol>
              </a:tblGrid>
              <a:tr h="566330">
                <a:tc>
                  <a:txBody>
                    <a:bodyPr/>
                    <a:lstStyle/>
                    <a:p>
                      <a:pPr algn="ctr"/>
                      <a:r>
                        <a:rPr lang="it-IT" dirty="0" err="1" smtClean="0">
                          <a:solidFill>
                            <a:schemeClr val="bg2">
                              <a:lumMod val="50000"/>
                            </a:schemeClr>
                          </a:solidFill>
                        </a:rPr>
                        <a:t>ORPHAcode</a:t>
                      </a:r>
                      <a:endParaRPr lang="it-IT" dirty="0">
                        <a:solidFill>
                          <a:schemeClr val="bg2">
                            <a:lumMod val="50000"/>
                          </a:schemeClr>
                        </a:solidFill>
                      </a:endParaRPr>
                    </a:p>
                  </a:txBody>
                  <a:tcPr/>
                </a:tc>
                <a:tc>
                  <a:txBody>
                    <a:bodyPr/>
                    <a:lstStyle/>
                    <a:p>
                      <a:pPr algn="ctr"/>
                      <a:r>
                        <a:rPr lang="it-IT" dirty="0" err="1" smtClean="0">
                          <a:solidFill>
                            <a:schemeClr val="bg2">
                              <a:lumMod val="50000"/>
                            </a:schemeClr>
                          </a:solidFill>
                        </a:rPr>
                        <a:t>Preferred</a:t>
                      </a:r>
                      <a:r>
                        <a:rPr lang="it-IT" baseline="0" dirty="0" smtClean="0">
                          <a:solidFill>
                            <a:schemeClr val="bg2">
                              <a:lumMod val="50000"/>
                            </a:schemeClr>
                          </a:solidFill>
                        </a:rPr>
                        <a:t> </a:t>
                      </a:r>
                      <a:r>
                        <a:rPr lang="it-IT" baseline="0" dirty="0" err="1" smtClean="0">
                          <a:solidFill>
                            <a:schemeClr val="bg2">
                              <a:lumMod val="50000"/>
                            </a:schemeClr>
                          </a:solidFill>
                        </a:rPr>
                        <a:t>term</a:t>
                      </a:r>
                      <a:r>
                        <a:rPr lang="it-IT" baseline="0" dirty="0" smtClean="0">
                          <a:solidFill>
                            <a:schemeClr val="bg2">
                              <a:lumMod val="50000"/>
                            </a:schemeClr>
                          </a:solidFill>
                        </a:rPr>
                        <a:t> </a:t>
                      </a:r>
                      <a:endParaRPr lang="it-IT" dirty="0">
                        <a:solidFill>
                          <a:schemeClr val="bg2">
                            <a:lumMod val="50000"/>
                          </a:schemeClr>
                        </a:solidFill>
                      </a:endParaRPr>
                    </a:p>
                  </a:txBody>
                  <a:tcPr/>
                </a:tc>
                <a:extLst>
                  <a:ext uri="{0D108BD9-81ED-4DB2-BD59-A6C34878D82A}">
                    <a16:rowId xmlns="" xmlns:a16="http://schemas.microsoft.com/office/drawing/2014/main" val="640753718"/>
                  </a:ext>
                </a:extLst>
              </a:tr>
              <a:tr h="322802">
                <a:tc>
                  <a:txBody>
                    <a:bodyPr/>
                    <a:lstStyle/>
                    <a:p>
                      <a:pPr algn="ctr" fontAlgn="ctr"/>
                      <a:r>
                        <a:rPr lang="it-IT" sz="1600" u="none" strike="noStrike" dirty="0">
                          <a:effectLst/>
                        </a:rPr>
                        <a:t>15</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Achondroplasia</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684324473"/>
                  </a:ext>
                </a:extLst>
              </a:tr>
              <a:tr h="322802">
                <a:tc>
                  <a:txBody>
                    <a:bodyPr/>
                    <a:lstStyle/>
                    <a:p>
                      <a:pPr algn="ctr" fontAlgn="ctr"/>
                      <a:r>
                        <a:rPr lang="it-IT" sz="1600" u="none" strike="noStrike" dirty="0">
                          <a:effectLst/>
                        </a:rPr>
                        <a:t>324</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Fabry</a:t>
                      </a:r>
                      <a:r>
                        <a:rPr lang="it-IT" sz="1600" u="none" strike="noStrike" dirty="0">
                          <a:effectLst/>
                        </a:rPr>
                        <a:t> </a:t>
                      </a:r>
                      <a:r>
                        <a:rPr lang="it-IT" sz="1600" u="none" strike="noStrike" dirty="0" err="1">
                          <a:effectLst/>
                        </a:rPr>
                        <a:t>disease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2645018244"/>
                  </a:ext>
                </a:extLst>
              </a:tr>
              <a:tr h="322802">
                <a:tc>
                  <a:txBody>
                    <a:bodyPr/>
                    <a:lstStyle/>
                    <a:p>
                      <a:pPr algn="ctr" fontAlgn="ctr"/>
                      <a:r>
                        <a:rPr lang="it-IT" sz="1600" u="none" strike="noStrike" dirty="0">
                          <a:effectLst/>
                        </a:rPr>
                        <a:t>475</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Joubert</a:t>
                      </a:r>
                      <a:r>
                        <a:rPr lang="it-IT" sz="1600" u="none" strike="noStrike" dirty="0">
                          <a:effectLst/>
                        </a:rPr>
                        <a:t> </a:t>
                      </a:r>
                      <a:r>
                        <a:rPr lang="it-IT" sz="1600" u="none" strike="noStrike" dirty="0" err="1">
                          <a:effectLst/>
                        </a:rPr>
                        <a:t>syndrome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4046892543"/>
                  </a:ext>
                </a:extLst>
              </a:tr>
              <a:tr h="322802">
                <a:tc>
                  <a:txBody>
                    <a:bodyPr/>
                    <a:lstStyle/>
                    <a:p>
                      <a:pPr algn="ctr" fontAlgn="ctr"/>
                      <a:r>
                        <a:rPr lang="it-IT" sz="1600" u="none" strike="noStrike" dirty="0">
                          <a:effectLst/>
                        </a:rPr>
                        <a:t>567</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a:effectLst/>
                        </a:rPr>
                        <a:t>22q11.2 </a:t>
                      </a:r>
                      <a:r>
                        <a:rPr lang="it-IT" sz="1600" u="none" strike="noStrike" dirty="0" err="1">
                          <a:effectLst/>
                        </a:rPr>
                        <a:t>deletion</a:t>
                      </a:r>
                      <a:r>
                        <a:rPr lang="it-IT" sz="1600" u="none" strike="noStrike" dirty="0">
                          <a:effectLst/>
                        </a:rPr>
                        <a:t> </a:t>
                      </a:r>
                      <a:r>
                        <a:rPr lang="it-IT" sz="1600" u="none" strike="noStrike" dirty="0" err="1">
                          <a:effectLst/>
                        </a:rPr>
                        <a:t>syndrome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3637854671"/>
                  </a:ext>
                </a:extLst>
              </a:tr>
              <a:tr h="322802">
                <a:tc>
                  <a:txBody>
                    <a:bodyPr/>
                    <a:lstStyle/>
                    <a:p>
                      <a:pPr algn="ctr" fontAlgn="ctr"/>
                      <a:r>
                        <a:rPr lang="it-IT" sz="1600" u="none" strike="noStrike" dirty="0">
                          <a:effectLst/>
                        </a:rPr>
                        <a:t>636</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Neurofibromatosis</a:t>
                      </a:r>
                      <a:r>
                        <a:rPr lang="it-IT" sz="1600" u="none" strike="noStrike" dirty="0">
                          <a:effectLst/>
                        </a:rPr>
                        <a:t> </a:t>
                      </a:r>
                      <a:r>
                        <a:rPr lang="it-IT" sz="1600" u="none" strike="noStrike" dirty="0" err="1">
                          <a:effectLst/>
                        </a:rPr>
                        <a:t>type</a:t>
                      </a:r>
                      <a:r>
                        <a:rPr lang="it-IT" sz="1600" u="none" strike="noStrike" dirty="0">
                          <a:effectLst/>
                        </a:rPr>
                        <a:t> 1</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1709831124"/>
                  </a:ext>
                </a:extLst>
              </a:tr>
              <a:tr h="322802">
                <a:tc>
                  <a:txBody>
                    <a:bodyPr/>
                    <a:lstStyle/>
                    <a:p>
                      <a:pPr algn="ctr" fontAlgn="ctr"/>
                      <a:r>
                        <a:rPr lang="it-IT" sz="1600" u="none" strike="noStrike" dirty="0">
                          <a:effectLst/>
                        </a:rPr>
                        <a:t>660</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Omphalocele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496397195"/>
                  </a:ext>
                </a:extLst>
              </a:tr>
              <a:tr h="322802">
                <a:tc>
                  <a:txBody>
                    <a:bodyPr/>
                    <a:lstStyle/>
                    <a:p>
                      <a:pPr algn="ctr" fontAlgn="ctr"/>
                      <a:r>
                        <a:rPr lang="it-IT" sz="1600" u="none" strike="noStrike" dirty="0">
                          <a:effectLst/>
                        </a:rPr>
                        <a:t>739</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Prader</a:t>
                      </a:r>
                      <a:r>
                        <a:rPr lang="it-IT" sz="1600" u="none" strike="noStrike" dirty="0">
                          <a:effectLst/>
                        </a:rPr>
                        <a:t>-Willi </a:t>
                      </a:r>
                      <a:r>
                        <a:rPr lang="it-IT" sz="1600" u="none" strike="noStrike" dirty="0" err="1">
                          <a:effectLst/>
                        </a:rPr>
                        <a:t>syndrome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3784503573"/>
                  </a:ext>
                </a:extLst>
              </a:tr>
              <a:tr h="322802">
                <a:tc>
                  <a:txBody>
                    <a:bodyPr/>
                    <a:lstStyle/>
                    <a:p>
                      <a:pPr algn="ctr" fontAlgn="ctr"/>
                      <a:r>
                        <a:rPr lang="it-IT" sz="1600" u="none" strike="noStrike" dirty="0">
                          <a:effectLst/>
                        </a:rPr>
                        <a:t>805</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Tuberous</a:t>
                      </a:r>
                      <a:r>
                        <a:rPr lang="it-IT" sz="1600" u="none" strike="noStrike" dirty="0">
                          <a:effectLst/>
                        </a:rPr>
                        <a:t> </a:t>
                      </a:r>
                      <a:r>
                        <a:rPr lang="it-IT" sz="1600" u="none" strike="noStrike" dirty="0" err="1">
                          <a:effectLst/>
                        </a:rPr>
                        <a:t>sclerosis</a:t>
                      </a:r>
                      <a:r>
                        <a:rPr lang="it-IT" sz="1600" u="none" strike="noStrike" dirty="0">
                          <a:effectLst/>
                        </a:rPr>
                        <a:t> </a:t>
                      </a:r>
                      <a:r>
                        <a:rPr lang="it-IT" sz="1600" u="none" strike="noStrike" dirty="0" err="1">
                          <a:effectLst/>
                        </a:rPr>
                        <a:t>complex</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4167074498"/>
                  </a:ext>
                </a:extLst>
              </a:tr>
              <a:tr h="322802">
                <a:tc>
                  <a:txBody>
                    <a:bodyPr/>
                    <a:lstStyle/>
                    <a:p>
                      <a:pPr algn="ctr" fontAlgn="ctr"/>
                      <a:r>
                        <a:rPr lang="it-IT" sz="1600" u="none" strike="noStrike" dirty="0">
                          <a:effectLst/>
                        </a:rPr>
                        <a:t>881</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a:effectLst/>
                        </a:rPr>
                        <a:t>Turner </a:t>
                      </a:r>
                      <a:r>
                        <a:rPr lang="it-IT" sz="1600" u="none" strike="noStrike" dirty="0" err="1">
                          <a:effectLst/>
                        </a:rPr>
                        <a:t>syndrome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1698938193"/>
                  </a:ext>
                </a:extLst>
              </a:tr>
              <a:tr h="322802">
                <a:tc>
                  <a:txBody>
                    <a:bodyPr/>
                    <a:lstStyle/>
                    <a:p>
                      <a:pPr algn="ctr" fontAlgn="ctr"/>
                      <a:r>
                        <a:rPr lang="it-IT" sz="1600" u="none" strike="noStrike" dirty="0">
                          <a:effectLst/>
                        </a:rPr>
                        <a:t>904</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a:effectLst/>
                        </a:rPr>
                        <a:t>Williams </a:t>
                      </a:r>
                      <a:r>
                        <a:rPr lang="it-IT" sz="1600" u="none" strike="noStrike" dirty="0" err="1">
                          <a:effectLst/>
                        </a:rPr>
                        <a:t>syndrome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1893746920"/>
                  </a:ext>
                </a:extLst>
              </a:tr>
              <a:tr h="322802">
                <a:tc>
                  <a:txBody>
                    <a:bodyPr/>
                    <a:lstStyle/>
                    <a:p>
                      <a:pPr algn="ctr" fontAlgn="ctr"/>
                      <a:r>
                        <a:rPr lang="it-IT" sz="1600" u="none" strike="noStrike" dirty="0">
                          <a:effectLst/>
                        </a:rPr>
                        <a:t>908</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a:effectLst/>
                        </a:rPr>
                        <a:t>Fragile X </a:t>
                      </a:r>
                      <a:r>
                        <a:rPr lang="it-IT" sz="1600" u="none" strike="noStrike" dirty="0" err="1">
                          <a:effectLst/>
                        </a:rPr>
                        <a:t>syndrome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334453138"/>
                  </a:ext>
                </a:extLst>
              </a:tr>
              <a:tr h="322802">
                <a:tc>
                  <a:txBody>
                    <a:bodyPr/>
                    <a:lstStyle/>
                    <a:p>
                      <a:pPr algn="ctr" fontAlgn="ctr"/>
                      <a:r>
                        <a:rPr lang="it-IT" sz="1600" u="none" strike="noStrike" dirty="0">
                          <a:effectLst/>
                        </a:rPr>
                        <a:t>2368</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Gastroschisis</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2214008264"/>
                  </a:ext>
                </a:extLst>
              </a:tr>
              <a:tr h="322802">
                <a:tc>
                  <a:txBody>
                    <a:bodyPr/>
                    <a:lstStyle/>
                    <a:p>
                      <a:pPr algn="ctr" fontAlgn="ctr"/>
                      <a:r>
                        <a:rPr lang="it-IT" sz="1600" u="none" strike="noStrike" dirty="0">
                          <a:effectLst/>
                        </a:rPr>
                        <a:t>3380</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Trisomy</a:t>
                      </a:r>
                      <a:r>
                        <a:rPr lang="it-IT" sz="1600" u="none" strike="noStrike" dirty="0">
                          <a:effectLst/>
                        </a:rPr>
                        <a:t> 18</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3925328241"/>
                  </a:ext>
                </a:extLst>
              </a:tr>
              <a:tr h="322802">
                <a:tc>
                  <a:txBody>
                    <a:bodyPr/>
                    <a:lstStyle/>
                    <a:p>
                      <a:pPr algn="ctr" fontAlgn="ctr"/>
                      <a:r>
                        <a:rPr lang="it-IT" sz="1600" u="none" strike="noStrike" dirty="0">
                          <a:effectLst/>
                        </a:rPr>
                        <a:t>199306</a:t>
                      </a:r>
                      <a:endParaRPr lang="it-IT" sz="1600" b="0" i="0" u="none" strike="noStrike" dirty="0">
                        <a:solidFill>
                          <a:srgbClr val="000000"/>
                        </a:solidFill>
                        <a:effectLst/>
                        <a:latin typeface="Calibri" panose="020F0502020204030204" pitchFamily="34" charset="0"/>
                      </a:endParaRPr>
                    </a:p>
                  </a:txBody>
                  <a:tcPr marL="6350" marR="6350" marT="6350" marB="0" anchor="ctr"/>
                </a:tc>
                <a:tc>
                  <a:txBody>
                    <a:bodyPr/>
                    <a:lstStyle/>
                    <a:p>
                      <a:pPr algn="ctr" fontAlgn="ctr"/>
                      <a:r>
                        <a:rPr lang="it-IT" sz="1600" u="none" strike="noStrike" dirty="0" err="1">
                          <a:effectLst/>
                        </a:rPr>
                        <a:t>Cleft</a:t>
                      </a:r>
                      <a:r>
                        <a:rPr lang="it-IT" sz="1600" u="none" strike="noStrike" dirty="0">
                          <a:effectLst/>
                        </a:rPr>
                        <a:t> </a:t>
                      </a:r>
                      <a:r>
                        <a:rPr lang="it-IT" sz="1600" u="none" strike="noStrike" dirty="0" err="1">
                          <a:effectLst/>
                        </a:rPr>
                        <a:t>lip</a:t>
                      </a:r>
                      <a:r>
                        <a:rPr lang="it-IT" sz="1600" u="none" strike="noStrike" dirty="0">
                          <a:effectLst/>
                        </a:rPr>
                        <a:t>/palate</a:t>
                      </a:r>
                      <a:endParaRPr lang="it-IT" sz="1600" b="0" i="0" u="none" strike="noStrike" dirty="0">
                        <a:solidFill>
                          <a:srgbClr val="000000"/>
                        </a:solidFill>
                        <a:effectLst/>
                        <a:latin typeface="Calibri" panose="020F0502020204030204" pitchFamily="34" charset="0"/>
                      </a:endParaRPr>
                    </a:p>
                  </a:txBody>
                  <a:tcPr marL="6350" marR="6350" marT="6350" marB="0" anchor="ctr"/>
                </a:tc>
                <a:extLst>
                  <a:ext uri="{0D108BD9-81ED-4DB2-BD59-A6C34878D82A}">
                    <a16:rowId xmlns="" xmlns:a16="http://schemas.microsoft.com/office/drawing/2014/main" val="2671073491"/>
                  </a:ext>
                </a:extLst>
              </a:tr>
            </a:tbl>
          </a:graphicData>
        </a:graphic>
      </p:graphicFrame>
      <p:sp>
        <p:nvSpPr>
          <p:cNvPr id="4" name="CasellaDiTesto 3"/>
          <p:cNvSpPr txBox="1"/>
          <p:nvPr/>
        </p:nvSpPr>
        <p:spPr>
          <a:xfrm flipH="1">
            <a:off x="749023" y="98630"/>
            <a:ext cx="7648567" cy="707886"/>
          </a:xfrm>
          <a:prstGeom prst="rect">
            <a:avLst/>
          </a:prstGeom>
          <a:noFill/>
        </p:spPr>
        <p:txBody>
          <a:bodyPr wrap="square" rtlCol="0">
            <a:spAutoFit/>
          </a:bodyPr>
          <a:lstStyle/>
          <a:p>
            <a:pPr algn="ctr"/>
            <a:r>
              <a:rPr lang="it-IT" sz="2000" b="1" dirty="0" err="1" smtClean="0">
                <a:solidFill>
                  <a:schemeClr val="bg2">
                    <a:lumMod val="50000"/>
                  </a:schemeClr>
                </a:solidFill>
                <a:latin typeface="+mn-lt"/>
              </a:rPr>
              <a:t>ORPHAcodes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used</a:t>
            </a:r>
            <a:r>
              <a:rPr lang="it-IT" sz="2000" b="1" dirty="0" smtClean="0">
                <a:solidFill>
                  <a:schemeClr val="bg2">
                    <a:lumMod val="50000"/>
                  </a:schemeClr>
                </a:solidFill>
                <a:latin typeface="+mn-lt"/>
              </a:rPr>
              <a:t> in </a:t>
            </a:r>
            <a:r>
              <a:rPr lang="it-IT" sz="2000" b="1" dirty="0" err="1" smtClean="0">
                <a:solidFill>
                  <a:schemeClr val="bg2">
                    <a:lumMod val="50000"/>
                  </a:schemeClr>
                </a:solidFill>
                <a:latin typeface="+mn-lt"/>
              </a:rPr>
              <a:t>all</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countries</a:t>
            </a:r>
            <a:r>
              <a:rPr lang="it-IT" sz="2000" b="1" dirty="0" smtClean="0">
                <a:solidFill>
                  <a:schemeClr val="bg2">
                    <a:lumMod val="50000"/>
                  </a:schemeClr>
                </a:solidFill>
                <a:latin typeface="+mn-lt"/>
              </a:rPr>
              <a:t>/</a:t>
            </a:r>
            <a:r>
              <a:rPr lang="it-IT" sz="2000" b="1" dirty="0" err="1" smtClean="0">
                <a:solidFill>
                  <a:schemeClr val="bg2">
                    <a:lumMod val="50000"/>
                  </a:schemeClr>
                </a:solidFill>
                <a:latin typeface="+mn-lt"/>
              </a:rPr>
              <a:t>region</a:t>
            </a:r>
            <a:r>
              <a:rPr lang="it-IT" sz="2000" b="1" dirty="0" smtClean="0">
                <a:solidFill>
                  <a:schemeClr val="bg2">
                    <a:lumMod val="50000"/>
                  </a:schemeClr>
                </a:solidFill>
                <a:latin typeface="+mn-lt"/>
              </a:rPr>
              <a:t> (SP,MT,RO, CZ, VR)</a:t>
            </a:r>
            <a:br>
              <a:rPr lang="it-IT" sz="2000" b="1" dirty="0" smtClean="0">
                <a:solidFill>
                  <a:schemeClr val="bg2">
                    <a:lumMod val="50000"/>
                  </a:schemeClr>
                </a:solidFill>
                <a:latin typeface="+mn-lt"/>
              </a:rPr>
            </a:b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only</a:t>
            </a:r>
            <a:r>
              <a:rPr lang="it-IT" sz="2000" b="1" dirty="0" smtClean="0">
                <a:solidFill>
                  <a:schemeClr val="bg2">
                    <a:lumMod val="50000"/>
                  </a:schemeClr>
                </a:solidFill>
                <a:latin typeface="+mn-lt"/>
              </a:rPr>
              <a:t> ACTIVE </a:t>
            </a:r>
            <a:r>
              <a:rPr lang="it-IT" sz="2000" b="1" dirty="0" err="1" smtClean="0">
                <a:solidFill>
                  <a:schemeClr val="bg2">
                    <a:lumMod val="50000"/>
                  </a:schemeClr>
                </a:solidFill>
                <a:latin typeface="+mn-lt"/>
              </a:rPr>
              <a:t>entities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disease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level</a:t>
            </a:r>
            <a:r>
              <a:rPr lang="it-IT" sz="2000" b="1" dirty="0" smtClean="0">
                <a:solidFill>
                  <a:schemeClr val="bg2">
                    <a:lumMod val="50000"/>
                  </a:schemeClr>
                </a:solidFill>
                <a:latin typeface="+mn-lt"/>
              </a:rPr>
              <a:t>] (n=2,577) </a:t>
            </a:r>
            <a:endParaRPr lang="it-IT" sz="2000" b="1" dirty="0">
              <a:solidFill>
                <a:schemeClr val="bg2">
                  <a:lumMod val="50000"/>
                </a:schemeClr>
              </a:solidFill>
              <a:latin typeface="+mn-lt"/>
            </a:endParaRPr>
          </a:p>
        </p:txBody>
      </p:sp>
    </p:spTree>
    <p:extLst>
      <p:ext uri="{BB962C8B-B14F-4D97-AF65-F5344CB8AC3E}">
        <p14:creationId xmlns:p14="http://schemas.microsoft.com/office/powerpoint/2010/main" val="3496155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asellaDiTesto 22"/>
          <p:cNvSpPr txBox="1"/>
          <p:nvPr/>
        </p:nvSpPr>
        <p:spPr>
          <a:xfrm>
            <a:off x="1449386" y="5176549"/>
            <a:ext cx="1220007" cy="369332"/>
          </a:xfrm>
          <a:prstGeom prst="rect">
            <a:avLst/>
          </a:prstGeom>
          <a:noFill/>
        </p:spPr>
        <p:txBody>
          <a:bodyPr wrap="square" rtlCol="0">
            <a:spAutoFit/>
          </a:bodyPr>
          <a:lstStyle/>
          <a:p>
            <a:r>
              <a:rPr lang="it-IT" b="1" dirty="0">
                <a:solidFill>
                  <a:schemeClr val="accent2"/>
                </a:solidFill>
              </a:rPr>
              <a:t>SPAIN</a:t>
            </a:r>
          </a:p>
        </p:txBody>
      </p:sp>
      <p:sp>
        <p:nvSpPr>
          <p:cNvPr id="24" name="CasellaDiTesto 23"/>
          <p:cNvSpPr txBox="1"/>
          <p:nvPr/>
        </p:nvSpPr>
        <p:spPr>
          <a:xfrm>
            <a:off x="3766023" y="981767"/>
            <a:ext cx="1307078" cy="369332"/>
          </a:xfrm>
          <a:prstGeom prst="rect">
            <a:avLst/>
          </a:prstGeom>
          <a:noFill/>
        </p:spPr>
        <p:txBody>
          <a:bodyPr wrap="square" rtlCol="0">
            <a:spAutoFit/>
          </a:bodyPr>
          <a:lstStyle/>
          <a:p>
            <a:r>
              <a:rPr lang="it-IT" b="1" dirty="0">
                <a:solidFill>
                  <a:schemeClr val="accent4"/>
                </a:solidFill>
              </a:rPr>
              <a:t>ROMANIA</a:t>
            </a:r>
          </a:p>
        </p:txBody>
      </p:sp>
      <p:sp>
        <p:nvSpPr>
          <p:cNvPr id="25" name="CasellaDiTesto 24"/>
          <p:cNvSpPr txBox="1"/>
          <p:nvPr/>
        </p:nvSpPr>
        <p:spPr>
          <a:xfrm>
            <a:off x="6154818" y="5196335"/>
            <a:ext cx="1214995" cy="369332"/>
          </a:xfrm>
          <a:prstGeom prst="rect">
            <a:avLst/>
          </a:prstGeom>
          <a:noFill/>
        </p:spPr>
        <p:txBody>
          <a:bodyPr wrap="square" rtlCol="0">
            <a:spAutoFit/>
          </a:bodyPr>
          <a:lstStyle/>
          <a:p>
            <a:r>
              <a:rPr lang="it-IT" b="1" dirty="0">
                <a:solidFill>
                  <a:schemeClr val="accent1"/>
                </a:solidFill>
              </a:rPr>
              <a:t>VENETO</a:t>
            </a:r>
          </a:p>
        </p:txBody>
      </p:sp>
      <p:sp>
        <p:nvSpPr>
          <p:cNvPr id="26" name="CasellaDiTesto 25"/>
          <p:cNvSpPr txBox="1"/>
          <p:nvPr/>
        </p:nvSpPr>
        <p:spPr>
          <a:xfrm>
            <a:off x="6049571" y="2069108"/>
            <a:ext cx="1214995" cy="369332"/>
          </a:xfrm>
          <a:prstGeom prst="rect">
            <a:avLst/>
          </a:prstGeom>
          <a:noFill/>
        </p:spPr>
        <p:txBody>
          <a:bodyPr wrap="square" rtlCol="0">
            <a:spAutoFit/>
          </a:bodyPr>
          <a:lstStyle/>
          <a:p>
            <a:r>
              <a:rPr lang="it-IT" b="1" dirty="0">
                <a:solidFill>
                  <a:schemeClr val="accent6"/>
                </a:solidFill>
              </a:rPr>
              <a:t>CZ</a:t>
            </a:r>
          </a:p>
        </p:txBody>
      </p:sp>
      <p:sp>
        <p:nvSpPr>
          <p:cNvPr id="28" name="Ovale 27"/>
          <p:cNvSpPr/>
          <p:nvPr/>
        </p:nvSpPr>
        <p:spPr>
          <a:xfrm rot="658773">
            <a:off x="2026106" y="2506847"/>
            <a:ext cx="4135955" cy="2022617"/>
          </a:xfrm>
          <a:prstGeom prst="ellipse">
            <a:avLst/>
          </a:prstGeom>
          <a:solidFill>
            <a:srgbClr val="FF00FF">
              <a:alpha val="25000"/>
            </a:srgbClr>
          </a:solid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5" name="CasellaDiTesto 44"/>
          <p:cNvSpPr txBox="1"/>
          <p:nvPr/>
        </p:nvSpPr>
        <p:spPr>
          <a:xfrm>
            <a:off x="1727793" y="2119811"/>
            <a:ext cx="1214995" cy="369332"/>
          </a:xfrm>
          <a:prstGeom prst="rect">
            <a:avLst/>
          </a:prstGeom>
          <a:noFill/>
        </p:spPr>
        <p:txBody>
          <a:bodyPr wrap="square" rtlCol="0">
            <a:spAutoFit/>
          </a:bodyPr>
          <a:lstStyle/>
          <a:p>
            <a:r>
              <a:rPr lang="it-IT" b="1" dirty="0">
                <a:solidFill>
                  <a:srgbClr val="FF00FF"/>
                </a:solidFill>
              </a:rPr>
              <a:t>MALTA</a:t>
            </a:r>
          </a:p>
        </p:txBody>
      </p:sp>
      <p:sp>
        <p:nvSpPr>
          <p:cNvPr id="46" name="Ovale 45"/>
          <p:cNvSpPr/>
          <p:nvPr/>
        </p:nvSpPr>
        <p:spPr>
          <a:xfrm rot="15749992">
            <a:off x="2470505" y="2439794"/>
            <a:ext cx="4135955" cy="2022617"/>
          </a:xfrm>
          <a:prstGeom prst="ellipse">
            <a:avLst/>
          </a:prstGeom>
          <a:solidFill>
            <a:schemeClr val="accent4">
              <a:alpha val="50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7" name="Ovale 46"/>
          <p:cNvSpPr/>
          <p:nvPr/>
        </p:nvSpPr>
        <p:spPr>
          <a:xfrm rot="9275716">
            <a:off x="2659720" y="2858497"/>
            <a:ext cx="4135955" cy="2022617"/>
          </a:xfrm>
          <a:prstGeom prst="ellipse">
            <a:avLst/>
          </a:prstGeom>
          <a:solidFill>
            <a:schemeClr val="accent6">
              <a:lumMod val="75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9" name="Ovale 48"/>
          <p:cNvSpPr/>
          <p:nvPr/>
        </p:nvSpPr>
        <p:spPr>
          <a:xfrm rot="7178418">
            <a:off x="1901765" y="2953065"/>
            <a:ext cx="4135955" cy="2022617"/>
          </a:xfrm>
          <a:prstGeom prst="ellipse">
            <a:avLst/>
          </a:prstGeom>
          <a:solidFill>
            <a:schemeClr val="accent2">
              <a:alpha val="50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8" name="Ovale 47"/>
          <p:cNvSpPr/>
          <p:nvPr/>
        </p:nvSpPr>
        <p:spPr>
          <a:xfrm rot="13615352">
            <a:off x="2305543" y="3181311"/>
            <a:ext cx="4135955" cy="2022617"/>
          </a:xfrm>
          <a:prstGeom prst="ellipse">
            <a:avLst/>
          </a:prstGeom>
          <a:solidFill>
            <a:schemeClr val="accent5">
              <a:alpha val="50000"/>
            </a:schemeClr>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8" name="CasellaDiTesto 37"/>
          <p:cNvSpPr txBox="1"/>
          <p:nvPr/>
        </p:nvSpPr>
        <p:spPr>
          <a:xfrm>
            <a:off x="2725159" y="5256234"/>
            <a:ext cx="727367" cy="323165"/>
          </a:xfrm>
          <a:prstGeom prst="rect">
            <a:avLst/>
          </a:prstGeom>
          <a:noFill/>
        </p:spPr>
        <p:txBody>
          <a:bodyPr wrap="square" rtlCol="0">
            <a:spAutoFit/>
          </a:bodyPr>
          <a:lstStyle/>
          <a:p>
            <a:pPr algn="ctr"/>
            <a:r>
              <a:rPr lang="it-IT" sz="1500" b="1" dirty="0">
                <a:solidFill>
                  <a:schemeClr val="accent2">
                    <a:lumMod val="75000"/>
                  </a:schemeClr>
                </a:solidFill>
              </a:rPr>
              <a:t>1,149</a:t>
            </a:r>
          </a:p>
        </p:txBody>
      </p:sp>
      <p:sp>
        <p:nvSpPr>
          <p:cNvPr id="19" name="CasellaDiTesto 18"/>
          <p:cNvSpPr txBox="1"/>
          <p:nvPr/>
        </p:nvSpPr>
        <p:spPr>
          <a:xfrm>
            <a:off x="4011701" y="1660119"/>
            <a:ext cx="604806" cy="323165"/>
          </a:xfrm>
          <a:prstGeom prst="rect">
            <a:avLst/>
          </a:prstGeom>
          <a:noFill/>
        </p:spPr>
        <p:txBody>
          <a:bodyPr wrap="square" rtlCol="0">
            <a:spAutoFit/>
          </a:bodyPr>
          <a:lstStyle/>
          <a:p>
            <a:pPr algn="ctr"/>
            <a:r>
              <a:rPr lang="it-IT" sz="1500" b="1" dirty="0">
                <a:solidFill>
                  <a:srgbClr val="E8B81A"/>
                </a:solidFill>
              </a:rPr>
              <a:t>3</a:t>
            </a:r>
          </a:p>
        </p:txBody>
      </p:sp>
      <p:sp>
        <p:nvSpPr>
          <p:cNvPr id="20" name="CasellaDiTesto 19"/>
          <p:cNvSpPr txBox="1"/>
          <p:nvPr/>
        </p:nvSpPr>
        <p:spPr>
          <a:xfrm>
            <a:off x="5855569" y="2956266"/>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accent6">
                    <a:lumMod val="75000"/>
                  </a:schemeClr>
                </a:solidFill>
              </a:rPr>
              <a:t>38</a:t>
            </a:r>
          </a:p>
        </p:txBody>
      </p:sp>
      <p:sp>
        <p:nvSpPr>
          <p:cNvPr id="21" name="CasellaDiTesto 20"/>
          <p:cNvSpPr txBox="1"/>
          <p:nvPr/>
        </p:nvSpPr>
        <p:spPr>
          <a:xfrm>
            <a:off x="5273836" y="5256234"/>
            <a:ext cx="604806" cy="323165"/>
          </a:xfrm>
          <a:prstGeom prst="rect">
            <a:avLst/>
          </a:prstGeom>
          <a:noFill/>
        </p:spPr>
        <p:txBody>
          <a:bodyPr wrap="square" rtlCol="0">
            <a:spAutoFit/>
          </a:bodyPr>
          <a:lstStyle/>
          <a:p>
            <a:pPr algn="ctr"/>
            <a:r>
              <a:rPr lang="it-IT" sz="1500" b="1" dirty="0">
                <a:solidFill>
                  <a:schemeClr val="accent5"/>
                </a:solidFill>
              </a:rPr>
              <a:t>205</a:t>
            </a:r>
            <a:endParaRPr lang="it-IT" b="1" dirty="0">
              <a:solidFill>
                <a:schemeClr val="accent5"/>
              </a:solidFill>
            </a:endParaRPr>
          </a:p>
        </p:txBody>
      </p:sp>
      <p:sp>
        <p:nvSpPr>
          <p:cNvPr id="22" name="CasellaDiTesto 21"/>
          <p:cNvSpPr txBox="1"/>
          <p:nvPr/>
        </p:nvSpPr>
        <p:spPr>
          <a:xfrm>
            <a:off x="2100838" y="3062953"/>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rgbClr val="FF00FF"/>
                </a:solidFill>
              </a:rPr>
              <a:t>299</a:t>
            </a:r>
          </a:p>
        </p:txBody>
      </p:sp>
      <p:sp>
        <p:nvSpPr>
          <p:cNvPr id="55" name="CasellaDiTesto 54"/>
          <p:cNvSpPr txBox="1"/>
          <p:nvPr/>
        </p:nvSpPr>
        <p:spPr>
          <a:xfrm>
            <a:off x="3367598" y="456785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61</a:t>
            </a:r>
          </a:p>
        </p:txBody>
      </p:sp>
      <p:sp>
        <p:nvSpPr>
          <p:cNvPr id="59" name="CasellaDiTesto 58"/>
          <p:cNvSpPr txBox="1"/>
          <p:nvPr/>
        </p:nvSpPr>
        <p:spPr>
          <a:xfrm>
            <a:off x="3376783" y="2365827"/>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a:t>
            </a:r>
          </a:p>
        </p:txBody>
      </p:sp>
      <p:sp>
        <p:nvSpPr>
          <p:cNvPr id="60" name="CasellaDiTesto 59"/>
          <p:cNvSpPr txBox="1"/>
          <p:nvPr/>
        </p:nvSpPr>
        <p:spPr>
          <a:xfrm>
            <a:off x="5073101" y="2648835"/>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a:t>
            </a:r>
          </a:p>
        </p:txBody>
      </p:sp>
      <p:sp>
        <p:nvSpPr>
          <p:cNvPr id="61" name="CasellaDiTesto 60"/>
          <p:cNvSpPr txBox="1"/>
          <p:nvPr/>
        </p:nvSpPr>
        <p:spPr>
          <a:xfrm>
            <a:off x="5522449" y="3595183"/>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3</a:t>
            </a:r>
          </a:p>
        </p:txBody>
      </p:sp>
      <p:sp>
        <p:nvSpPr>
          <p:cNvPr id="63" name="CasellaDiTesto 62"/>
          <p:cNvSpPr txBox="1"/>
          <p:nvPr/>
        </p:nvSpPr>
        <p:spPr>
          <a:xfrm>
            <a:off x="4420250" y="2240439"/>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19</a:t>
            </a:r>
          </a:p>
        </p:txBody>
      </p:sp>
      <p:sp>
        <p:nvSpPr>
          <p:cNvPr id="64" name="CasellaDiTesto 63"/>
          <p:cNvSpPr txBox="1"/>
          <p:nvPr/>
        </p:nvSpPr>
        <p:spPr>
          <a:xfrm>
            <a:off x="4049162" y="256381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5</a:t>
            </a:r>
          </a:p>
        </p:txBody>
      </p:sp>
      <p:sp>
        <p:nvSpPr>
          <p:cNvPr id="65" name="CasellaDiTesto 64"/>
          <p:cNvSpPr txBox="1"/>
          <p:nvPr/>
        </p:nvSpPr>
        <p:spPr>
          <a:xfrm>
            <a:off x="2889303" y="4611466"/>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54</a:t>
            </a:r>
          </a:p>
        </p:txBody>
      </p:sp>
      <p:sp>
        <p:nvSpPr>
          <p:cNvPr id="66" name="CasellaDiTesto 65"/>
          <p:cNvSpPr txBox="1"/>
          <p:nvPr/>
        </p:nvSpPr>
        <p:spPr>
          <a:xfrm>
            <a:off x="4877970" y="256381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4</a:t>
            </a:r>
          </a:p>
        </p:txBody>
      </p:sp>
      <p:sp>
        <p:nvSpPr>
          <p:cNvPr id="67" name="CasellaDiTesto 66"/>
          <p:cNvSpPr txBox="1"/>
          <p:nvPr/>
        </p:nvSpPr>
        <p:spPr>
          <a:xfrm>
            <a:off x="4638191" y="2861998"/>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3</a:t>
            </a:r>
          </a:p>
        </p:txBody>
      </p:sp>
      <p:sp>
        <p:nvSpPr>
          <p:cNvPr id="68" name="CasellaDiTesto 67"/>
          <p:cNvSpPr txBox="1"/>
          <p:nvPr/>
        </p:nvSpPr>
        <p:spPr>
          <a:xfrm>
            <a:off x="4558433" y="5002614"/>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a:t>
            </a:r>
          </a:p>
        </p:txBody>
      </p:sp>
      <p:sp>
        <p:nvSpPr>
          <p:cNvPr id="69" name="CasellaDiTesto 68"/>
          <p:cNvSpPr txBox="1"/>
          <p:nvPr/>
        </p:nvSpPr>
        <p:spPr>
          <a:xfrm>
            <a:off x="2751776" y="2861998"/>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14</a:t>
            </a:r>
          </a:p>
        </p:txBody>
      </p:sp>
      <p:sp>
        <p:nvSpPr>
          <p:cNvPr id="70" name="CasellaDiTesto 69"/>
          <p:cNvSpPr txBox="1"/>
          <p:nvPr/>
        </p:nvSpPr>
        <p:spPr>
          <a:xfrm>
            <a:off x="5323764" y="431018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9</a:t>
            </a:r>
          </a:p>
        </p:txBody>
      </p:sp>
      <p:sp>
        <p:nvSpPr>
          <p:cNvPr id="71" name="CasellaDiTesto 70"/>
          <p:cNvSpPr txBox="1"/>
          <p:nvPr/>
        </p:nvSpPr>
        <p:spPr>
          <a:xfrm>
            <a:off x="3776563" y="5107607"/>
            <a:ext cx="604806" cy="338554"/>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600" dirty="0">
                <a:solidFill>
                  <a:srgbClr val="C00000"/>
                </a:solidFill>
                <a:latin typeface="+mn-lt"/>
              </a:rPr>
              <a:t>410</a:t>
            </a:r>
          </a:p>
        </p:txBody>
      </p:sp>
      <p:sp>
        <p:nvSpPr>
          <p:cNvPr id="72" name="CasellaDiTesto 71"/>
          <p:cNvSpPr txBox="1"/>
          <p:nvPr/>
        </p:nvSpPr>
        <p:spPr>
          <a:xfrm>
            <a:off x="3975905" y="500174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23</a:t>
            </a:r>
          </a:p>
        </p:txBody>
      </p:sp>
      <p:sp>
        <p:nvSpPr>
          <p:cNvPr id="74" name="CasellaDiTesto 73"/>
          <p:cNvSpPr txBox="1"/>
          <p:nvPr/>
        </p:nvSpPr>
        <p:spPr>
          <a:xfrm>
            <a:off x="3040478" y="3261329"/>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82</a:t>
            </a:r>
          </a:p>
        </p:txBody>
      </p:sp>
      <p:sp>
        <p:nvSpPr>
          <p:cNvPr id="75" name="CasellaDiTesto 74"/>
          <p:cNvSpPr txBox="1"/>
          <p:nvPr/>
        </p:nvSpPr>
        <p:spPr>
          <a:xfrm>
            <a:off x="3540971" y="2780766"/>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14</a:t>
            </a:r>
          </a:p>
        </p:txBody>
      </p:sp>
      <p:sp>
        <p:nvSpPr>
          <p:cNvPr id="77" name="CasellaDiTesto 76"/>
          <p:cNvSpPr txBox="1"/>
          <p:nvPr/>
        </p:nvSpPr>
        <p:spPr>
          <a:xfrm>
            <a:off x="3062330" y="3854558"/>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20</a:t>
            </a:r>
          </a:p>
        </p:txBody>
      </p:sp>
      <p:sp>
        <p:nvSpPr>
          <p:cNvPr id="78" name="CasellaDiTesto 77"/>
          <p:cNvSpPr txBox="1"/>
          <p:nvPr/>
        </p:nvSpPr>
        <p:spPr>
          <a:xfrm>
            <a:off x="2583896" y="3865294"/>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120</a:t>
            </a:r>
          </a:p>
        </p:txBody>
      </p:sp>
      <p:sp>
        <p:nvSpPr>
          <p:cNvPr id="79" name="CasellaDiTesto 78"/>
          <p:cNvSpPr txBox="1"/>
          <p:nvPr/>
        </p:nvSpPr>
        <p:spPr>
          <a:xfrm>
            <a:off x="2698196" y="4000589"/>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15</a:t>
            </a:r>
          </a:p>
        </p:txBody>
      </p:sp>
      <p:sp>
        <p:nvSpPr>
          <p:cNvPr id="80" name="CasellaDiTesto 79"/>
          <p:cNvSpPr txBox="1"/>
          <p:nvPr/>
        </p:nvSpPr>
        <p:spPr>
          <a:xfrm>
            <a:off x="3928601" y="4664001"/>
            <a:ext cx="604806" cy="323165"/>
          </a:xfrm>
          <a:prstGeom prst="rect">
            <a:avLst/>
          </a:prstGeom>
          <a:noFill/>
        </p:spPr>
        <p:txBody>
          <a:bodyPr wrap="square" rtlCol="0">
            <a:spAutoFit/>
          </a:bodyPr>
          <a:lstStyle>
            <a:defPPr>
              <a:defRPr lang="it-IT"/>
            </a:defPPr>
            <a:lvl1pPr algn="ctr">
              <a:defRPr sz="2400" b="1">
                <a:solidFill>
                  <a:schemeClr val="accent6"/>
                </a:solidFill>
              </a:defRPr>
            </a:lvl1pPr>
          </a:lstStyle>
          <a:p>
            <a:r>
              <a:rPr lang="it-IT" sz="1500" dirty="0">
                <a:solidFill>
                  <a:schemeClr val="tx1"/>
                </a:solidFill>
              </a:rPr>
              <a:t>9</a:t>
            </a:r>
          </a:p>
        </p:txBody>
      </p:sp>
      <p:sp>
        <p:nvSpPr>
          <p:cNvPr id="39" name="CasellaDiTesto 38"/>
          <p:cNvSpPr txBox="1"/>
          <p:nvPr/>
        </p:nvSpPr>
        <p:spPr>
          <a:xfrm>
            <a:off x="3947724" y="3454285"/>
            <a:ext cx="848854" cy="707886"/>
          </a:xfrm>
          <a:prstGeom prst="rect">
            <a:avLst/>
          </a:prstGeom>
          <a:noFill/>
        </p:spPr>
        <p:txBody>
          <a:bodyPr wrap="square" rtlCol="0">
            <a:spAutoFit/>
          </a:bodyPr>
          <a:lstStyle/>
          <a:p>
            <a:pPr algn="ctr"/>
            <a:r>
              <a:rPr lang="it-IT" sz="4000" b="1" dirty="0">
                <a:solidFill>
                  <a:srgbClr val="FF0000"/>
                </a:solidFill>
                <a:latin typeface="+mn-lt"/>
              </a:rPr>
              <a:t>14</a:t>
            </a:r>
          </a:p>
        </p:txBody>
      </p:sp>
      <p:sp>
        <p:nvSpPr>
          <p:cNvPr id="40" name="CasellaDiTesto 39"/>
          <p:cNvSpPr txBox="1"/>
          <p:nvPr/>
        </p:nvSpPr>
        <p:spPr>
          <a:xfrm flipH="1">
            <a:off x="749023" y="278650"/>
            <a:ext cx="7648567" cy="400110"/>
          </a:xfrm>
          <a:prstGeom prst="rect">
            <a:avLst/>
          </a:prstGeom>
          <a:noFill/>
        </p:spPr>
        <p:txBody>
          <a:bodyPr wrap="square" rtlCol="0">
            <a:spAutoFit/>
          </a:bodyPr>
          <a:lstStyle/>
          <a:p>
            <a:pPr algn="ctr"/>
            <a:r>
              <a:rPr lang="it-IT" sz="2000" b="1" dirty="0" err="1" smtClean="0">
                <a:solidFill>
                  <a:schemeClr val="bg2">
                    <a:lumMod val="50000"/>
                  </a:schemeClr>
                </a:solidFill>
                <a:latin typeface="+mn-lt"/>
              </a:rPr>
              <a:t>ORPHAcodes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overlap</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only</a:t>
            </a:r>
            <a:r>
              <a:rPr lang="it-IT" sz="2000" b="1" dirty="0" smtClean="0">
                <a:solidFill>
                  <a:schemeClr val="bg2">
                    <a:lumMod val="50000"/>
                  </a:schemeClr>
                </a:solidFill>
                <a:latin typeface="+mn-lt"/>
              </a:rPr>
              <a:t> ACTIVE </a:t>
            </a:r>
            <a:r>
              <a:rPr lang="it-IT" sz="2000" b="1" dirty="0" err="1" smtClean="0">
                <a:solidFill>
                  <a:schemeClr val="bg2">
                    <a:lumMod val="50000"/>
                  </a:schemeClr>
                </a:solidFill>
                <a:latin typeface="+mn-lt"/>
              </a:rPr>
              <a:t>entities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disease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level</a:t>
            </a:r>
            <a:r>
              <a:rPr lang="it-IT" sz="2000" b="1" dirty="0" smtClean="0">
                <a:solidFill>
                  <a:schemeClr val="bg2">
                    <a:lumMod val="50000"/>
                  </a:schemeClr>
                </a:solidFill>
                <a:latin typeface="+mn-lt"/>
              </a:rPr>
              <a:t>] (n=2,577) </a:t>
            </a:r>
            <a:endParaRPr lang="it-IT" sz="2000" b="1" dirty="0">
              <a:solidFill>
                <a:schemeClr val="bg2">
                  <a:lumMod val="50000"/>
                </a:schemeClr>
              </a:solidFill>
              <a:latin typeface="+mn-lt"/>
            </a:endParaRPr>
          </a:p>
        </p:txBody>
      </p:sp>
      <p:grpSp>
        <p:nvGrpSpPr>
          <p:cNvPr id="31" name="Gruppo 30"/>
          <p:cNvGrpSpPr/>
          <p:nvPr/>
        </p:nvGrpSpPr>
        <p:grpSpPr>
          <a:xfrm>
            <a:off x="1244185" y="5457860"/>
            <a:ext cx="5837307" cy="567366"/>
            <a:chOff x="1244185" y="5457860"/>
            <a:chExt cx="5837307" cy="567366"/>
          </a:xfrm>
        </p:grpSpPr>
        <p:cxnSp>
          <p:nvCxnSpPr>
            <p:cNvPr id="3" name="Connettore 2 2"/>
            <p:cNvCxnSpPr/>
            <p:nvPr/>
          </p:nvCxnSpPr>
          <p:spPr>
            <a:xfrm flipH="1" flipV="1">
              <a:off x="4145651" y="5457860"/>
              <a:ext cx="126" cy="53642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diritto 15"/>
            <p:cNvCxnSpPr/>
            <p:nvPr/>
          </p:nvCxnSpPr>
          <p:spPr>
            <a:xfrm flipV="1">
              <a:off x="2100838" y="5991623"/>
              <a:ext cx="4293160" cy="2943"/>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Connettore diritto 28"/>
            <p:cNvCxnSpPr/>
            <p:nvPr/>
          </p:nvCxnSpPr>
          <p:spPr>
            <a:xfrm>
              <a:off x="2100838" y="5579399"/>
              <a:ext cx="0" cy="445827"/>
            </a:xfrm>
            <a:prstGeom prst="line">
              <a:avLst/>
            </a:prstGeom>
            <a:ln w="31750"/>
          </p:spPr>
          <p:style>
            <a:lnRef idx="1">
              <a:schemeClr val="accent2"/>
            </a:lnRef>
            <a:fillRef idx="0">
              <a:schemeClr val="accent2"/>
            </a:fillRef>
            <a:effectRef idx="0">
              <a:schemeClr val="accent2"/>
            </a:effectRef>
            <a:fontRef idx="minor">
              <a:schemeClr val="tx1"/>
            </a:fontRef>
          </p:style>
        </p:cxnSp>
        <p:cxnSp>
          <p:nvCxnSpPr>
            <p:cNvPr id="62" name="Connettore diritto 61"/>
            <p:cNvCxnSpPr/>
            <p:nvPr/>
          </p:nvCxnSpPr>
          <p:spPr>
            <a:xfrm>
              <a:off x="6393998" y="5565667"/>
              <a:ext cx="0" cy="445827"/>
            </a:xfrm>
            <a:prstGeom prst="line">
              <a:avLst/>
            </a:prstGeom>
            <a:ln/>
          </p:spPr>
          <p:style>
            <a:lnRef idx="1">
              <a:schemeClr val="accent1"/>
            </a:lnRef>
            <a:fillRef idx="0">
              <a:schemeClr val="accent1"/>
            </a:fillRef>
            <a:effectRef idx="0">
              <a:schemeClr val="accent1"/>
            </a:effectRef>
            <a:fontRef idx="minor">
              <a:schemeClr val="tx1"/>
            </a:fontRef>
          </p:style>
        </p:cxnSp>
        <p:sp>
          <p:nvSpPr>
            <p:cNvPr id="30" name="CasellaDiTesto 29"/>
            <p:cNvSpPr txBox="1"/>
            <p:nvPr/>
          </p:nvSpPr>
          <p:spPr>
            <a:xfrm>
              <a:off x="6497678" y="5573777"/>
              <a:ext cx="583814" cy="369332"/>
            </a:xfrm>
            <a:prstGeom prst="rect">
              <a:avLst/>
            </a:prstGeom>
            <a:noFill/>
          </p:spPr>
          <p:txBody>
            <a:bodyPr wrap="none" rtlCol="0">
              <a:spAutoFit/>
            </a:bodyPr>
            <a:lstStyle/>
            <a:p>
              <a:r>
                <a:rPr lang="it-IT" dirty="0" smtClean="0">
                  <a:solidFill>
                    <a:schemeClr val="accent1"/>
                  </a:solidFill>
                  <a:latin typeface="+mn-lt"/>
                </a:rPr>
                <a:t>37%</a:t>
              </a:r>
              <a:endParaRPr lang="it-IT" dirty="0">
                <a:solidFill>
                  <a:schemeClr val="accent1"/>
                </a:solidFill>
                <a:latin typeface="+mn-lt"/>
              </a:endParaRPr>
            </a:p>
          </p:txBody>
        </p:sp>
        <p:sp>
          <p:nvSpPr>
            <p:cNvPr id="73" name="CasellaDiTesto 72"/>
            <p:cNvSpPr txBox="1"/>
            <p:nvPr/>
          </p:nvSpPr>
          <p:spPr>
            <a:xfrm>
              <a:off x="1244185" y="5494447"/>
              <a:ext cx="965618" cy="369332"/>
            </a:xfrm>
            <a:prstGeom prst="rect">
              <a:avLst/>
            </a:prstGeom>
            <a:noFill/>
          </p:spPr>
          <p:txBody>
            <a:bodyPr wrap="square" rtlCol="0">
              <a:spAutoFit/>
            </a:bodyPr>
            <a:lstStyle/>
            <a:p>
              <a:r>
                <a:rPr lang="it-IT" b="1" dirty="0" smtClean="0">
                  <a:solidFill>
                    <a:srgbClr val="FFC000"/>
                  </a:solidFill>
                  <a:latin typeface="+mn-lt"/>
                </a:rPr>
                <a:t>17,2%</a:t>
              </a:r>
              <a:endParaRPr lang="it-IT" b="1" dirty="0">
                <a:solidFill>
                  <a:srgbClr val="FFC000"/>
                </a:solidFill>
                <a:latin typeface="+mn-lt"/>
              </a:endParaRPr>
            </a:p>
          </p:txBody>
        </p:sp>
      </p:grpSp>
    </p:spTree>
    <p:extLst>
      <p:ext uri="{BB962C8B-B14F-4D97-AF65-F5344CB8AC3E}">
        <p14:creationId xmlns:p14="http://schemas.microsoft.com/office/powerpoint/2010/main" val="282875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a:t>
            </a:fld>
            <a:endParaRPr lang="fr-FR" dirty="0">
              <a:solidFill>
                <a:srgbClr val="666666">
                  <a:tint val="75000"/>
                </a:srgbClr>
              </a:solidFill>
            </a:endParaRPr>
          </a:p>
        </p:txBody>
      </p:sp>
      <p:sp>
        <p:nvSpPr>
          <p:cNvPr id="3" name="CasellaDiTesto 2"/>
          <p:cNvSpPr txBox="1"/>
          <p:nvPr/>
        </p:nvSpPr>
        <p:spPr>
          <a:xfrm flipH="1">
            <a:off x="1336383" y="3609020"/>
            <a:ext cx="6976595" cy="2246769"/>
          </a:xfrm>
          <a:prstGeom prst="rect">
            <a:avLst/>
          </a:prstGeom>
          <a:noFill/>
        </p:spPr>
        <p:txBody>
          <a:bodyPr wrap="square" rtlCol="0">
            <a:spAutoFit/>
          </a:bodyPr>
          <a:lstStyle/>
          <a:p>
            <a:r>
              <a:rPr lang="it-IT" sz="2800" b="1" dirty="0" err="1" smtClean="0">
                <a:solidFill>
                  <a:schemeClr val="bg2">
                    <a:lumMod val="50000"/>
                  </a:schemeClr>
                </a:solidFill>
                <a:latin typeface="+mn-lt"/>
              </a:rPr>
              <a:t>ORPHAcodes</a:t>
            </a:r>
            <a:r>
              <a:rPr lang="it-IT" sz="2800" b="1" dirty="0" smtClean="0">
                <a:solidFill>
                  <a:schemeClr val="bg2">
                    <a:lumMod val="50000"/>
                  </a:schemeClr>
                </a:solidFill>
                <a:latin typeface="+mn-lt"/>
              </a:rPr>
              <a:t> </a:t>
            </a:r>
            <a:r>
              <a:rPr lang="it-IT" sz="2800" b="1" dirty="0" err="1" smtClean="0">
                <a:solidFill>
                  <a:schemeClr val="bg2">
                    <a:lumMod val="50000"/>
                  </a:schemeClr>
                </a:solidFill>
                <a:latin typeface="+mn-lt"/>
              </a:rPr>
              <a:t>used</a:t>
            </a:r>
            <a:endParaRPr lang="it-IT" sz="2800" b="1" dirty="0" smtClean="0">
              <a:solidFill>
                <a:schemeClr val="bg2">
                  <a:lumMod val="50000"/>
                </a:schemeClr>
              </a:solidFill>
              <a:latin typeface="+mn-lt"/>
            </a:endParaRPr>
          </a:p>
          <a:p>
            <a:r>
              <a:rPr lang="it-IT" sz="2800" b="1" dirty="0" err="1">
                <a:solidFill>
                  <a:schemeClr val="bg1">
                    <a:lumMod val="65000"/>
                  </a:schemeClr>
                </a:solidFill>
                <a:latin typeface="+mn-lt"/>
              </a:rPr>
              <a:t>Period</a:t>
            </a:r>
            <a:r>
              <a:rPr lang="it-IT" sz="2800" b="1" dirty="0">
                <a:solidFill>
                  <a:schemeClr val="bg1">
                    <a:lumMod val="65000"/>
                  </a:schemeClr>
                </a:solidFill>
                <a:latin typeface="+mn-lt"/>
              </a:rPr>
              <a:t>: </a:t>
            </a:r>
            <a:r>
              <a:rPr lang="it-IT" sz="2800" b="1" dirty="0" err="1">
                <a:solidFill>
                  <a:schemeClr val="bg1">
                    <a:lumMod val="65000"/>
                  </a:schemeClr>
                </a:solidFill>
                <a:latin typeface="+mn-lt"/>
              </a:rPr>
              <a:t>Jan</a:t>
            </a:r>
            <a:r>
              <a:rPr lang="it-IT" sz="2800" b="1" dirty="0">
                <a:solidFill>
                  <a:schemeClr val="bg1">
                    <a:lumMod val="65000"/>
                  </a:schemeClr>
                </a:solidFill>
                <a:latin typeface="+mn-lt"/>
              </a:rPr>
              <a:t> 2019- 30 </a:t>
            </a:r>
            <a:r>
              <a:rPr lang="it-IT" sz="2800" b="1" dirty="0" err="1">
                <a:solidFill>
                  <a:schemeClr val="bg1">
                    <a:lumMod val="65000"/>
                  </a:schemeClr>
                </a:solidFill>
                <a:latin typeface="+mn-lt"/>
              </a:rPr>
              <a:t>Sept</a:t>
            </a:r>
            <a:r>
              <a:rPr lang="it-IT" sz="2800" b="1" dirty="0">
                <a:solidFill>
                  <a:schemeClr val="bg1">
                    <a:lumMod val="65000"/>
                  </a:schemeClr>
                </a:solidFill>
                <a:latin typeface="+mn-lt"/>
              </a:rPr>
              <a:t> </a:t>
            </a:r>
            <a:r>
              <a:rPr lang="it-IT" sz="2800" b="1" dirty="0" smtClean="0">
                <a:solidFill>
                  <a:schemeClr val="bg1">
                    <a:lumMod val="65000"/>
                  </a:schemeClr>
                </a:solidFill>
                <a:latin typeface="+mn-lt"/>
              </a:rPr>
              <a:t>2021</a:t>
            </a:r>
          </a:p>
          <a:p>
            <a:r>
              <a:rPr lang="it-IT" sz="2800" b="1" dirty="0">
                <a:solidFill>
                  <a:schemeClr val="bg1">
                    <a:lumMod val="65000"/>
                  </a:schemeClr>
                </a:solidFill>
                <a:latin typeface="+mn-lt"/>
              </a:rPr>
              <a:t>Level of </a:t>
            </a:r>
            <a:r>
              <a:rPr lang="it-IT" sz="2800" b="1" dirty="0" err="1" smtClean="0">
                <a:solidFill>
                  <a:schemeClr val="bg1">
                    <a:lumMod val="65000"/>
                  </a:schemeClr>
                </a:solidFill>
                <a:latin typeface="+mn-lt"/>
              </a:rPr>
              <a:t>diagnostic</a:t>
            </a:r>
            <a:r>
              <a:rPr lang="it-IT" sz="2800" b="1" dirty="0" smtClean="0">
                <a:solidFill>
                  <a:schemeClr val="bg1">
                    <a:lumMod val="65000"/>
                  </a:schemeClr>
                </a:solidFill>
                <a:latin typeface="+mn-lt"/>
              </a:rPr>
              <a:t> </a:t>
            </a:r>
            <a:r>
              <a:rPr lang="it-IT" sz="2800" b="1" dirty="0" err="1" smtClean="0">
                <a:solidFill>
                  <a:schemeClr val="bg1">
                    <a:lumMod val="65000"/>
                  </a:schemeClr>
                </a:solidFill>
                <a:latin typeface="+mn-lt"/>
              </a:rPr>
              <a:t>assertion</a:t>
            </a:r>
            <a:endParaRPr lang="it-IT" sz="2800" b="1" dirty="0">
              <a:solidFill>
                <a:schemeClr val="bg1">
                  <a:lumMod val="65000"/>
                </a:schemeClr>
              </a:solidFill>
              <a:latin typeface="+mn-lt"/>
            </a:endParaRPr>
          </a:p>
          <a:p>
            <a:r>
              <a:rPr lang="it-IT" sz="2800" b="1" dirty="0">
                <a:solidFill>
                  <a:schemeClr val="bg1">
                    <a:lumMod val="65000"/>
                  </a:schemeClr>
                </a:solidFill>
                <a:latin typeface="+mn-lt"/>
              </a:rPr>
              <a:t>ICD cross-</a:t>
            </a:r>
            <a:r>
              <a:rPr lang="it-IT" sz="2800" b="1" dirty="0" err="1">
                <a:solidFill>
                  <a:schemeClr val="bg1">
                    <a:lumMod val="65000"/>
                  </a:schemeClr>
                </a:solidFill>
                <a:latin typeface="+mn-lt"/>
              </a:rPr>
              <a:t>referenced</a:t>
            </a:r>
            <a:endParaRPr lang="it-IT" sz="2800" b="1" dirty="0">
              <a:solidFill>
                <a:schemeClr val="bg1">
                  <a:lumMod val="65000"/>
                </a:schemeClr>
              </a:solidFill>
              <a:latin typeface="+mn-lt"/>
            </a:endParaRPr>
          </a:p>
          <a:p>
            <a:endParaRPr lang="it-IT" sz="2800" b="1" dirty="0" smtClean="0">
              <a:solidFill>
                <a:schemeClr val="accent6"/>
              </a:solidFill>
              <a:latin typeface="+mn-lt"/>
            </a:endParaRPr>
          </a:p>
        </p:txBody>
      </p:sp>
      <p:sp>
        <p:nvSpPr>
          <p:cNvPr id="7" name="CasellaDiTesto 6"/>
          <p:cNvSpPr txBox="1"/>
          <p:nvPr/>
        </p:nvSpPr>
        <p:spPr>
          <a:xfrm>
            <a:off x="791580" y="1133745"/>
            <a:ext cx="45719" cy="4031873"/>
          </a:xfrm>
          <a:prstGeom prst="rect">
            <a:avLst/>
          </a:prstGeom>
          <a:noFill/>
        </p:spPr>
        <p:txBody>
          <a:bodyPr wrap="square" rtlCol="0">
            <a:spAutoFit/>
          </a:bodyPr>
          <a:lstStyle/>
          <a:p>
            <a:r>
              <a:rPr lang="it-IT" sz="3200" b="1" dirty="0" err="1" smtClean="0">
                <a:solidFill>
                  <a:srgbClr val="008258"/>
                </a:solidFill>
                <a:latin typeface="+mn-lt"/>
              </a:rPr>
              <a:t>analysis</a:t>
            </a:r>
            <a:endParaRPr lang="it-IT" sz="3200" b="1" dirty="0">
              <a:solidFill>
                <a:srgbClr val="008258"/>
              </a:solidFill>
              <a:latin typeface="+mn-lt"/>
            </a:endParaRPr>
          </a:p>
        </p:txBody>
      </p:sp>
      <p:sp>
        <p:nvSpPr>
          <p:cNvPr id="11" name="CasellaDiTesto 10"/>
          <p:cNvSpPr txBox="1"/>
          <p:nvPr/>
        </p:nvSpPr>
        <p:spPr>
          <a:xfrm flipH="1">
            <a:off x="251519" y="98630"/>
            <a:ext cx="270030" cy="6494085"/>
          </a:xfrm>
          <a:prstGeom prst="rect">
            <a:avLst/>
          </a:prstGeom>
          <a:noFill/>
        </p:spPr>
        <p:txBody>
          <a:bodyPr wrap="square" rtlCol="0">
            <a:spAutoFit/>
          </a:bodyPr>
          <a:lstStyle/>
          <a:p>
            <a:r>
              <a:rPr lang="it-IT" sz="3200" b="1" dirty="0" err="1" smtClean="0">
                <a:solidFill>
                  <a:srgbClr val="008258"/>
                </a:solidFill>
              </a:rPr>
              <a:t>Transnational</a:t>
            </a:r>
            <a:endParaRPr lang="it-IT" b="1" dirty="0">
              <a:solidFill>
                <a:srgbClr val="008258"/>
              </a:solidFill>
            </a:endParaRPr>
          </a:p>
        </p:txBody>
      </p:sp>
      <p:cxnSp>
        <p:nvCxnSpPr>
          <p:cNvPr id="13" name="Connettore diritto 12"/>
          <p:cNvCxnSpPr/>
          <p:nvPr/>
        </p:nvCxnSpPr>
        <p:spPr>
          <a:xfrm>
            <a:off x="1345333" y="98630"/>
            <a:ext cx="0" cy="6300700"/>
          </a:xfrm>
          <a:prstGeom prst="line">
            <a:avLst/>
          </a:prstGeom>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flipH="1">
            <a:off x="1344691" y="755716"/>
            <a:ext cx="5739070" cy="2431435"/>
          </a:xfrm>
          <a:prstGeom prst="rect">
            <a:avLst/>
          </a:prstGeom>
          <a:noFill/>
        </p:spPr>
        <p:txBody>
          <a:bodyPr wrap="square" rtlCol="0">
            <a:spAutoFit/>
          </a:bodyPr>
          <a:lstStyle/>
          <a:p>
            <a:r>
              <a:rPr lang="it-IT" sz="3200" b="1" dirty="0" smtClean="0">
                <a:solidFill>
                  <a:schemeClr val="bg2">
                    <a:lumMod val="50000"/>
                  </a:schemeClr>
                </a:solidFill>
                <a:latin typeface="+mn-lt"/>
              </a:rPr>
              <a:t>Call for </a:t>
            </a:r>
            <a:r>
              <a:rPr lang="it-IT" sz="3200" b="1" dirty="0" err="1" smtClean="0">
                <a:solidFill>
                  <a:schemeClr val="bg2">
                    <a:lumMod val="50000"/>
                  </a:schemeClr>
                </a:solidFill>
                <a:latin typeface="+mn-lt"/>
              </a:rPr>
              <a:t>participation</a:t>
            </a:r>
            <a:endParaRPr lang="it-IT" sz="3200" b="1" dirty="0" smtClean="0">
              <a:solidFill>
                <a:schemeClr val="bg2">
                  <a:lumMod val="50000"/>
                </a:schemeClr>
              </a:solidFill>
              <a:latin typeface="+mn-lt"/>
            </a:endParaRPr>
          </a:p>
          <a:p>
            <a:r>
              <a:rPr lang="it-IT" sz="2400" b="1" dirty="0" err="1" smtClean="0">
                <a:solidFill>
                  <a:schemeClr val="bg1">
                    <a:lumMod val="65000"/>
                  </a:schemeClr>
                </a:solidFill>
                <a:latin typeface="+mn-lt"/>
              </a:rPr>
              <a:t>Spain</a:t>
            </a:r>
            <a:r>
              <a:rPr lang="it-IT" sz="2400" b="1" dirty="0" smtClean="0">
                <a:solidFill>
                  <a:schemeClr val="bg1">
                    <a:lumMod val="65000"/>
                  </a:schemeClr>
                </a:solidFill>
                <a:latin typeface="+mn-lt"/>
              </a:rPr>
              <a:t/>
            </a:r>
            <a:br>
              <a:rPr lang="it-IT" sz="2400" b="1" dirty="0" smtClean="0">
                <a:solidFill>
                  <a:schemeClr val="bg1">
                    <a:lumMod val="65000"/>
                  </a:schemeClr>
                </a:solidFill>
                <a:latin typeface="+mn-lt"/>
              </a:rPr>
            </a:br>
            <a:r>
              <a:rPr lang="it-IT" sz="2400" b="1" dirty="0" smtClean="0">
                <a:solidFill>
                  <a:schemeClr val="bg1">
                    <a:lumMod val="65000"/>
                  </a:schemeClr>
                </a:solidFill>
                <a:latin typeface="+mn-lt"/>
              </a:rPr>
              <a:t>CZ Rep</a:t>
            </a:r>
            <a:br>
              <a:rPr lang="it-IT" sz="2400" b="1" dirty="0" smtClean="0">
                <a:solidFill>
                  <a:schemeClr val="bg1">
                    <a:lumMod val="65000"/>
                  </a:schemeClr>
                </a:solidFill>
                <a:latin typeface="+mn-lt"/>
              </a:rPr>
            </a:br>
            <a:r>
              <a:rPr lang="it-IT" sz="2400" b="1" dirty="0" smtClean="0">
                <a:solidFill>
                  <a:schemeClr val="bg1">
                    <a:lumMod val="65000"/>
                  </a:schemeClr>
                </a:solidFill>
                <a:latin typeface="+mn-lt"/>
              </a:rPr>
              <a:t>Romania</a:t>
            </a:r>
            <a:br>
              <a:rPr lang="it-IT" sz="2400" b="1" dirty="0" smtClean="0">
                <a:solidFill>
                  <a:schemeClr val="bg1">
                    <a:lumMod val="65000"/>
                  </a:schemeClr>
                </a:solidFill>
                <a:latin typeface="+mn-lt"/>
              </a:rPr>
            </a:br>
            <a:r>
              <a:rPr lang="it-IT" sz="2400" b="1" dirty="0" smtClean="0">
                <a:solidFill>
                  <a:schemeClr val="bg1">
                    <a:lumMod val="65000"/>
                  </a:schemeClr>
                </a:solidFill>
                <a:latin typeface="+mn-lt"/>
              </a:rPr>
              <a:t>Malta</a:t>
            </a:r>
          </a:p>
          <a:p>
            <a:r>
              <a:rPr lang="it-IT" sz="2400" b="1" i="1" dirty="0" smtClean="0">
                <a:solidFill>
                  <a:schemeClr val="bg1">
                    <a:lumMod val="65000"/>
                  </a:schemeClr>
                </a:solidFill>
                <a:latin typeface="+mn-lt"/>
              </a:rPr>
              <a:t>Veneto </a:t>
            </a:r>
            <a:r>
              <a:rPr lang="it-IT" sz="2400" b="1" i="1" dirty="0" err="1" smtClean="0">
                <a:solidFill>
                  <a:schemeClr val="bg1">
                    <a:lumMod val="65000"/>
                  </a:schemeClr>
                </a:solidFill>
                <a:latin typeface="+mn-lt"/>
              </a:rPr>
              <a:t>region</a:t>
            </a:r>
            <a:endParaRPr lang="it-IT" sz="2400" b="1" i="1" dirty="0">
              <a:solidFill>
                <a:schemeClr val="bg1">
                  <a:lumMod val="65000"/>
                </a:schemeClr>
              </a:solidFill>
              <a:latin typeface="+mn-lt"/>
            </a:endParaRPr>
          </a:p>
        </p:txBody>
      </p:sp>
      <p:sp>
        <p:nvSpPr>
          <p:cNvPr id="14" name="CasellaDiTesto 13"/>
          <p:cNvSpPr txBox="1"/>
          <p:nvPr/>
        </p:nvSpPr>
        <p:spPr>
          <a:xfrm flipH="1">
            <a:off x="1344691" y="0"/>
            <a:ext cx="5739070" cy="584775"/>
          </a:xfrm>
          <a:prstGeom prst="rect">
            <a:avLst/>
          </a:prstGeom>
          <a:noFill/>
        </p:spPr>
        <p:txBody>
          <a:bodyPr wrap="square" rtlCol="0">
            <a:spAutoFit/>
          </a:bodyPr>
          <a:lstStyle/>
          <a:p>
            <a:r>
              <a:rPr lang="it-IT" sz="3200" b="1" dirty="0" err="1" smtClean="0">
                <a:solidFill>
                  <a:schemeClr val="accent6">
                    <a:lumMod val="60000"/>
                    <a:lumOff val="40000"/>
                  </a:schemeClr>
                </a:solidFill>
                <a:latin typeface="+mn-lt"/>
              </a:rPr>
              <a:t>Internal</a:t>
            </a:r>
            <a:r>
              <a:rPr lang="it-IT" sz="3200" b="1" dirty="0" smtClean="0">
                <a:solidFill>
                  <a:schemeClr val="accent6">
                    <a:lumMod val="60000"/>
                    <a:lumOff val="40000"/>
                  </a:schemeClr>
                </a:solidFill>
                <a:latin typeface="+mn-lt"/>
              </a:rPr>
              <a:t> WS </a:t>
            </a:r>
            <a:r>
              <a:rPr lang="it-IT" sz="3200" b="1" dirty="0" err="1" smtClean="0">
                <a:solidFill>
                  <a:schemeClr val="accent6">
                    <a:lumMod val="60000"/>
                    <a:lumOff val="40000"/>
                  </a:schemeClr>
                </a:solidFill>
                <a:latin typeface="+mn-lt"/>
              </a:rPr>
              <a:t>June</a:t>
            </a:r>
            <a:r>
              <a:rPr lang="it-IT" sz="3200" b="1" dirty="0" smtClean="0">
                <a:solidFill>
                  <a:schemeClr val="accent6">
                    <a:lumMod val="60000"/>
                    <a:lumOff val="40000"/>
                  </a:schemeClr>
                </a:solidFill>
                <a:latin typeface="+mn-lt"/>
              </a:rPr>
              <a:t> 2020</a:t>
            </a:r>
            <a:endParaRPr lang="it-IT" sz="3200" b="1" dirty="0">
              <a:solidFill>
                <a:schemeClr val="accent6">
                  <a:lumMod val="60000"/>
                  <a:lumOff val="40000"/>
                </a:schemeClr>
              </a:solidFill>
              <a:latin typeface="+mn-lt"/>
            </a:endParaRPr>
          </a:p>
        </p:txBody>
      </p:sp>
      <p:sp>
        <p:nvSpPr>
          <p:cNvPr id="10" name="Rettangolo 9"/>
          <p:cNvSpPr/>
          <p:nvPr/>
        </p:nvSpPr>
        <p:spPr>
          <a:xfrm>
            <a:off x="1441695" y="5091243"/>
            <a:ext cx="4572000" cy="646331"/>
          </a:xfrm>
          <a:prstGeom prst="rect">
            <a:avLst/>
          </a:prstGeom>
        </p:spPr>
        <p:txBody>
          <a:bodyPr>
            <a:spAutoFit/>
          </a:bodyPr>
          <a:lstStyle/>
          <a:p>
            <a:r>
              <a:rPr lang="it-IT" b="1" dirty="0">
                <a:solidFill>
                  <a:schemeClr val="accent6"/>
                </a:solidFill>
              </a:rPr>
              <a:t/>
            </a:r>
            <a:br>
              <a:rPr lang="it-IT" b="1" dirty="0">
                <a:solidFill>
                  <a:schemeClr val="accent6"/>
                </a:solidFill>
              </a:rPr>
            </a:br>
            <a:endParaRPr lang="it-IT" b="1" dirty="0">
              <a:solidFill>
                <a:schemeClr val="accent6"/>
              </a:solidFill>
            </a:endParaRPr>
          </a:p>
        </p:txBody>
      </p:sp>
    </p:spTree>
    <p:extLst>
      <p:ext uri="{BB962C8B-B14F-4D97-AF65-F5344CB8AC3E}">
        <p14:creationId xmlns:p14="http://schemas.microsoft.com/office/powerpoint/2010/main" val="15030853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20</a:t>
            </a:fld>
            <a:endParaRPr lang="fr-FR" dirty="0">
              <a:solidFill>
                <a:srgbClr val="666666">
                  <a:tint val="75000"/>
                </a:srgbClr>
              </a:solidFill>
            </a:endParaRPr>
          </a:p>
        </p:txBody>
      </p:sp>
      <p:sp>
        <p:nvSpPr>
          <p:cNvPr id="3" name="CasellaDiTesto 2"/>
          <p:cNvSpPr txBox="1"/>
          <p:nvPr/>
        </p:nvSpPr>
        <p:spPr>
          <a:xfrm flipH="1">
            <a:off x="1016604" y="458670"/>
            <a:ext cx="7290809" cy="1754326"/>
          </a:xfrm>
          <a:prstGeom prst="rect">
            <a:avLst/>
          </a:prstGeom>
          <a:noFill/>
        </p:spPr>
        <p:txBody>
          <a:bodyPr wrap="square" rtlCol="0">
            <a:spAutoFit/>
          </a:bodyPr>
          <a:lstStyle/>
          <a:p>
            <a:pPr algn="ctr"/>
            <a:r>
              <a:rPr lang="it-IT" sz="5400" b="1" dirty="0" smtClean="0">
                <a:solidFill>
                  <a:schemeClr val="bg2">
                    <a:lumMod val="50000"/>
                  </a:schemeClr>
                </a:solidFill>
                <a:latin typeface="+mn-lt"/>
              </a:rPr>
              <a:t>Preliminary </a:t>
            </a:r>
            <a:r>
              <a:rPr lang="it-IT" sz="5400" b="1" dirty="0" err="1" smtClean="0">
                <a:solidFill>
                  <a:schemeClr val="bg2">
                    <a:lumMod val="50000"/>
                  </a:schemeClr>
                </a:solidFill>
                <a:latin typeface="+mn-lt"/>
              </a:rPr>
              <a:t>results</a:t>
            </a:r>
            <a:endParaRPr lang="it-IT" sz="5400" b="1" dirty="0" smtClean="0">
              <a:solidFill>
                <a:schemeClr val="bg2">
                  <a:lumMod val="50000"/>
                </a:schemeClr>
              </a:solidFill>
              <a:latin typeface="+mn-lt"/>
            </a:endParaRPr>
          </a:p>
          <a:p>
            <a:pPr algn="ctr"/>
            <a:r>
              <a:rPr lang="it-IT" sz="5400" b="1" dirty="0">
                <a:solidFill>
                  <a:schemeClr val="bg2">
                    <a:lumMod val="50000"/>
                  </a:schemeClr>
                </a:solidFill>
                <a:latin typeface="+mn-lt"/>
              </a:rPr>
              <a:t>(</a:t>
            </a:r>
            <a:r>
              <a:rPr lang="it-IT" sz="5400" b="1" dirty="0" err="1" smtClean="0">
                <a:solidFill>
                  <a:schemeClr val="bg2">
                    <a:lumMod val="50000"/>
                  </a:schemeClr>
                </a:solidFill>
                <a:latin typeface="+mn-lt"/>
              </a:rPr>
              <a:t>exploiting</a:t>
            </a:r>
            <a:r>
              <a:rPr lang="it-IT" sz="5400" b="1" dirty="0" smtClean="0">
                <a:solidFill>
                  <a:schemeClr val="bg2">
                    <a:lumMod val="50000"/>
                  </a:schemeClr>
                </a:solidFill>
                <a:latin typeface="+mn-lt"/>
              </a:rPr>
              <a:t> </a:t>
            </a:r>
            <a:r>
              <a:rPr lang="it-IT" sz="5400" b="1" dirty="0" err="1" smtClean="0">
                <a:solidFill>
                  <a:schemeClr val="bg2">
                    <a:lumMod val="50000"/>
                  </a:schemeClr>
                </a:solidFill>
                <a:latin typeface="+mn-lt"/>
              </a:rPr>
              <a:t>ORPHAdata</a:t>
            </a:r>
            <a:r>
              <a:rPr lang="it-IT" sz="5400" b="1" dirty="0" smtClean="0">
                <a:solidFill>
                  <a:schemeClr val="bg2">
                    <a:lumMod val="50000"/>
                  </a:schemeClr>
                </a:solidFill>
                <a:latin typeface="+mn-lt"/>
              </a:rPr>
              <a:t>) </a:t>
            </a:r>
            <a:endParaRPr lang="it-IT" sz="5400" b="1" dirty="0">
              <a:solidFill>
                <a:schemeClr val="bg2">
                  <a:lumMod val="50000"/>
                </a:schemeClr>
              </a:solidFill>
              <a:latin typeface="+mn-lt"/>
            </a:endParaRPr>
          </a:p>
        </p:txBody>
      </p:sp>
      <p:sp>
        <p:nvSpPr>
          <p:cNvPr id="4" name="CasellaDiTesto 3"/>
          <p:cNvSpPr txBox="1"/>
          <p:nvPr/>
        </p:nvSpPr>
        <p:spPr>
          <a:xfrm flipH="1">
            <a:off x="1106615" y="2933945"/>
            <a:ext cx="4859826" cy="584775"/>
          </a:xfrm>
          <a:prstGeom prst="rect">
            <a:avLst/>
          </a:prstGeom>
          <a:noFill/>
        </p:spPr>
        <p:txBody>
          <a:bodyPr wrap="square" rtlCol="0">
            <a:spAutoFit/>
          </a:bodyPr>
          <a:lstStyle/>
          <a:p>
            <a:r>
              <a:rPr lang="it-IT" sz="3200" dirty="0" err="1" smtClean="0">
                <a:latin typeface="+mn-lt"/>
              </a:rPr>
              <a:t>Aggregation</a:t>
            </a:r>
            <a:r>
              <a:rPr lang="it-IT" sz="3200" dirty="0" smtClean="0">
                <a:latin typeface="+mn-lt"/>
              </a:rPr>
              <a:t> </a:t>
            </a:r>
            <a:r>
              <a:rPr lang="it-IT" sz="3200" dirty="0" err="1" smtClean="0">
                <a:latin typeface="+mn-lt"/>
              </a:rPr>
              <a:t>level</a:t>
            </a:r>
            <a:endParaRPr lang="it-IT" sz="3200" dirty="0">
              <a:latin typeface="+mn-lt"/>
            </a:endParaRPr>
          </a:p>
        </p:txBody>
      </p:sp>
      <p:sp>
        <p:nvSpPr>
          <p:cNvPr id="5" name="CasellaDiTesto 4"/>
          <p:cNvSpPr txBox="1"/>
          <p:nvPr/>
        </p:nvSpPr>
        <p:spPr>
          <a:xfrm flipH="1">
            <a:off x="2875317" y="4359751"/>
            <a:ext cx="6570730" cy="584775"/>
          </a:xfrm>
          <a:prstGeom prst="rect">
            <a:avLst/>
          </a:prstGeom>
          <a:noFill/>
        </p:spPr>
        <p:txBody>
          <a:bodyPr wrap="square" rtlCol="0">
            <a:spAutoFit/>
          </a:bodyPr>
          <a:lstStyle/>
          <a:p>
            <a:r>
              <a:rPr lang="it-IT" sz="3200" dirty="0" err="1" smtClean="0">
                <a:latin typeface="+mn-lt"/>
              </a:rPr>
              <a:t>Preferential</a:t>
            </a:r>
            <a:r>
              <a:rPr lang="it-IT" sz="3200" dirty="0" smtClean="0">
                <a:latin typeface="+mn-lt"/>
              </a:rPr>
              <a:t> </a:t>
            </a:r>
            <a:r>
              <a:rPr lang="it-IT" sz="3200" dirty="0" err="1" smtClean="0">
                <a:latin typeface="+mn-lt"/>
              </a:rPr>
              <a:t>parent</a:t>
            </a:r>
            <a:endParaRPr lang="it-IT" sz="3200" dirty="0">
              <a:latin typeface="+mn-lt"/>
            </a:endParaRPr>
          </a:p>
        </p:txBody>
      </p:sp>
      <p:sp>
        <p:nvSpPr>
          <p:cNvPr id="7" name="CasellaDiTesto 6"/>
          <p:cNvSpPr txBox="1"/>
          <p:nvPr/>
        </p:nvSpPr>
        <p:spPr>
          <a:xfrm flipH="1">
            <a:off x="1736683" y="3725294"/>
            <a:ext cx="6570730" cy="584775"/>
          </a:xfrm>
          <a:prstGeom prst="rect">
            <a:avLst/>
          </a:prstGeom>
          <a:noFill/>
        </p:spPr>
        <p:txBody>
          <a:bodyPr wrap="square" rtlCol="0">
            <a:spAutoFit/>
          </a:bodyPr>
          <a:lstStyle/>
          <a:p>
            <a:r>
              <a:rPr lang="it-IT" sz="3200" dirty="0" err="1" smtClean="0">
                <a:latin typeface="+mn-lt"/>
              </a:rPr>
              <a:t>Disease</a:t>
            </a:r>
            <a:r>
              <a:rPr lang="it-IT" sz="3200" dirty="0" smtClean="0">
                <a:latin typeface="+mn-lt"/>
              </a:rPr>
              <a:t> </a:t>
            </a:r>
            <a:r>
              <a:rPr lang="it-IT" sz="3200" dirty="0" err="1" smtClean="0">
                <a:latin typeface="+mn-lt"/>
              </a:rPr>
              <a:t>prevalence</a:t>
            </a:r>
            <a:r>
              <a:rPr lang="it-IT" sz="3200" dirty="0" smtClean="0">
                <a:latin typeface="+mn-lt"/>
              </a:rPr>
              <a:t> </a:t>
            </a:r>
            <a:r>
              <a:rPr lang="it-IT" sz="3200" dirty="0" err="1" smtClean="0">
                <a:latin typeface="+mn-lt"/>
              </a:rPr>
              <a:t>class</a:t>
            </a:r>
            <a:endParaRPr lang="it-IT" sz="3200" dirty="0">
              <a:latin typeface="+mn-lt"/>
            </a:endParaRPr>
          </a:p>
        </p:txBody>
      </p:sp>
      <p:sp>
        <p:nvSpPr>
          <p:cNvPr id="8" name="CasellaDiTesto 7"/>
          <p:cNvSpPr txBox="1"/>
          <p:nvPr/>
        </p:nvSpPr>
        <p:spPr>
          <a:xfrm flipH="1">
            <a:off x="3761910" y="5050712"/>
            <a:ext cx="6570730" cy="584775"/>
          </a:xfrm>
          <a:prstGeom prst="rect">
            <a:avLst/>
          </a:prstGeom>
          <a:noFill/>
        </p:spPr>
        <p:txBody>
          <a:bodyPr wrap="square" rtlCol="0">
            <a:spAutoFit/>
          </a:bodyPr>
          <a:lstStyle/>
          <a:p>
            <a:r>
              <a:rPr lang="it-IT" sz="3200" dirty="0" smtClean="0">
                <a:latin typeface="+mn-lt"/>
              </a:rPr>
              <a:t>ICD-10 </a:t>
            </a:r>
            <a:r>
              <a:rPr lang="it-IT" sz="3200" dirty="0" err="1" smtClean="0">
                <a:latin typeface="+mn-lt"/>
              </a:rPr>
              <a:t>mapping</a:t>
            </a:r>
            <a:r>
              <a:rPr lang="it-IT" sz="3200" dirty="0" smtClean="0">
                <a:latin typeface="+mn-lt"/>
              </a:rPr>
              <a:t> </a:t>
            </a:r>
            <a:endParaRPr lang="it-IT" sz="3200" dirty="0">
              <a:latin typeface="+mn-lt"/>
            </a:endParaRPr>
          </a:p>
        </p:txBody>
      </p:sp>
      <p:sp>
        <p:nvSpPr>
          <p:cNvPr id="9" name="Rettangolo 8"/>
          <p:cNvSpPr/>
          <p:nvPr/>
        </p:nvSpPr>
        <p:spPr>
          <a:xfrm>
            <a:off x="1601313" y="3648178"/>
            <a:ext cx="4725882" cy="7978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56679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21</a:t>
            </a:fld>
            <a:endParaRPr lang="fr-FR" dirty="0">
              <a:solidFill>
                <a:srgbClr val="666666">
                  <a:tint val="75000"/>
                </a:srgbClr>
              </a:solidFill>
            </a:endParaRPr>
          </a:p>
        </p:txBody>
      </p:sp>
      <p:sp>
        <p:nvSpPr>
          <p:cNvPr id="4" name="CasellaDiTesto 3"/>
          <p:cNvSpPr txBox="1"/>
          <p:nvPr/>
        </p:nvSpPr>
        <p:spPr>
          <a:xfrm flipH="1">
            <a:off x="116505" y="188640"/>
            <a:ext cx="7648567" cy="707886"/>
          </a:xfrm>
          <a:prstGeom prst="rect">
            <a:avLst/>
          </a:prstGeom>
          <a:noFill/>
        </p:spPr>
        <p:txBody>
          <a:bodyPr wrap="square" rtlCol="0">
            <a:spAutoFit/>
          </a:bodyPr>
          <a:lstStyle/>
          <a:p>
            <a:pPr algn="ctr"/>
            <a:r>
              <a:rPr lang="it-IT" sz="2000" b="1" dirty="0">
                <a:solidFill>
                  <a:schemeClr val="bg2">
                    <a:lumMod val="50000"/>
                  </a:schemeClr>
                </a:solidFill>
                <a:latin typeface="+mn-lt"/>
              </a:rPr>
              <a:t>Distribution </a:t>
            </a:r>
            <a:r>
              <a:rPr lang="it-IT" sz="2000" b="1" dirty="0" smtClean="0">
                <a:solidFill>
                  <a:schemeClr val="bg2">
                    <a:lumMod val="50000"/>
                  </a:schemeClr>
                </a:solidFill>
                <a:latin typeface="+mn-lt"/>
              </a:rPr>
              <a:t>(%) of </a:t>
            </a:r>
            <a:r>
              <a:rPr lang="it-IT" sz="2000" b="1" dirty="0" err="1">
                <a:solidFill>
                  <a:schemeClr val="bg2">
                    <a:lumMod val="50000"/>
                  </a:schemeClr>
                </a:solidFill>
                <a:latin typeface="+mn-lt"/>
              </a:rPr>
              <a:t>ORPHAcodes</a:t>
            </a:r>
            <a:r>
              <a:rPr lang="it-IT" sz="2000" b="1" dirty="0">
                <a:solidFill>
                  <a:schemeClr val="bg2">
                    <a:lumMod val="50000"/>
                  </a:schemeClr>
                </a:solidFill>
                <a:latin typeface="+mn-lt"/>
              </a:rPr>
              <a:t> </a:t>
            </a:r>
            <a:r>
              <a:rPr lang="it-IT" sz="2000" b="1" dirty="0" smtClean="0">
                <a:solidFill>
                  <a:schemeClr val="bg2">
                    <a:lumMod val="50000"/>
                  </a:schemeClr>
                </a:solidFill>
                <a:latin typeface="+mn-lt"/>
              </a:rPr>
              <a:t/>
            </a:r>
            <a:br>
              <a:rPr lang="it-IT" sz="2000" b="1" dirty="0" smtClean="0">
                <a:solidFill>
                  <a:schemeClr val="bg2">
                    <a:lumMod val="50000"/>
                  </a:schemeClr>
                </a:solidFill>
                <a:latin typeface="+mn-lt"/>
              </a:rPr>
            </a:br>
            <a:r>
              <a:rPr lang="it-IT" sz="2000" b="1" dirty="0" smtClean="0">
                <a:solidFill>
                  <a:schemeClr val="bg2">
                    <a:lumMod val="50000"/>
                  </a:schemeClr>
                </a:solidFill>
                <a:latin typeface="+mn-lt"/>
              </a:rPr>
              <a:t>per </a:t>
            </a:r>
            <a:r>
              <a:rPr lang="it-IT" sz="2000" b="1" dirty="0" err="1" smtClean="0">
                <a:solidFill>
                  <a:schemeClr val="bg2">
                    <a:lumMod val="50000"/>
                  </a:schemeClr>
                </a:solidFill>
                <a:latin typeface="+mn-lt"/>
              </a:rPr>
              <a:t>disease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prevalence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class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when</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available</a:t>
            </a:r>
            <a:r>
              <a:rPr lang="it-IT" sz="2000" b="1" dirty="0" smtClean="0">
                <a:solidFill>
                  <a:schemeClr val="bg2">
                    <a:lumMod val="50000"/>
                  </a:schemeClr>
                </a:solidFill>
                <a:latin typeface="+mn-lt"/>
              </a:rPr>
              <a:t>) N=</a:t>
            </a:r>
            <a:endParaRPr lang="it-IT" sz="2000" b="1" dirty="0">
              <a:solidFill>
                <a:schemeClr val="bg2">
                  <a:lumMod val="50000"/>
                </a:schemeClr>
              </a:solidFill>
              <a:latin typeface="+mn-lt"/>
            </a:endParaRPr>
          </a:p>
        </p:txBody>
      </p:sp>
      <p:pic>
        <p:nvPicPr>
          <p:cNvPr id="5" name="Immagine 4"/>
          <p:cNvPicPr>
            <a:picLocks noChangeAspect="1"/>
          </p:cNvPicPr>
          <p:nvPr/>
        </p:nvPicPr>
        <p:blipFill>
          <a:blip r:embed="rId2"/>
          <a:stretch>
            <a:fillRect/>
          </a:stretch>
        </p:blipFill>
        <p:spPr>
          <a:xfrm>
            <a:off x="231952" y="1448780"/>
            <a:ext cx="8018865" cy="3799226"/>
          </a:xfrm>
          <a:prstGeom prst="rect">
            <a:avLst/>
          </a:prstGeom>
        </p:spPr>
      </p:pic>
      <p:sp>
        <p:nvSpPr>
          <p:cNvPr id="3" name="CasellaDiTesto 2"/>
          <p:cNvSpPr txBox="1"/>
          <p:nvPr/>
        </p:nvSpPr>
        <p:spPr>
          <a:xfrm>
            <a:off x="3131840" y="2905780"/>
            <a:ext cx="445956" cy="523220"/>
          </a:xfrm>
          <a:prstGeom prst="rect">
            <a:avLst/>
          </a:prstGeom>
          <a:noFill/>
        </p:spPr>
        <p:txBody>
          <a:bodyPr wrap="none" rtlCol="0">
            <a:spAutoFit/>
          </a:bodyPr>
          <a:lstStyle/>
          <a:p>
            <a:r>
              <a:rPr lang="it-IT" sz="2800" b="1" dirty="0" smtClean="0">
                <a:solidFill>
                  <a:schemeClr val="bg1"/>
                </a:solidFill>
                <a:latin typeface="+mn-lt"/>
              </a:rPr>
              <a:t>%</a:t>
            </a:r>
            <a:endParaRPr lang="it-IT" sz="2800" b="1" dirty="0">
              <a:solidFill>
                <a:schemeClr val="bg1"/>
              </a:solidFill>
              <a:latin typeface="+mn-lt"/>
            </a:endParaRPr>
          </a:p>
        </p:txBody>
      </p:sp>
      <p:sp>
        <p:nvSpPr>
          <p:cNvPr id="6" name="CasellaDiTesto 5"/>
          <p:cNvSpPr txBox="1"/>
          <p:nvPr/>
        </p:nvSpPr>
        <p:spPr>
          <a:xfrm>
            <a:off x="2684975" y="5695843"/>
            <a:ext cx="5513048" cy="461665"/>
          </a:xfrm>
          <a:prstGeom prst="rect">
            <a:avLst/>
          </a:prstGeom>
          <a:noFill/>
        </p:spPr>
        <p:txBody>
          <a:bodyPr wrap="none" rtlCol="0">
            <a:spAutoFit/>
          </a:bodyPr>
          <a:lstStyle/>
          <a:p>
            <a:pPr algn="r"/>
            <a:r>
              <a:rPr lang="it-IT" sz="800" dirty="0" err="1" smtClean="0"/>
              <a:t>See</a:t>
            </a:r>
            <a:r>
              <a:rPr lang="it-IT" sz="800" dirty="0" smtClean="0"/>
              <a:t> </a:t>
            </a:r>
            <a:r>
              <a:rPr lang="it-IT" sz="800" dirty="0" err="1" smtClean="0"/>
              <a:t>Methods</a:t>
            </a:r>
            <a:r>
              <a:rPr lang="it-IT" sz="800" dirty="0" smtClean="0"/>
              <a:t> in </a:t>
            </a:r>
          </a:p>
          <a:p>
            <a:pPr algn="r"/>
            <a:r>
              <a:rPr lang="it-IT" sz="800" dirty="0" err="1" smtClean="0"/>
              <a:t>Nguengang</a:t>
            </a:r>
            <a:r>
              <a:rPr lang="it-IT" sz="800" dirty="0" smtClean="0"/>
              <a:t> </a:t>
            </a:r>
            <a:r>
              <a:rPr lang="it-IT" sz="800" dirty="0" err="1"/>
              <a:t>Wakap</a:t>
            </a:r>
            <a:r>
              <a:rPr lang="it-IT" sz="800" dirty="0"/>
              <a:t> S, Lambert DM, Olry A, Rodwell C, </a:t>
            </a:r>
            <a:r>
              <a:rPr lang="it-IT" sz="800" dirty="0" err="1"/>
              <a:t>Gueydan</a:t>
            </a:r>
            <a:r>
              <a:rPr lang="it-IT" sz="800" dirty="0"/>
              <a:t> C, Lanneau V, Murphy D, Le </a:t>
            </a:r>
            <a:r>
              <a:rPr lang="it-IT" sz="800" dirty="0" err="1"/>
              <a:t>Cam</a:t>
            </a:r>
            <a:r>
              <a:rPr lang="it-IT" sz="800" dirty="0"/>
              <a:t> Y, Rath A. </a:t>
            </a:r>
            <a:r>
              <a:rPr lang="it-IT" sz="800" dirty="0" smtClean="0"/>
              <a:t/>
            </a:r>
            <a:br>
              <a:rPr lang="it-IT" sz="800" dirty="0" smtClean="0"/>
            </a:br>
            <a:r>
              <a:rPr lang="it-IT" sz="800" dirty="0" err="1" smtClean="0"/>
              <a:t>Estimating</a:t>
            </a:r>
            <a:r>
              <a:rPr lang="it-IT" sz="800" dirty="0" smtClean="0"/>
              <a:t> </a:t>
            </a:r>
            <a:r>
              <a:rPr lang="it-IT" sz="800" dirty="0"/>
              <a:t>cumulative </a:t>
            </a:r>
            <a:r>
              <a:rPr lang="it-IT" sz="800" dirty="0" err="1"/>
              <a:t>point</a:t>
            </a:r>
            <a:r>
              <a:rPr lang="it-IT" sz="800" dirty="0"/>
              <a:t> </a:t>
            </a:r>
            <a:r>
              <a:rPr lang="it-IT" sz="800" dirty="0" err="1"/>
              <a:t>prevalence</a:t>
            </a:r>
            <a:r>
              <a:rPr lang="it-IT" sz="800" dirty="0"/>
              <a:t> of rare </a:t>
            </a:r>
            <a:r>
              <a:rPr lang="it-IT" sz="800" dirty="0" err="1"/>
              <a:t>diseases</a:t>
            </a:r>
            <a:r>
              <a:rPr lang="it-IT" sz="800" dirty="0"/>
              <a:t>: </a:t>
            </a:r>
            <a:r>
              <a:rPr lang="it-IT" sz="800" dirty="0" err="1"/>
              <a:t>analysis</a:t>
            </a:r>
            <a:r>
              <a:rPr lang="it-IT" sz="800" dirty="0"/>
              <a:t> of the Orphanet database. </a:t>
            </a:r>
            <a:r>
              <a:rPr lang="it-IT" sz="800" dirty="0" err="1"/>
              <a:t>Eur</a:t>
            </a:r>
            <a:r>
              <a:rPr lang="it-IT" sz="800" dirty="0"/>
              <a:t> J </a:t>
            </a:r>
            <a:r>
              <a:rPr lang="it-IT" sz="800" dirty="0" err="1"/>
              <a:t>Hum</a:t>
            </a:r>
            <a:r>
              <a:rPr lang="it-IT" sz="800" dirty="0"/>
              <a:t> </a:t>
            </a:r>
            <a:r>
              <a:rPr lang="it-IT" sz="800" dirty="0" err="1"/>
              <a:t>Genet</a:t>
            </a:r>
            <a:r>
              <a:rPr lang="it-IT" sz="800" dirty="0"/>
              <a:t>. 2020</a:t>
            </a:r>
          </a:p>
        </p:txBody>
      </p:sp>
    </p:spTree>
    <p:extLst>
      <p:ext uri="{BB962C8B-B14F-4D97-AF65-F5344CB8AC3E}">
        <p14:creationId xmlns:p14="http://schemas.microsoft.com/office/powerpoint/2010/main" val="19099456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22</a:t>
            </a:fld>
            <a:endParaRPr lang="fr-FR" dirty="0">
              <a:solidFill>
                <a:srgbClr val="666666">
                  <a:tint val="75000"/>
                </a:srgbClr>
              </a:solidFill>
            </a:endParaRPr>
          </a:p>
        </p:txBody>
      </p:sp>
      <p:sp>
        <p:nvSpPr>
          <p:cNvPr id="6" name="CasellaDiTesto 5"/>
          <p:cNvSpPr txBox="1"/>
          <p:nvPr/>
        </p:nvSpPr>
        <p:spPr>
          <a:xfrm flipH="1">
            <a:off x="611724" y="98630"/>
            <a:ext cx="7648567" cy="707886"/>
          </a:xfrm>
          <a:prstGeom prst="rect">
            <a:avLst/>
          </a:prstGeom>
          <a:noFill/>
        </p:spPr>
        <p:txBody>
          <a:bodyPr wrap="square" rtlCol="0">
            <a:spAutoFit/>
          </a:bodyPr>
          <a:lstStyle/>
          <a:p>
            <a:pPr algn="ctr"/>
            <a:r>
              <a:rPr lang="it-IT" sz="2000" b="1" dirty="0">
                <a:solidFill>
                  <a:schemeClr val="bg2">
                    <a:lumMod val="50000"/>
                  </a:schemeClr>
                </a:solidFill>
                <a:latin typeface="+mn-lt"/>
              </a:rPr>
              <a:t>Distribution </a:t>
            </a:r>
            <a:r>
              <a:rPr lang="it-IT" sz="2000" b="1" dirty="0" smtClean="0">
                <a:solidFill>
                  <a:schemeClr val="bg2">
                    <a:lumMod val="50000"/>
                  </a:schemeClr>
                </a:solidFill>
                <a:latin typeface="+mn-lt"/>
              </a:rPr>
              <a:t>(%) of </a:t>
            </a:r>
            <a:r>
              <a:rPr lang="it-IT" sz="2000" b="1" dirty="0" err="1">
                <a:solidFill>
                  <a:schemeClr val="bg2">
                    <a:lumMod val="50000"/>
                  </a:schemeClr>
                </a:solidFill>
                <a:latin typeface="+mn-lt"/>
              </a:rPr>
              <a:t>ORPHAcodes</a:t>
            </a:r>
            <a:r>
              <a:rPr lang="it-IT" sz="2000" b="1" dirty="0">
                <a:solidFill>
                  <a:schemeClr val="bg2">
                    <a:lumMod val="50000"/>
                  </a:schemeClr>
                </a:solidFill>
                <a:latin typeface="+mn-lt"/>
              </a:rPr>
              <a:t> </a:t>
            </a:r>
            <a:r>
              <a:rPr lang="it-IT" sz="2000" b="1" dirty="0" err="1">
                <a:solidFill>
                  <a:schemeClr val="bg2">
                    <a:lumMod val="50000"/>
                  </a:schemeClr>
                </a:solidFill>
                <a:latin typeface="+mn-lt"/>
              </a:rPr>
              <a:t>used</a:t>
            </a:r>
            <a:r>
              <a:rPr lang="it-IT" sz="2000" b="1" dirty="0">
                <a:solidFill>
                  <a:schemeClr val="bg2">
                    <a:lumMod val="50000"/>
                  </a:schemeClr>
                </a:solidFill>
                <a:latin typeface="+mn-lt"/>
              </a:rPr>
              <a:t> </a:t>
            </a:r>
            <a:br>
              <a:rPr lang="it-IT" sz="2000" b="1" dirty="0">
                <a:solidFill>
                  <a:schemeClr val="bg2">
                    <a:lumMod val="50000"/>
                  </a:schemeClr>
                </a:solidFill>
                <a:latin typeface="+mn-lt"/>
              </a:rPr>
            </a:br>
            <a:r>
              <a:rPr lang="it-IT" sz="2000" b="1" dirty="0">
                <a:solidFill>
                  <a:schemeClr val="bg2">
                    <a:lumMod val="50000"/>
                  </a:schemeClr>
                </a:solidFill>
                <a:latin typeface="+mn-lt"/>
              </a:rPr>
              <a:t>per </a:t>
            </a:r>
            <a:r>
              <a:rPr lang="it-IT" sz="2000" b="1" dirty="0" smtClean="0">
                <a:solidFill>
                  <a:schemeClr val="bg2">
                    <a:lumMod val="50000"/>
                  </a:schemeClr>
                </a:solidFill>
                <a:latin typeface="+mn-lt"/>
              </a:rPr>
              <a:t>country/</a:t>
            </a:r>
            <a:r>
              <a:rPr lang="it-IT" sz="2000" b="1" dirty="0" err="1" smtClean="0">
                <a:solidFill>
                  <a:schemeClr val="bg2">
                    <a:lumMod val="50000"/>
                  </a:schemeClr>
                </a:solidFill>
                <a:latin typeface="+mn-lt"/>
              </a:rPr>
              <a:t>region</a:t>
            </a:r>
            <a:r>
              <a:rPr lang="it-IT" sz="2000" b="1" dirty="0" smtClean="0">
                <a:solidFill>
                  <a:schemeClr val="bg2">
                    <a:lumMod val="50000"/>
                  </a:schemeClr>
                </a:solidFill>
                <a:latin typeface="+mn-lt"/>
              </a:rPr>
              <a:t> and </a:t>
            </a:r>
            <a:r>
              <a:rPr lang="it-IT" sz="2000" b="1" dirty="0" err="1" smtClean="0">
                <a:solidFill>
                  <a:schemeClr val="bg2">
                    <a:lumMod val="50000"/>
                  </a:schemeClr>
                </a:solidFill>
                <a:latin typeface="+mn-lt"/>
              </a:rPr>
              <a:t>disease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prevalence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class</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when</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available</a:t>
            </a:r>
            <a:r>
              <a:rPr lang="it-IT" sz="2000" b="1" dirty="0" smtClean="0">
                <a:solidFill>
                  <a:schemeClr val="bg2">
                    <a:lumMod val="50000"/>
                  </a:schemeClr>
                </a:solidFill>
                <a:latin typeface="+mn-lt"/>
              </a:rPr>
              <a:t>)</a:t>
            </a:r>
            <a:endParaRPr lang="it-IT" sz="2000" b="1" dirty="0">
              <a:solidFill>
                <a:schemeClr val="bg2">
                  <a:lumMod val="50000"/>
                </a:schemeClr>
              </a:solidFill>
              <a:latin typeface="+mn-lt"/>
            </a:endParaRPr>
          </a:p>
        </p:txBody>
      </p:sp>
      <p:pic>
        <p:nvPicPr>
          <p:cNvPr id="7" name="Immagine 6"/>
          <p:cNvPicPr>
            <a:picLocks noChangeAspect="1"/>
          </p:cNvPicPr>
          <p:nvPr/>
        </p:nvPicPr>
        <p:blipFill>
          <a:blip r:embed="rId3"/>
          <a:stretch>
            <a:fillRect/>
          </a:stretch>
        </p:blipFill>
        <p:spPr>
          <a:xfrm>
            <a:off x="204396" y="998730"/>
            <a:ext cx="8055895" cy="4207314"/>
          </a:xfrm>
          <a:prstGeom prst="rect">
            <a:avLst/>
          </a:prstGeom>
        </p:spPr>
      </p:pic>
      <p:sp>
        <p:nvSpPr>
          <p:cNvPr id="3" name="CasellaDiTesto 2"/>
          <p:cNvSpPr txBox="1"/>
          <p:nvPr/>
        </p:nvSpPr>
        <p:spPr>
          <a:xfrm>
            <a:off x="2591780" y="5499230"/>
            <a:ext cx="5513048" cy="461665"/>
          </a:xfrm>
          <a:prstGeom prst="rect">
            <a:avLst/>
          </a:prstGeom>
          <a:noFill/>
        </p:spPr>
        <p:txBody>
          <a:bodyPr wrap="none" rtlCol="0">
            <a:spAutoFit/>
          </a:bodyPr>
          <a:lstStyle/>
          <a:p>
            <a:pPr algn="r"/>
            <a:r>
              <a:rPr lang="it-IT" sz="800" dirty="0" err="1" smtClean="0"/>
              <a:t>See</a:t>
            </a:r>
            <a:r>
              <a:rPr lang="it-IT" sz="800" dirty="0" smtClean="0"/>
              <a:t> </a:t>
            </a:r>
            <a:r>
              <a:rPr lang="it-IT" sz="800" dirty="0" err="1" smtClean="0"/>
              <a:t>Methods</a:t>
            </a:r>
            <a:r>
              <a:rPr lang="it-IT" sz="800" dirty="0" smtClean="0"/>
              <a:t> in </a:t>
            </a:r>
          </a:p>
          <a:p>
            <a:pPr algn="r"/>
            <a:r>
              <a:rPr lang="it-IT" sz="800" dirty="0" err="1" smtClean="0"/>
              <a:t>Nguengang</a:t>
            </a:r>
            <a:r>
              <a:rPr lang="it-IT" sz="800" dirty="0" smtClean="0"/>
              <a:t> </a:t>
            </a:r>
            <a:r>
              <a:rPr lang="it-IT" sz="800" dirty="0" err="1"/>
              <a:t>Wakap</a:t>
            </a:r>
            <a:r>
              <a:rPr lang="it-IT" sz="800" dirty="0"/>
              <a:t> S, Lambert DM, Olry A, Rodwell C, </a:t>
            </a:r>
            <a:r>
              <a:rPr lang="it-IT" sz="800" dirty="0" err="1"/>
              <a:t>Gueydan</a:t>
            </a:r>
            <a:r>
              <a:rPr lang="it-IT" sz="800" dirty="0"/>
              <a:t> C, Lanneau V, Murphy D, Le </a:t>
            </a:r>
            <a:r>
              <a:rPr lang="it-IT" sz="800" dirty="0" err="1"/>
              <a:t>Cam</a:t>
            </a:r>
            <a:r>
              <a:rPr lang="it-IT" sz="800" dirty="0"/>
              <a:t> Y, Rath A. </a:t>
            </a:r>
            <a:r>
              <a:rPr lang="it-IT" sz="800" dirty="0" smtClean="0"/>
              <a:t/>
            </a:r>
            <a:br>
              <a:rPr lang="it-IT" sz="800" dirty="0" smtClean="0"/>
            </a:br>
            <a:r>
              <a:rPr lang="it-IT" sz="800" dirty="0" err="1" smtClean="0"/>
              <a:t>Estimating</a:t>
            </a:r>
            <a:r>
              <a:rPr lang="it-IT" sz="800" dirty="0" smtClean="0"/>
              <a:t> </a:t>
            </a:r>
            <a:r>
              <a:rPr lang="it-IT" sz="800" dirty="0"/>
              <a:t>cumulative </a:t>
            </a:r>
            <a:r>
              <a:rPr lang="it-IT" sz="800" dirty="0" err="1"/>
              <a:t>point</a:t>
            </a:r>
            <a:r>
              <a:rPr lang="it-IT" sz="800" dirty="0"/>
              <a:t> </a:t>
            </a:r>
            <a:r>
              <a:rPr lang="it-IT" sz="800" dirty="0" err="1"/>
              <a:t>prevalence</a:t>
            </a:r>
            <a:r>
              <a:rPr lang="it-IT" sz="800" dirty="0"/>
              <a:t> of rare </a:t>
            </a:r>
            <a:r>
              <a:rPr lang="it-IT" sz="800" dirty="0" err="1"/>
              <a:t>diseases</a:t>
            </a:r>
            <a:r>
              <a:rPr lang="it-IT" sz="800" dirty="0"/>
              <a:t>: </a:t>
            </a:r>
            <a:r>
              <a:rPr lang="it-IT" sz="800" dirty="0" err="1"/>
              <a:t>analysis</a:t>
            </a:r>
            <a:r>
              <a:rPr lang="it-IT" sz="800" dirty="0"/>
              <a:t> of the Orphanet database. </a:t>
            </a:r>
            <a:r>
              <a:rPr lang="it-IT" sz="800" dirty="0" err="1"/>
              <a:t>Eur</a:t>
            </a:r>
            <a:r>
              <a:rPr lang="it-IT" sz="800" dirty="0"/>
              <a:t> J </a:t>
            </a:r>
            <a:r>
              <a:rPr lang="it-IT" sz="800" dirty="0" err="1"/>
              <a:t>Hum</a:t>
            </a:r>
            <a:r>
              <a:rPr lang="it-IT" sz="800" dirty="0"/>
              <a:t> </a:t>
            </a:r>
            <a:r>
              <a:rPr lang="it-IT" sz="800" dirty="0" err="1"/>
              <a:t>Genet</a:t>
            </a:r>
            <a:r>
              <a:rPr lang="it-IT" sz="800" dirty="0"/>
              <a:t>. 2020</a:t>
            </a:r>
          </a:p>
        </p:txBody>
      </p:sp>
    </p:spTree>
    <p:extLst>
      <p:ext uri="{BB962C8B-B14F-4D97-AF65-F5344CB8AC3E}">
        <p14:creationId xmlns:p14="http://schemas.microsoft.com/office/powerpoint/2010/main" val="33853782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23</a:t>
            </a:fld>
            <a:endParaRPr lang="fr-FR" dirty="0">
              <a:solidFill>
                <a:srgbClr val="666666">
                  <a:tint val="75000"/>
                </a:srgbClr>
              </a:solidFill>
            </a:endParaRPr>
          </a:p>
        </p:txBody>
      </p:sp>
      <p:sp>
        <p:nvSpPr>
          <p:cNvPr id="3" name="CasellaDiTesto 2"/>
          <p:cNvSpPr txBox="1"/>
          <p:nvPr/>
        </p:nvSpPr>
        <p:spPr>
          <a:xfrm flipH="1">
            <a:off x="1016604" y="458670"/>
            <a:ext cx="7290809" cy="1754326"/>
          </a:xfrm>
          <a:prstGeom prst="rect">
            <a:avLst/>
          </a:prstGeom>
          <a:noFill/>
        </p:spPr>
        <p:txBody>
          <a:bodyPr wrap="square" rtlCol="0">
            <a:spAutoFit/>
          </a:bodyPr>
          <a:lstStyle/>
          <a:p>
            <a:pPr algn="ctr"/>
            <a:r>
              <a:rPr lang="it-IT" sz="5400" b="1" dirty="0" smtClean="0">
                <a:solidFill>
                  <a:schemeClr val="bg2">
                    <a:lumMod val="50000"/>
                  </a:schemeClr>
                </a:solidFill>
                <a:latin typeface="+mn-lt"/>
              </a:rPr>
              <a:t>Preliminary </a:t>
            </a:r>
            <a:r>
              <a:rPr lang="it-IT" sz="5400" b="1" dirty="0" err="1" smtClean="0">
                <a:solidFill>
                  <a:schemeClr val="bg2">
                    <a:lumMod val="50000"/>
                  </a:schemeClr>
                </a:solidFill>
                <a:latin typeface="+mn-lt"/>
              </a:rPr>
              <a:t>results</a:t>
            </a:r>
            <a:endParaRPr lang="it-IT" sz="5400" b="1" dirty="0" smtClean="0">
              <a:solidFill>
                <a:schemeClr val="bg2">
                  <a:lumMod val="50000"/>
                </a:schemeClr>
              </a:solidFill>
              <a:latin typeface="+mn-lt"/>
            </a:endParaRPr>
          </a:p>
          <a:p>
            <a:pPr algn="ctr"/>
            <a:r>
              <a:rPr lang="it-IT" sz="5400" b="1" dirty="0">
                <a:solidFill>
                  <a:schemeClr val="bg2">
                    <a:lumMod val="50000"/>
                  </a:schemeClr>
                </a:solidFill>
                <a:latin typeface="+mn-lt"/>
              </a:rPr>
              <a:t>(</a:t>
            </a:r>
            <a:r>
              <a:rPr lang="it-IT" sz="5400" b="1" dirty="0" err="1" smtClean="0">
                <a:solidFill>
                  <a:schemeClr val="bg2">
                    <a:lumMod val="50000"/>
                  </a:schemeClr>
                </a:solidFill>
                <a:latin typeface="+mn-lt"/>
              </a:rPr>
              <a:t>exploiting</a:t>
            </a:r>
            <a:r>
              <a:rPr lang="it-IT" sz="5400" b="1" dirty="0" smtClean="0">
                <a:solidFill>
                  <a:schemeClr val="bg2">
                    <a:lumMod val="50000"/>
                  </a:schemeClr>
                </a:solidFill>
                <a:latin typeface="+mn-lt"/>
              </a:rPr>
              <a:t> </a:t>
            </a:r>
            <a:r>
              <a:rPr lang="it-IT" sz="5400" b="1" dirty="0" err="1" smtClean="0">
                <a:solidFill>
                  <a:schemeClr val="bg2">
                    <a:lumMod val="50000"/>
                  </a:schemeClr>
                </a:solidFill>
                <a:latin typeface="+mn-lt"/>
              </a:rPr>
              <a:t>ORPHAdata</a:t>
            </a:r>
            <a:r>
              <a:rPr lang="it-IT" sz="5400" b="1" dirty="0" smtClean="0">
                <a:solidFill>
                  <a:schemeClr val="bg2">
                    <a:lumMod val="50000"/>
                  </a:schemeClr>
                </a:solidFill>
                <a:latin typeface="+mn-lt"/>
              </a:rPr>
              <a:t>) </a:t>
            </a:r>
            <a:endParaRPr lang="it-IT" sz="5400" b="1" dirty="0">
              <a:solidFill>
                <a:schemeClr val="bg2">
                  <a:lumMod val="50000"/>
                </a:schemeClr>
              </a:solidFill>
              <a:latin typeface="+mn-lt"/>
            </a:endParaRPr>
          </a:p>
        </p:txBody>
      </p:sp>
      <p:sp>
        <p:nvSpPr>
          <p:cNvPr id="4" name="CasellaDiTesto 3"/>
          <p:cNvSpPr txBox="1"/>
          <p:nvPr/>
        </p:nvSpPr>
        <p:spPr>
          <a:xfrm flipH="1">
            <a:off x="1106615" y="2933945"/>
            <a:ext cx="4859826" cy="584775"/>
          </a:xfrm>
          <a:prstGeom prst="rect">
            <a:avLst/>
          </a:prstGeom>
          <a:noFill/>
        </p:spPr>
        <p:txBody>
          <a:bodyPr wrap="square" rtlCol="0">
            <a:spAutoFit/>
          </a:bodyPr>
          <a:lstStyle/>
          <a:p>
            <a:r>
              <a:rPr lang="it-IT" sz="3200" dirty="0" err="1" smtClean="0">
                <a:latin typeface="+mn-lt"/>
              </a:rPr>
              <a:t>Aggregation</a:t>
            </a:r>
            <a:r>
              <a:rPr lang="it-IT" sz="3200" dirty="0" smtClean="0">
                <a:latin typeface="+mn-lt"/>
              </a:rPr>
              <a:t> </a:t>
            </a:r>
            <a:r>
              <a:rPr lang="it-IT" sz="3200" dirty="0" err="1" smtClean="0">
                <a:latin typeface="+mn-lt"/>
              </a:rPr>
              <a:t>level</a:t>
            </a:r>
            <a:endParaRPr lang="it-IT" sz="3200" dirty="0">
              <a:latin typeface="+mn-lt"/>
            </a:endParaRPr>
          </a:p>
        </p:txBody>
      </p:sp>
      <p:sp>
        <p:nvSpPr>
          <p:cNvPr id="5" name="CasellaDiTesto 4"/>
          <p:cNvSpPr txBox="1"/>
          <p:nvPr/>
        </p:nvSpPr>
        <p:spPr>
          <a:xfrm flipH="1">
            <a:off x="2875317" y="4359751"/>
            <a:ext cx="6570730" cy="584775"/>
          </a:xfrm>
          <a:prstGeom prst="rect">
            <a:avLst/>
          </a:prstGeom>
          <a:noFill/>
        </p:spPr>
        <p:txBody>
          <a:bodyPr wrap="square" rtlCol="0">
            <a:spAutoFit/>
          </a:bodyPr>
          <a:lstStyle/>
          <a:p>
            <a:r>
              <a:rPr lang="it-IT" sz="3200" dirty="0" err="1" smtClean="0">
                <a:latin typeface="+mn-lt"/>
              </a:rPr>
              <a:t>Preferential</a:t>
            </a:r>
            <a:r>
              <a:rPr lang="it-IT" sz="3200" dirty="0" smtClean="0">
                <a:latin typeface="+mn-lt"/>
              </a:rPr>
              <a:t> </a:t>
            </a:r>
            <a:r>
              <a:rPr lang="it-IT" sz="3200" dirty="0" err="1" smtClean="0">
                <a:latin typeface="+mn-lt"/>
              </a:rPr>
              <a:t>parent</a:t>
            </a:r>
            <a:endParaRPr lang="it-IT" sz="3200" dirty="0">
              <a:latin typeface="+mn-lt"/>
            </a:endParaRPr>
          </a:p>
        </p:txBody>
      </p:sp>
      <p:sp>
        <p:nvSpPr>
          <p:cNvPr id="7" name="CasellaDiTesto 6"/>
          <p:cNvSpPr txBox="1"/>
          <p:nvPr/>
        </p:nvSpPr>
        <p:spPr>
          <a:xfrm flipH="1">
            <a:off x="1736683" y="3725294"/>
            <a:ext cx="6570730" cy="584775"/>
          </a:xfrm>
          <a:prstGeom prst="rect">
            <a:avLst/>
          </a:prstGeom>
          <a:noFill/>
        </p:spPr>
        <p:txBody>
          <a:bodyPr wrap="square" rtlCol="0">
            <a:spAutoFit/>
          </a:bodyPr>
          <a:lstStyle/>
          <a:p>
            <a:r>
              <a:rPr lang="it-IT" sz="3200" dirty="0" err="1" smtClean="0">
                <a:latin typeface="+mn-lt"/>
              </a:rPr>
              <a:t>Disease</a:t>
            </a:r>
            <a:r>
              <a:rPr lang="it-IT" sz="3200" dirty="0" smtClean="0">
                <a:latin typeface="+mn-lt"/>
              </a:rPr>
              <a:t> </a:t>
            </a:r>
            <a:r>
              <a:rPr lang="it-IT" sz="3200" dirty="0" err="1" smtClean="0">
                <a:latin typeface="+mn-lt"/>
              </a:rPr>
              <a:t>prevalence</a:t>
            </a:r>
            <a:r>
              <a:rPr lang="it-IT" sz="3200" dirty="0" smtClean="0">
                <a:latin typeface="+mn-lt"/>
              </a:rPr>
              <a:t> </a:t>
            </a:r>
            <a:r>
              <a:rPr lang="it-IT" sz="3200" dirty="0" err="1" smtClean="0">
                <a:latin typeface="+mn-lt"/>
              </a:rPr>
              <a:t>class</a:t>
            </a:r>
            <a:endParaRPr lang="it-IT" sz="3200" dirty="0">
              <a:latin typeface="+mn-lt"/>
            </a:endParaRPr>
          </a:p>
        </p:txBody>
      </p:sp>
      <p:sp>
        <p:nvSpPr>
          <p:cNvPr id="8" name="CasellaDiTesto 7"/>
          <p:cNvSpPr txBox="1"/>
          <p:nvPr/>
        </p:nvSpPr>
        <p:spPr>
          <a:xfrm flipH="1">
            <a:off x="3761910" y="5050712"/>
            <a:ext cx="6570730" cy="584775"/>
          </a:xfrm>
          <a:prstGeom prst="rect">
            <a:avLst/>
          </a:prstGeom>
          <a:noFill/>
        </p:spPr>
        <p:txBody>
          <a:bodyPr wrap="square" rtlCol="0">
            <a:spAutoFit/>
          </a:bodyPr>
          <a:lstStyle/>
          <a:p>
            <a:r>
              <a:rPr lang="it-IT" sz="3200" dirty="0" smtClean="0">
                <a:latin typeface="+mn-lt"/>
              </a:rPr>
              <a:t>ICD-10 </a:t>
            </a:r>
            <a:r>
              <a:rPr lang="it-IT" sz="3200" dirty="0" err="1" smtClean="0">
                <a:latin typeface="+mn-lt"/>
              </a:rPr>
              <a:t>mapping</a:t>
            </a:r>
            <a:r>
              <a:rPr lang="it-IT" sz="3200" dirty="0" smtClean="0">
                <a:latin typeface="+mn-lt"/>
              </a:rPr>
              <a:t> </a:t>
            </a:r>
            <a:endParaRPr lang="it-IT" sz="3200" dirty="0">
              <a:latin typeface="+mn-lt"/>
            </a:endParaRPr>
          </a:p>
        </p:txBody>
      </p:sp>
      <p:sp>
        <p:nvSpPr>
          <p:cNvPr id="9" name="Rettangolo 8"/>
          <p:cNvSpPr/>
          <p:nvPr/>
        </p:nvSpPr>
        <p:spPr>
          <a:xfrm>
            <a:off x="2726793" y="4327077"/>
            <a:ext cx="3870430" cy="7978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3488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24</a:t>
            </a:fld>
            <a:endParaRPr lang="fr-FR" dirty="0">
              <a:solidFill>
                <a:srgbClr val="666666">
                  <a:tint val="75000"/>
                </a:srgbClr>
              </a:solidFill>
            </a:endParaRPr>
          </a:p>
        </p:txBody>
      </p:sp>
      <p:pic>
        <p:nvPicPr>
          <p:cNvPr id="3" name="Immagine 2"/>
          <p:cNvPicPr>
            <a:picLocks noChangeAspect="1"/>
          </p:cNvPicPr>
          <p:nvPr/>
        </p:nvPicPr>
        <p:blipFill>
          <a:blip r:embed="rId2"/>
          <a:stretch>
            <a:fillRect/>
          </a:stretch>
        </p:blipFill>
        <p:spPr>
          <a:xfrm>
            <a:off x="510677" y="920157"/>
            <a:ext cx="7695855" cy="4226141"/>
          </a:xfrm>
          <a:prstGeom prst="rect">
            <a:avLst/>
          </a:prstGeom>
        </p:spPr>
      </p:pic>
      <p:sp>
        <p:nvSpPr>
          <p:cNvPr id="4" name="CasellaDiTesto 3"/>
          <p:cNvSpPr txBox="1"/>
          <p:nvPr/>
        </p:nvSpPr>
        <p:spPr>
          <a:xfrm flipH="1">
            <a:off x="575575" y="33412"/>
            <a:ext cx="7648567" cy="830997"/>
          </a:xfrm>
          <a:prstGeom prst="rect">
            <a:avLst/>
          </a:prstGeom>
          <a:noFill/>
        </p:spPr>
        <p:txBody>
          <a:bodyPr wrap="square" rtlCol="0">
            <a:spAutoFit/>
          </a:bodyPr>
          <a:lstStyle/>
          <a:p>
            <a:pPr algn="ctr"/>
            <a:r>
              <a:rPr lang="it-IT" sz="2400" b="1" dirty="0" smtClean="0">
                <a:solidFill>
                  <a:schemeClr val="bg2">
                    <a:lumMod val="50000"/>
                  </a:schemeClr>
                </a:solidFill>
                <a:latin typeface="+mn-lt"/>
              </a:rPr>
              <a:t>Distribution (%) of </a:t>
            </a:r>
            <a:r>
              <a:rPr lang="it-IT" sz="2400" b="1" dirty="0" err="1" smtClean="0">
                <a:solidFill>
                  <a:schemeClr val="bg2">
                    <a:lumMod val="50000"/>
                  </a:schemeClr>
                </a:solidFill>
                <a:latin typeface="+mn-lt"/>
              </a:rPr>
              <a:t>ORPHAcodes</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used</a:t>
            </a:r>
            <a:r>
              <a:rPr lang="it-IT" sz="2400" b="1" dirty="0" smtClean="0">
                <a:solidFill>
                  <a:schemeClr val="bg2">
                    <a:lumMod val="50000"/>
                  </a:schemeClr>
                </a:solidFill>
                <a:latin typeface="+mn-lt"/>
              </a:rPr>
              <a:t> </a:t>
            </a:r>
            <a:r>
              <a:rPr lang="it-IT" sz="2400" b="1" dirty="0">
                <a:solidFill>
                  <a:schemeClr val="bg2">
                    <a:lumMod val="50000"/>
                  </a:schemeClr>
                </a:solidFill>
                <a:latin typeface="+mn-lt"/>
              </a:rPr>
              <a:t/>
            </a:r>
            <a:br>
              <a:rPr lang="it-IT" sz="2400" b="1" dirty="0">
                <a:solidFill>
                  <a:schemeClr val="bg2">
                    <a:lumMod val="50000"/>
                  </a:schemeClr>
                </a:solidFill>
                <a:latin typeface="+mn-lt"/>
              </a:rPr>
            </a:br>
            <a:r>
              <a:rPr lang="it-IT" sz="2400" b="1" dirty="0">
                <a:solidFill>
                  <a:schemeClr val="bg2">
                    <a:lumMod val="50000"/>
                  </a:schemeClr>
                </a:solidFill>
                <a:latin typeface="+mn-lt"/>
              </a:rPr>
              <a:t>per </a:t>
            </a:r>
            <a:r>
              <a:rPr lang="it-IT" sz="2400" b="1" dirty="0" smtClean="0">
                <a:solidFill>
                  <a:schemeClr val="bg2">
                    <a:lumMod val="50000"/>
                  </a:schemeClr>
                </a:solidFill>
                <a:latin typeface="+mn-lt"/>
              </a:rPr>
              <a:t>country/</a:t>
            </a:r>
            <a:r>
              <a:rPr lang="it-IT" sz="2400" b="1" dirty="0" err="1" smtClean="0">
                <a:solidFill>
                  <a:schemeClr val="bg2">
                    <a:lumMod val="50000"/>
                  </a:schemeClr>
                </a:solidFill>
                <a:latin typeface="+mn-lt"/>
              </a:rPr>
              <a:t>region</a:t>
            </a:r>
            <a:r>
              <a:rPr lang="it-IT" sz="2400" b="1" dirty="0" smtClean="0">
                <a:solidFill>
                  <a:schemeClr val="bg2">
                    <a:lumMod val="50000"/>
                  </a:schemeClr>
                </a:solidFill>
                <a:latin typeface="+mn-lt"/>
              </a:rPr>
              <a:t> and </a:t>
            </a:r>
            <a:r>
              <a:rPr lang="it-IT" sz="2400" b="1" dirty="0" err="1" smtClean="0">
                <a:solidFill>
                  <a:schemeClr val="bg2">
                    <a:lumMod val="50000"/>
                  </a:schemeClr>
                </a:solidFill>
                <a:latin typeface="+mn-lt"/>
              </a:rPr>
              <a:t>preferential</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parent</a:t>
            </a:r>
            <a:endParaRPr lang="it-IT" sz="2400" b="1" dirty="0">
              <a:solidFill>
                <a:schemeClr val="bg2">
                  <a:lumMod val="50000"/>
                </a:schemeClr>
              </a:solidFill>
              <a:latin typeface="+mn-lt"/>
            </a:endParaRPr>
          </a:p>
        </p:txBody>
      </p:sp>
      <p:sp>
        <p:nvSpPr>
          <p:cNvPr id="5" name="Rettangolo 4"/>
          <p:cNvSpPr/>
          <p:nvPr/>
        </p:nvSpPr>
        <p:spPr>
          <a:xfrm>
            <a:off x="2065050" y="4845641"/>
            <a:ext cx="2608599" cy="338554"/>
          </a:xfrm>
          <a:prstGeom prst="rect">
            <a:avLst/>
          </a:prstGeom>
        </p:spPr>
        <p:txBody>
          <a:bodyPr wrap="none">
            <a:spAutoFit/>
          </a:bodyPr>
          <a:lstStyle/>
          <a:p>
            <a:r>
              <a:rPr lang="it-IT" sz="1600" b="1" dirty="0">
                <a:solidFill>
                  <a:srgbClr val="164194"/>
                </a:solidFill>
                <a:latin typeface="+mn-lt"/>
              </a:rPr>
              <a:t>Rare </a:t>
            </a:r>
            <a:r>
              <a:rPr lang="it-IT" sz="1600" b="1" dirty="0" err="1">
                <a:solidFill>
                  <a:srgbClr val="164194"/>
                </a:solidFill>
                <a:latin typeface="+mn-lt"/>
              </a:rPr>
              <a:t>developmental</a:t>
            </a:r>
            <a:r>
              <a:rPr lang="it-IT" sz="1600" b="1" dirty="0">
                <a:solidFill>
                  <a:srgbClr val="164194"/>
                </a:solidFill>
                <a:latin typeface="+mn-lt"/>
              </a:rPr>
              <a:t> </a:t>
            </a:r>
            <a:r>
              <a:rPr lang="it-IT" sz="1600" b="1" dirty="0" err="1" smtClean="0">
                <a:solidFill>
                  <a:srgbClr val="164194"/>
                </a:solidFill>
                <a:latin typeface="+mn-lt"/>
              </a:rPr>
              <a:t>defects</a:t>
            </a:r>
            <a:r>
              <a:rPr lang="it-IT" sz="1600" b="1" dirty="0" smtClean="0">
                <a:solidFill>
                  <a:srgbClr val="164194"/>
                </a:solidFill>
                <a:latin typeface="+mn-lt"/>
              </a:rPr>
              <a:t> </a:t>
            </a:r>
            <a:endParaRPr lang="it-IT" sz="1600" b="1" dirty="0">
              <a:solidFill>
                <a:srgbClr val="164194"/>
              </a:solidFill>
              <a:latin typeface="+mn-lt"/>
            </a:endParaRPr>
          </a:p>
        </p:txBody>
      </p:sp>
      <p:sp>
        <p:nvSpPr>
          <p:cNvPr id="6" name="Rettangolo 5"/>
          <p:cNvSpPr/>
          <p:nvPr/>
        </p:nvSpPr>
        <p:spPr>
          <a:xfrm>
            <a:off x="2082395" y="5070666"/>
            <a:ext cx="2279791" cy="338554"/>
          </a:xfrm>
          <a:prstGeom prst="rect">
            <a:avLst/>
          </a:prstGeom>
        </p:spPr>
        <p:txBody>
          <a:bodyPr wrap="none">
            <a:spAutoFit/>
          </a:bodyPr>
          <a:lstStyle/>
          <a:p>
            <a:r>
              <a:rPr lang="it-IT" sz="1600" b="1" dirty="0">
                <a:solidFill>
                  <a:srgbClr val="7030A0"/>
                </a:solidFill>
                <a:latin typeface="+mn-lt"/>
              </a:rPr>
              <a:t>Rare </a:t>
            </a:r>
            <a:r>
              <a:rPr lang="it-IT" sz="1600" b="1" dirty="0" err="1">
                <a:solidFill>
                  <a:srgbClr val="7030A0"/>
                </a:solidFill>
                <a:latin typeface="+mn-lt"/>
              </a:rPr>
              <a:t>neurologic</a:t>
            </a:r>
            <a:r>
              <a:rPr lang="it-IT" sz="1600" b="1" dirty="0">
                <a:solidFill>
                  <a:srgbClr val="7030A0"/>
                </a:solidFill>
                <a:latin typeface="+mn-lt"/>
              </a:rPr>
              <a:t> </a:t>
            </a:r>
            <a:r>
              <a:rPr lang="it-IT" sz="1600" b="1" dirty="0" err="1" smtClean="0">
                <a:solidFill>
                  <a:srgbClr val="7030A0"/>
                </a:solidFill>
                <a:latin typeface="+mn-lt"/>
              </a:rPr>
              <a:t>diseases</a:t>
            </a:r>
            <a:endParaRPr lang="it-IT" sz="1600" b="1" dirty="0">
              <a:solidFill>
                <a:srgbClr val="7030A0"/>
              </a:solidFill>
              <a:latin typeface="+mn-lt"/>
            </a:endParaRPr>
          </a:p>
        </p:txBody>
      </p:sp>
      <p:sp>
        <p:nvSpPr>
          <p:cNvPr id="7" name="Rettangolo 6"/>
          <p:cNvSpPr/>
          <p:nvPr/>
        </p:nvSpPr>
        <p:spPr>
          <a:xfrm>
            <a:off x="2063722" y="5295691"/>
            <a:ext cx="3020892" cy="338554"/>
          </a:xfrm>
          <a:prstGeom prst="rect">
            <a:avLst/>
          </a:prstGeom>
        </p:spPr>
        <p:txBody>
          <a:bodyPr wrap="none">
            <a:spAutoFit/>
          </a:bodyPr>
          <a:lstStyle/>
          <a:p>
            <a:r>
              <a:rPr lang="it-IT" sz="1600" b="1" dirty="0">
                <a:solidFill>
                  <a:srgbClr val="FFC000"/>
                </a:solidFill>
                <a:latin typeface="+mn-lt"/>
              </a:rPr>
              <a:t>Rare </a:t>
            </a:r>
            <a:r>
              <a:rPr lang="it-IT" sz="1600" b="1" dirty="0" err="1">
                <a:solidFill>
                  <a:srgbClr val="FFC000"/>
                </a:solidFill>
                <a:latin typeface="+mn-lt"/>
              </a:rPr>
              <a:t>inborn</a:t>
            </a:r>
            <a:r>
              <a:rPr lang="it-IT" sz="1600" b="1" dirty="0">
                <a:solidFill>
                  <a:srgbClr val="FFC000"/>
                </a:solidFill>
                <a:latin typeface="+mn-lt"/>
              </a:rPr>
              <a:t> </a:t>
            </a:r>
            <a:r>
              <a:rPr lang="it-IT" sz="1600" b="1" dirty="0" err="1">
                <a:solidFill>
                  <a:srgbClr val="FFC000"/>
                </a:solidFill>
                <a:latin typeface="+mn-lt"/>
              </a:rPr>
              <a:t>errors</a:t>
            </a:r>
            <a:r>
              <a:rPr lang="it-IT" sz="1600" b="1" dirty="0">
                <a:solidFill>
                  <a:srgbClr val="FFC000"/>
                </a:solidFill>
                <a:latin typeface="+mn-lt"/>
              </a:rPr>
              <a:t> of </a:t>
            </a:r>
            <a:r>
              <a:rPr lang="it-IT" sz="1600" b="1" dirty="0" err="1">
                <a:solidFill>
                  <a:srgbClr val="FFC000"/>
                </a:solidFill>
                <a:latin typeface="+mn-lt"/>
              </a:rPr>
              <a:t>metabolism</a:t>
            </a:r>
            <a:endParaRPr lang="it-IT" sz="1600" b="1" dirty="0">
              <a:solidFill>
                <a:srgbClr val="FFC000"/>
              </a:solidFill>
              <a:latin typeface="+mn-lt"/>
            </a:endParaRPr>
          </a:p>
        </p:txBody>
      </p:sp>
      <p:sp>
        <p:nvSpPr>
          <p:cNvPr id="8" name="Rettangolo 7"/>
          <p:cNvSpPr/>
          <p:nvPr/>
        </p:nvSpPr>
        <p:spPr>
          <a:xfrm>
            <a:off x="2096725" y="5520716"/>
            <a:ext cx="2251129" cy="338554"/>
          </a:xfrm>
          <a:prstGeom prst="rect">
            <a:avLst/>
          </a:prstGeom>
        </p:spPr>
        <p:txBody>
          <a:bodyPr wrap="none">
            <a:spAutoFit/>
          </a:bodyPr>
          <a:lstStyle/>
          <a:p>
            <a:r>
              <a:rPr lang="it-IT" sz="1600" b="1" dirty="0" smtClean="0">
                <a:solidFill>
                  <a:srgbClr val="002060"/>
                </a:solidFill>
                <a:latin typeface="+mn-lt"/>
              </a:rPr>
              <a:t>Rare </a:t>
            </a:r>
            <a:r>
              <a:rPr lang="it-IT" sz="1600" b="1" dirty="0" err="1" smtClean="0">
                <a:solidFill>
                  <a:srgbClr val="002060"/>
                </a:solidFill>
                <a:latin typeface="+mn-lt"/>
              </a:rPr>
              <a:t>neoplastic</a:t>
            </a:r>
            <a:r>
              <a:rPr lang="it-IT" sz="1600" b="1" dirty="0" smtClean="0">
                <a:solidFill>
                  <a:srgbClr val="002060"/>
                </a:solidFill>
                <a:latin typeface="+mn-lt"/>
              </a:rPr>
              <a:t> </a:t>
            </a:r>
            <a:r>
              <a:rPr lang="it-IT" sz="1600" b="1" dirty="0" err="1" smtClean="0">
                <a:solidFill>
                  <a:srgbClr val="002060"/>
                </a:solidFill>
                <a:latin typeface="+mn-lt"/>
              </a:rPr>
              <a:t>diseases</a:t>
            </a:r>
            <a:endParaRPr lang="it-IT" sz="1600" b="1" dirty="0">
              <a:solidFill>
                <a:srgbClr val="002060"/>
              </a:solidFill>
              <a:latin typeface="+mn-lt"/>
            </a:endParaRPr>
          </a:p>
        </p:txBody>
      </p:sp>
      <p:sp>
        <p:nvSpPr>
          <p:cNvPr id="9" name="Rettangolo 8"/>
          <p:cNvSpPr/>
          <p:nvPr/>
        </p:nvSpPr>
        <p:spPr>
          <a:xfrm>
            <a:off x="2096725" y="5745741"/>
            <a:ext cx="2432269" cy="338554"/>
          </a:xfrm>
          <a:prstGeom prst="rect">
            <a:avLst/>
          </a:prstGeom>
        </p:spPr>
        <p:txBody>
          <a:bodyPr wrap="none">
            <a:spAutoFit/>
          </a:bodyPr>
          <a:lstStyle/>
          <a:p>
            <a:r>
              <a:rPr lang="it-IT" sz="1600" b="1" dirty="0">
                <a:solidFill>
                  <a:srgbClr val="FF0000"/>
                </a:solidFill>
                <a:latin typeface="+mn-lt"/>
              </a:rPr>
              <a:t>Rare </a:t>
            </a:r>
            <a:r>
              <a:rPr lang="it-IT" sz="1600" b="1" dirty="0" err="1">
                <a:solidFill>
                  <a:srgbClr val="FF0000"/>
                </a:solidFill>
                <a:latin typeface="+mn-lt"/>
              </a:rPr>
              <a:t>hematologic</a:t>
            </a:r>
            <a:r>
              <a:rPr lang="it-IT" sz="1600" b="1" dirty="0">
                <a:solidFill>
                  <a:srgbClr val="FF0000"/>
                </a:solidFill>
                <a:latin typeface="+mn-lt"/>
              </a:rPr>
              <a:t> </a:t>
            </a:r>
            <a:r>
              <a:rPr lang="it-IT" sz="1600" b="1" dirty="0" err="1" smtClean="0">
                <a:solidFill>
                  <a:srgbClr val="FF0000"/>
                </a:solidFill>
                <a:latin typeface="+mn-lt"/>
              </a:rPr>
              <a:t>diseases</a:t>
            </a:r>
            <a:endParaRPr lang="it-IT" sz="1600" b="1" dirty="0">
              <a:solidFill>
                <a:srgbClr val="FF0000"/>
              </a:solidFill>
              <a:latin typeface="+mn-lt"/>
            </a:endParaRPr>
          </a:p>
        </p:txBody>
      </p:sp>
      <p:sp>
        <p:nvSpPr>
          <p:cNvPr id="15" name="Rettangolo 14"/>
          <p:cNvSpPr/>
          <p:nvPr/>
        </p:nvSpPr>
        <p:spPr>
          <a:xfrm>
            <a:off x="5202070" y="4806685"/>
            <a:ext cx="1719638" cy="338554"/>
          </a:xfrm>
          <a:prstGeom prst="rect">
            <a:avLst/>
          </a:prstGeom>
        </p:spPr>
        <p:txBody>
          <a:bodyPr wrap="none">
            <a:spAutoFit/>
          </a:bodyPr>
          <a:lstStyle/>
          <a:p>
            <a:r>
              <a:rPr lang="it-IT" sz="1600" b="1" dirty="0">
                <a:solidFill>
                  <a:srgbClr val="F020C3"/>
                </a:solidFill>
                <a:latin typeface="+mn-lt"/>
              </a:rPr>
              <a:t>Rare </a:t>
            </a:r>
            <a:r>
              <a:rPr lang="it-IT" sz="1600" b="1" dirty="0" err="1" smtClean="0">
                <a:solidFill>
                  <a:srgbClr val="F020C3"/>
                </a:solidFill>
                <a:latin typeface="+mn-lt"/>
              </a:rPr>
              <a:t>skin</a:t>
            </a:r>
            <a:r>
              <a:rPr lang="it-IT" sz="1600" b="1" dirty="0" smtClean="0">
                <a:solidFill>
                  <a:srgbClr val="F020C3"/>
                </a:solidFill>
                <a:latin typeface="+mn-lt"/>
              </a:rPr>
              <a:t> </a:t>
            </a:r>
            <a:r>
              <a:rPr lang="it-IT" sz="1600" b="1" dirty="0" err="1" smtClean="0">
                <a:solidFill>
                  <a:srgbClr val="F020C3"/>
                </a:solidFill>
                <a:latin typeface="+mn-lt"/>
              </a:rPr>
              <a:t>diseases</a:t>
            </a:r>
            <a:endParaRPr lang="it-IT" sz="1600" b="1" dirty="0">
              <a:solidFill>
                <a:srgbClr val="F020C3"/>
              </a:solidFill>
              <a:latin typeface="+mn-lt"/>
            </a:endParaRPr>
          </a:p>
        </p:txBody>
      </p:sp>
      <p:sp>
        <p:nvSpPr>
          <p:cNvPr id="16" name="Rettangolo 15"/>
          <p:cNvSpPr/>
          <p:nvPr/>
        </p:nvSpPr>
        <p:spPr>
          <a:xfrm>
            <a:off x="5202070" y="5025661"/>
            <a:ext cx="1814215" cy="338554"/>
          </a:xfrm>
          <a:prstGeom prst="rect">
            <a:avLst/>
          </a:prstGeom>
        </p:spPr>
        <p:txBody>
          <a:bodyPr wrap="none">
            <a:spAutoFit/>
          </a:bodyPr>
          <a:lstStyle/>
          <a:p>
            <a:r>
              <a:rPr lang="it-IT" sz="1600" b="1" dirty="0">
                <a:solidFill>
                  <a:schemeClr val="bg1">
                    <a:lumMod val="85000"/>
                  </a:schemeClr>
                </a:solidFill>
                <a:latin typeface="+mn-lt"/>
              </a:rPr>
              <a:t>Rare </a:t>
            </a:r>
            <a:r>
              <a:rPr lang="it-IT" sz="1600" b="1" dirty="0" smtClean="0">
                <a:solidFill>
                  <a:schemeClr val="bg1">
                    <a:lumMod val="85000"/>
                  </a:schemeClr>
                </a:solidFill>
                <a:latin typeface="+mn-lt"/>
              </a:rPr>
              <a:t>bone </a:t>
            </a:r>
            <a:r>
              <a:rPr lang="it-IT" sz="1600" b="1" dirty="0" err="1" smtClean="0">
                <a:solidFill>
                  <a:schemeClr val="bg1">
                    <a:lumMod val="85000"/>
                  </a:schemeClr>
                </a:solidFill>
                <a:latin typeface="+mn-lt"/>
              </a:rPr>
              <a:t>diseases</a:t>
            </a:r>
            <a:endParaRPr lang="it-IT" sz="1600" b="1" dirty="0">
              <a:solidFill>
                <a:schemeClr val="bg1">
                  <a:lumMod val="85000"/>
                </a:schemeClr>
              </a:solidFill>
              <a:latin typeface="+mn-lt"/>
            </a:endParaRPr>
          </a:p>
        </p:txBody>
      </p:sp>
      <p:sp>
        <p:nvSpPr>
          <p:cNvPr id="17" name="Rettangolo 16"/>
          <p:cNvSpPr/>
          <p:nvPr/>
        </p:nvSpPr>
        <p:spPr>
          <a:xfrm>
            <a:off x="5202070" y="4801440"/>
            <a:ext cx="1719638" cy="338554"/>
          </a:xfrm>
          <a:prstGeom prst="rect">
            <a:avLst/>
          </a:prstGeom>
        </p:spPr>
        <p:txBody>
          <a:bodyPr wrap="none">
            <a:spAutoFit/>
          </a:bodyPr>
          <a:lstStyle/>
          <a:p>
            <a:r>
              <a:rPr lang="it-IT" sz="1600" b="1" dirty="0">
                <a:solidFill>
                  <a:srgbClr val="F020C3"/>
                </a:solidFill>
                <a:latin typeface="+mn-lt"/>
              </a:rPr>
              <a:t>Rare </a:t>
            </a:r>
            <a:r>
              <a:rPr lang="it-IT" sz="1600" b="1" dirty="0" err="1">
                <a:solidFill>
                  <a:srgbClr val="F020C3"/>
                </a:solidFill>
                <a:latin typeface="+mn-lt"/>
              </a:rPr>
              <a:t>skin</a:t>
            </a:r>
            <a:r>
              <a:rPr lang="it-IT" sz="1600" b="1" dirty="0">
                <a:solidFill>
                  <a:srgbClr val="F020C3"/>
                </a:solidFill>
                <a:latin typeface="+mn-lt"/>
              </a:rPr>
              <a:t> </a:t>
            </a:r>
            <a:r>
              <a:rPr lang="it-IT" sz="1600" b="1" dirty="0" err="1">
                <a:solidFill>
                  <a:srgbClr val="F020C3"/>
                </a:solidFill>
                <a:latin typeface="+mn-lt"/>
              </a:rPr>
              <a:t>diseases</a:t>
            </a:r>
            <a:endParaRPr lang="it-IT" sz="1600" b="1" dirty="0">
              <a:solidFill>
                <a:srgbClr val="F020C3"/>
              </a:solidFill>
              <a:latin typeface="+mn-lt"/>
            </a:endParaRPr>
          </a:p>
        </p:txBody>
      </p:sp>
      <p:sp>
        <p:nvSpPr>
          <p:cNvPr id="18" name="Rettangolo 17"/>
          <p:cNvSpPr/>
          <p:nvPr/>
        </p:nvSpPr>
        <p:spPr>
          <a:xfrm>
            <a:off x="5202070" y="5229200"/>
            <a:ext cx="2095638" cy="338554"/>
          </a:xfrm>
          <a:prstGeom prst="rect">
            <a:avLst/>
          </a:prstGeom>
        </p:spPr>
        <p:txBody>
          <a:bodyPr wrap="none">
            <a:spAutoFit/>
          </a:bodyPr>
          <a:lstStyle/>
          <a:p>
            <a:r>
              <a:rPr lang="it-IT" sz="1600" b="1" dirty="0">
                <a:solidFill>
                  <a:srgbClr val="00B0F0"/>
                </a:solidFill>
                <a:latin typeface="+mn-lt"/>
              </a:rPr>
              <a:t>Rare </a:t>
            </a:r>
            <a:r>
              <a:rPr lang="it-IT" sz="1600" b="1" dirty="0" err="1" smtClean="0">
                <a:solidFill>
                  <a:srgbClr val="00B0F0"/>
                </a:solidFill>
                <a:latin typeface="+mn-lt"/>
              </a:rPr>
              <a:t>ophtalm</a:t>
            </a:r>
            <a:r>
              <a:rPr lang="it-IT" sz="1600" b="1" dirty="0" smtClean="0">
                <a:solidFill>
                  <a:srgbClr val="00B0F0"/>
                </a:solidFill>
                <a:latin typeface="+mn-lt"/>
              </a:rPr>
              <a:t> </a:t>
            </a:r>
            <a:r>
              <a:rPr lang="it-IT" sz="1600" b="1" dirty="0" err="1" smtClean="0">
                <a:solidFill>
                  <a:srgbClr val="00B0F0"/>
                </a:solidFill>
                <a:latin typeface="+mn-lt"/>
              </a:rPr>
              <a:t>diseases</a:t>
            </a:r>
            <a:endParaRPr lang="it-IT" sz="1600" b="1" dirty="0">
              <a:solidFill>
                <a:srgbClr val="00B0F0"/>
              </a:solidFill>
              <a:latin typeface="+mn-lt"/>
            </a:endParaRPr>
          </a:p>
        </p:txBody>
      </p:sp>
      <p:sp>
        <p:nvSpPr>
          <p:cNvPr id="19" name="Rettangolo 18"/>
          <p:cNvSpPr/>
          <p:nvPr/>
        </p:nvSpPr>
        <p:spPr>
          <a:xfrm>
            <a:off x="5202070" y="5409220"/>
            <a:ext cx="1746184" cy="338554"/>
          </a:xfrm>
          <a:prstGeom prst="rect">
            <a:avLst/>
          </a:prstGeom>
        </p:spPr>
        <p:txBody>
          <a:bodyPr wrap="none">
            <a:spAutoFit/>
          </a:bodyPr>
          <a:lstStyle/>
          <a:p>
            <a:r>
              <a:rPr lang="it-IT" sz="1600" b="1" dirty="0">
                <a:solidFill>
                  <a:schemeClr val="accent5">
                    <a:lumMod val="75000"/>
                  </a:schemeClr>
                </a:solidFill>
                <a:latin typeface="+mn-lt"/>
              </a:rPr>
              <a:t>Rare </a:t>
            </a:r>
            <a:r>
              <a:rPr lang="it-IT" sz="1600" b="1" dirty="0" err="1" smtClean="0">
                <a:solidFill>
                  <a:schemeClr val="accent5">
                    <a:lumMod val="75000"/>
                  </a:schemeClr>
                </a:solidFill>
                <a:latin typeface="+mn-lt"/>
              </a:rPr>
              <a:t>resp</a:t>
            </a:r>
            <a:r>
              <a:rPr lang="it-IT" sz="1600" b="1" dirty="0" smtClean="0">
                <a:solidFill>
                  <a:schemeClr val="accent5">
                    <a:lumMod val="75000"/>
                  </a:schemeClr>
                </a:solidFill>
                <a:latin typeface="+mn-lt"/>
              </a:rPr>
              <a:t> </a:t>
            </a:r>
            <a:r>
              <a:rPr lang="it-IT" sz="1600" b="1" dirty="0" err="1" smtClean="0">
                <a:solidFill>
                  <a:schemeClr val="accent5">
                    <a:lumMod val="75000"/>
                  </a:schemeClr>
                </a:solidFill>
                <a:latin typeface="+mn-lt"/>
              </a:rPr>
              <a:t>diseases</a:t>
            </a:r>
            <a:endParaRPr lang="it-IT" sz="1600" b="1" dirty="0">
              <a:solidFill>
                <a:schemeClr val="accent5">
                  <a:lumMod val="75000"/>
                </a:schemeClr>
              </a:solidFill>
              <a:latin typeface="+mn-lt"/>
            </a:endParaRPr>
          </a:p>
        </p:txBody>
      </p:sp>
      <p:sp>
        <p:nvSpPr>
          <p:cNvPr id="20" name="Rettangolo 19"/>
          <p:cNvSpPr/>
          <p:nvPr/>
        </p:nvSpPr>
        <p:spPr>
          <a:xfrm>
            <a:off x="5202070" y="5589240"/>
            <a:ext cx="1815112" cy="338554"/>
          </a:xfrm>
          <a:prstGeom prst="rect">
            <a:avLst/>
          </a:prstGeom>
        </p:spPr>
        <p:txBody>
          <a:bodyPr wrap="none">
            <a:spAutoFit/>
          </a:bodyPr>
          <a:lstStyle/>
          <a:p>
            <a:r>
              <a:rPr lang="it-IT" sz="1600" b="1" dirty="0">
                <a:solidFill>
                  <a:schemeClr val="bg2">
                    <a:lumMod val="75000"/>
                  </a:schemeClr>
                </a:solidFill>
                <a:latin typeface="+mn-lt"/>
              </a:rPr>
              <a:t>Rare </a:t>
            </a:r>
            <a:r>
              <a:rPr lang="it-IT" sz="1600" b="1" dirty="0" err="1" smtClean="0">
                <a:solidFill>
                  <a:schemeClr val="bg2">
                    <a:lumMod val="75000"/>
                  </a:schemeClr>
                </a:solidFill>
                <a:latin typeface="+mn-lt"/>
              </a:rPr>
              <a:t>renal</a:t>
            </a:r>
            <a:r>
              <a:rPr lang="it-IT" sz="1600" b="1" dirty="0" smtClean="0">
                <a:solidFill>
                  <a:schemeClr val="bg2">
                    <a:lumMod val="75000"/>
                  </a:schemeClr>
                </a:solidFill>
                <a:latin typeface="+mn-lt"/>
              </a:rPr>
              <a:t> </a:t>
            </a:r>
            <a:r>
              <a:rPr lang="it-IT" sz="1600" b="1" dirty="0" err="1" smtClean="0">
                <a:solidFill>
                  <a:schemeClr val="bg2">
                    <a:lumMod val="75000"/>
                  </a:schemeClr>
                </a:solidFill>
                <a:latin typeface="+mn-lt"/>
              </a:rPr>
              <a:t>diseases</a:t>
            </a:r>
            <a:endParaRPr lang="it-IT" sz="1600" b="1" dirty="0">
              <a:solidFill>
                <a:schemeClr val="bg2">
                  <a:lumMod val="75000"/>
                </a:schemeClr>
              </a:solidFill>
              <a:latin typeface="+mn-lt"/>
            </a:endParaRPr>
          </a:p>
        </p:txBody>
      </p:sp>
      <p:sp>
        <p:nvSpPr>
          <p:cNvPr id="21" name="Rettangolo 20"/>
          <p:cNvSpPr/>
          <p:nvPr/>
        </p:nvSpPr>
        <p:spPr>
          <a:xfrm>
            <a:off x="5241085" y="5769260"/>
            <a:ext cx="1356140" cy="338554"/>
          </a:xfrm>
          <a:prstGeom prst="rect">
            <a:avLst/>
          </a:prstGeom>
        </p:spPr>
        <p:txBody>
          <a:bodyPr wrap="none">
            <a:spAutoFit/>
          </a:bodyPr>
          <a:lstStyle/>
          <a:p>
            <a:r>
              <a:rPr lang="it-IT" sz="1600" b="1" dirty="0" err="1" smtClean="0">
                <a:solidFill>
                  <a:schemeClr val="accent6">
                    <a:lumMod val="75000"/>
                  </a:schemeClr>
                </a:solidFill>
                <a:latin typeface="+mn-lt"/>
              </a:rPr>
              <a:t>Other</a:t>
            </a:r>
            <a:r>
              <a:rPr lang="it-IT" sz="1600" b="1" dirty="0" smtClean="0">
                <a:solidFill>
                  <a:schemeClr val="accent6">
                    <a:lumMod val="75000"/>
                  </a:schemeClr>
                </a:solidFill>
                <a:latin typeface="+mn-lt"/>
              </a:rPr>
              <a:t> </a:t>
            </a:r>
            <a:r>
              <a:rPr lang="it-IT" sz="1600" b="1" dirty="0" err="1" smtClean="0">
                <a:solidFill>
                  <a:schemeClr val="accent6">
                    <a:lumMod val="75000"/>
                  </a:schemeClr>
                </a:solidFill>
                <a:latin typeface="+mn-lt"/>
              </a:rPr>
              <a:t>groups</a:t>
            </a:r>
            <a:r>
              <a:rPr lang="it-IT" sz="1600" b="1" dirty="0" smtClean="0">
                <a:solidFill>
                  <a:schemeClr val="accent6">
                    <a:lumMod val="75000"/>
                  </a:schemeClr>
                </a:solidFill>
                <a:latin typeface="+mn-lt"/>
              </a:rPr>
              <a:t> </a:t>
            </a:r>
            <a:endParaRPr lang="it-IT" sz="1600" b="1" dirty="0">
              <a:solidFill>
                <a:schemeClr val="accent6">
                  <a:lumMod val="75000"/>
                </a:schemeClr>
              </a:solidFill>
              <a:latin typeface="+mn-lt"/>
            </a:endParaRPr>
          </a:p>
        </p:txBody>
      </p:sp>
      <p:sp>
        <p:nvSpPr>
          <p:cNvPr id="22" name="CasellaDiTesto 21"/>
          <p:cNvSpPr txBox="1"/>
          <p:nvPr/>
        </p:nvSpPr>
        <p:spPr>
          <a:xfrm flipH="1">
            <a:off x="4528994" y="2123855"/>
            <a:ext cx="648607" cy="584775"/>
          </a:xfrm>
          <a:prstGeom prst="rect">
            <a:avLst/>
          </a:prstGeom>
          <a:noFill/>
        </p:spPr>
        <p:txBody>
          <a:bodyPr wrap="square" rtlCol="0">
            <a:spAutoFit/>
          </a:bodyPr>
          <a:lstStyle/>
          <a:p>
            <a:r>
              <a:rPr lang="it-IT" sz="3200" b="1" dirty="0" smtClean="0">
                <a:solidFill>
                  <a:schemeClr val="bg1"/>
                </a:solidFill>
              </a:rPr>
              <a:t>%</a:t>
            </a:r>
            <a:endParaRPr lang="it-IT" sz="3200" b="1" dirty="0">
              <a:solidFill>
                <a:schemeClr val="bg1"/>
              </a:solidFill>
            </a:endParaRPr>
          </a:p>
        </p:txBody>
      </p:sp>
    </p:spTree>
    <p:extLst>
      <p:ext uri="{BB962C8B-B14F-4D97-AF65-F5344CB8AC3E}">
        <p14:creationId xmlns:p14="http://schemas.microsoft.com/office/powerpoint/2010/main" val="33361822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25</a:t>
            </a:fld>
            <a:endParaRPr lang="fr-FR" dirty="0">
              <a:solidFill>
                <a:srgbClr val="666666">
                  <a:tint val="75000"/>
                </a:srgbClr>
              </a:solidFill>
            </a:endParaRPr>
          </a:p>
        </p:txBody>
      </p:sp>
      <p:grpSp>
        <p:nvGrpSpPr>
          <p:cNvPr id="18" name="Gruppo 17"/>
          <p:cNvGrpSpPr/>
          <p:nvPr/>
        </p:nvGrpSpPr>
        <p:grpSpPr>
          <a:xfrm>
            <a:off x="3638074" y="-126395"/>
            <a:ext cx="5392565" cy="2361267"/>
            <a:chOff x="3638074" y="-126395"/>
            <a:chExt cx="5392565" cy="2361267"/>
          </a:xfrm>
        </p:grpSpPr>
        <p:pic>
          <p:nvPicPr>
            <p:cNvPr id="5" name="Immagine 4"/>
            <p:cNvPicPr>
              <a:picLocks noChangeAspect="1"/>
            </p:cNvPicPr>
            <p:nvPr/>
          </p:nvPicPr>
          <p:blipFill>
            <a:blip r:embed="rId3"/>
            <a:stretch>
              <a:fillRect/>
            </a:stretch>
          </p:blipFill>
          <p:spPr>
            <a:xfrm>
              <a:off x="3638074" y="-126395"/>
              <a:ext cx="4754053" cy="2361267"/>
            </a:xfrm>
            <a:prstGeom prst="rect">
              <a:avLst/>
            </a:prstGeom>
          </p:spPr>
        </p:pic>
        <p:sp>
          <p:nvSpPr>
            <p:cNvPr id="7" name="CasellaDiTesto 6"/>
            <p:cNvSpPr txBox="1"/>
            <p:nvPr/>
          </p:nvSpPr>
          <p:spPr>
            <a:xfrm flipH="1">
              <a:off x="7140429" y="5990"/>
              <a:ext cx="1890210" cy="369332"/>
            </a:xfrm>
            <a:prstGeom prst="rect">
              <a:avLst/>
            </a:prstGeom>
            <a:noFill/>
          </p:spPr>
          <p:txBody>
            <a:bodyPr wrap="square" rtlCol="0">
              <a:spAutoFit/>
            </a:bodyPr>
            <a:lstStyle/>
            <a:p>
              <a:r>
                <a:rPr lang="it-IT" b="1" dirty="0" smtClean="0">
                  <a:solidFill>
                    <a:schemeClr val="bg2">
                      <a:lumMod val="50000"/>
                    </a:schemeClr>
                  </a:solidFill>
                  <a:latin typeface="+mn-lt"/>
                </a:rPr>
                <a:t>CZ Rep</a:t>
              </a:r>
              <a:endParaRPr lang="it-IT" b="1" dirty="0">
                <a:solidFill>
                  <a:schemeClr val="bg2">
                    <a:lumMod val="50000"/>
                  </a:schemeClr>
                </a:solidFill>
                <a:latin typeface="+mn-lt"/>
              </a:endParaRPr>
            </a:p>
          </p:txBody>
        </p:sp>
      </p:grpSp>
      <p:grpSp>
        <p:nvGrpSpPr>
          <p:cNvPr id="19" name="Gruppo 18"/>
          <p:cNvGrpSpPr/>
          <p:nvPr/>
        </p:nvGrpSpPr>
        <p:grpSpPr>
          <a:xfrm>
            <a:off x="4889950" y="1788955"/>
            <a:ext cx="4759106" cy="2567564"/>
            <a:chOff x="4889950" y="1788955"/>
            <a:chExt cx="4759106" cy="2567564"/>
          </a:xfrm>
        </p:grpSpPr>
        <p:pic>
          <p:nvPicPr>
            <p:cNvPr id="8" name="Immagine 7"/>
            <p:cNvPicPr>
              <a:picLocks noChangeAspect="1"/>
            </p:cNvPicPr>
            <p:nvPr/>
          </p:nvPicPr>
          <p:blipFill>
            <a:blip r:embed="rId4"/>
            <a:stretch>
              <a:fillRect/>
            </a:stretch>
          </p:blipFill>
          <p:spPr>
            <a:xfrm>
              <a:off x="4889950" y="1871086"/>
              <a:ext cx="4171500" cy="2485433"/>
            </a:xfrm>
            <a:prstGeom prst="rect">
              <a:avLst/>
            </a:prstGeom>
          </p:spPr>
        </p:pic>
        <p:sp>
          <p:nvSpPr>
            <p:cNvPr id="12" name="CasellaDiTesto 11"/>
            <p:cNvSpPr txBox="1"/>
            <p:nvPr/>
          </p:nvSpPr>
          <p:spPr>
            <a:xfrm flipH="1">
              <a:off x="7758846" y="1788955"/>
              <a:ext cx="1890210" cy="369332"/>
            </a:xfrm>
            <a:prstGeom prst="rect">
              <a:avLst/>
            </a:prstGeom>
            <a:noFill/>
          </p:spPr>
          <p:txBody>
            <a:bodyPr wrap="square" rtlCol="0">
              <a:spAutoFit/>
            </a:bodyPr>
            <a:lstStyle/>
            <a:p>
              <a:r>
                <a:rPr lang="it-IT" b="1" dirty="0" smtClean="0">
                  <a:solidFill>
                    <a:schemeClr val="bg2">
                      <a:lumMod val="50000"/>
                    </a:schemeClr>
                  </a:solidFill>
                  <a:latin typeface="+mn-lt"/>
                </a:rPr>
                <a:t>Malta</a:t>
              </a:r>
              <a:endParaRPr lang="it-IT" b="1" dirty="0">
                <a:solidFill>
                  <a:schemeClr val="bg2">
                    <a:lumMod val="50000"/>
                  </a:schemeClr>
                </a:solidFill>
                <a:latin typeface="+mn-lt"/>
              </a:endParaRPr>
            </a:p>
          </p:txBody>
        </p:sp>
      </p:grpSp>
      <p:grpSp>
        <p:nvGrpSpPr>
          <p:cNvPr id="20" name="Gruppo 19"/>
          <p:cNvGrpSpPr/>
          <p:nvPr/>
        </p:nvGrpSpPr>
        <p:grpSpPr>
          <a:xfrm>
            <a:off x="4625364" y="4054577"/>
            <a:ext cx="5022787" cy="2520568"/>
            <a:chOff x="4121213" y="4048230"/>
            <a:chExt cx="5022787" cy="2520568"/>
          </a:xfrm>
        </p:grpSpPr>
        <p:pic>
          <p:nvPicPr>
            <p:cNvPr id="11" name="Immagine 10"/>
            <p:cNvPicPr>
              <a:picLocks noChangeAspect="1"/>
            </p:cNvPicPr>
            <p:nvPr/>
          </p:nvPicPr>
          <p:blipFill>
            <a:blip r:embed="rId5"/>
            <a:stretch>
              <a:fillRect/>
            </a:stretch>
          </p:blipFill>
          <p:spPr>
            <a:xfrm>
              <a:off x="4121213" y="4048230"/>
              <a:ext cx="4230470" cy="2520568"/>
            </a:xfrm>
            <a:prstGeom prst="rect">
              <a:avLst/>
            </a:prstGeom>
          </p:spPr>
        </p:pic>
        <p:sp>
          <p:nvSpPr>
            <p:cNvPr id="13" name="CasellaDiTesto 12"/>
            <p:cNvSpPr txBox="1"/>
            <p:nvPr/>
          </p:nvSpPr>
          <p:spPr>
            <a:xfrm flipH="1">
              <a:off x="7253790" y="4203349"/>
              <a:ext cx="1890210" cy="369332"/>
            </a:xfrm>
            <a:prstGeom prst="rect">
              <a:avLst/>
            </a:prstGeom>
            <a:noFill/>
          </p:spPr>
          <p:txBody>
            <a:bodyPr wrap="square" rtlCol="0">
              <a:spAutoFit/>
            </a:bodyPr>
            <a:lstStyle/>
            <a:p>
              <a:r>
                <a:rPr lang="it-IT" b="1" dirty="0" smtClean="0">
                  <a:solidFill>
                    <a:schemeClr val="bg2">
                      <a:lumMod val="50000"/>
                    </a:schemeClr>
                  </a:solidFill>
                  <a:latin typeface="+mn-lt"/>
                </a:rPr>
                <a:t>Romania</a:t>
              </a:r>
              <a:endParaRPr lang="it-IT" b="1" dirty="0">
                <a:solidFill>
                  <a:schemeClr val="bg2">
                    <a:lumMod val="50000"/>
                  </a:schemeClr>
                </a:solidFill>
                <a:latin typeface="+mn-lt"/>
              </a:endParaRPr>
            </a:p>
          </p:txBody>
        </p:sp>
      </p:grpSp>
      <p:grpSp>
        <p:nvGrpSpPr>
          <p:cNvPr id="21" name="Gruppo 20"/>
          <p:cNvGrpSpPr/>
          <p:nvPr/>
        </p:nvGrpSpPr>
        <p:grpSpPr>
          <a:xfrm>
            <a:off x="-165427" y="3680104"/>
            <a:ext cx="4542741" cy="2995333"/>
            <a:chOff x="-246352" y="2671983"/>
            <a:chExt cx="4776163" cy="2954215"/>
          </a:xfrm>
        </p:grpSpPr>
        <p:pic>
          <p:nvPicPr>
            <p:cNvPr id="14" name="Immagine 13"/>
            <p:cNvPicPr>
              <a:picLocks noChangeAspect="1"/>
            </p:cNvPicPr>
            <p:nvPr/>
          </p:nvPicPr>
          <p:blipFill>
            <a:blip r:embed="rId6"/>
            <a:stretch>
              <a:fillRect/>
            </a:stretch>
          </p:blipFill>
          <p:spPr>
            <a:xfrm>
              <a:off x="-246352" y="2780499"/>
              <a:ext cx="4776163" cy="2845699"/>
            </a:xfrm>
            <a:prstGeom prst="rect">
              <a:avLst/>
            </a:prstGeom>
          </p:spPr>
        </p:pic>
        <p:sp>
          <p:nvSpPr>
            <p:cNvPr id="16" name="CasellaDiTesto 15"/>
            <p:cNvSpPr txBox="1"/>
            <p:nvPr/>
          </p:nvSpPr>
          <p:spPr>
            <a:xfrm flipH="1">
              <a:off x="-104265" y="2671983"/>
              <a:ext cx="1890210" cy="369332"/>
            </a:xfrm>
            <a:prstGeom prst="rect">
              <a:avLst/>
            </a:prstGeom>
            <a:noFill/>
          </p:spPr>
          <p:txBody>
            <a:bodyPr wrap="square" rtlCol="0">
              <a:spAutoFit/>
            </a:bodyPr>
            <a:lstStyle/>
            <a:p>
              <a:r>
                <a:rPr lang="it-IT" b="1" dirty="0" smtClean="0">
                  <a:solidFill>
                    <a:schemeClr val="bg2">
                      <a:lumMod val="50000"/>
                    </a:schemeClr>
                  </a:solidFill>
                  <a:latin typeface="+mn-lt"/>
                </a:rPr>
                <a:t>Veneto </a:t>
              </a:r>
              <a:r>
                <a:rPr lang="it-IT" b="1" dirty="0" err="1" smtClean="0">
                  <a:solidFill>
                    <a:schemeClr val="bg2">
                      <a:lumMod val="50000"/>
                    </a:schemeClr>
                  </a:solidFill>
                  <a:latin typeface="+mn-lt"/>
                </a:rPr>
                <a:t>region</a:t>
              </a:r>
              <a:endParaRPr lang="it-IT" b="1" dirty="0">
                <a:solidFill>
                  <a:schemeClr val="bg2">
                    <a:lumMod val="50000"/>
                  </a:schemeClr>
                </a:solidFill>
                <a:latin typeface="+mn-lt"/>
              </a:endParaRPr>
            </a:p>
          </p:txBody>
        </p:sp>
      </p:grpSp>
      <p:grpSp>
        <p:nvGrpSpPr>
          <p:cNvPr id="3" name="Gruppo 2"/>
          <p:cNvGrpSpPr/>
          <p:nvPr/>
        </p:nvGrpSpPr>
        <p:grpSpPr>
          <a:xfrm>
            <a:off x="124997" y="-48344"/>
            <a:ext cx="4037974" cy="3737976"/>
            <a:chOff x="124997" y="-48344"/>
            <a:chExt cx="4037974" cy="3737976"/>
          </a:xfrm>
        </p:grpSpPr>
        <p:grpSp>
          <p:nvGrpSpPr>
            <p:cNvPr id="17" name="Gruppo 16"/>
            <p:cNvGrpSpPr/>
            <p:nvPr/>
          </p:nvGrpSpPr>
          <p:grpSpPr>
            <a:xfrm>
              <a:off x="124997" y="-48344"/>
              <a:ext cx="4037974" cy="2820674"/>
              <a:chOff x="251520" y="0"/>
              <a:chExt cx="4158376" cy="2950194"/>
            </a:xfrm>
          </p:grpSpPr>
          <p:sp>
            <p:nvSpPr>
              <p:cNvPr id="6" name="CasellaDiTesto 5"/>
              <p:cNvSpPr txBox="1"/>
              <p:nvPr/>
            </p:nvSpPr>
            <p:spPr>
              <a:xfrm flipH="1">
                <a:off x="251520" y="0"/>
                <a:ext cx="1890210" cy="369332"/>
              </a:xfrm>
              <a:prstGeom prst="rect">
                <a:avLst/>
              </a:prstGeom>
              <a:noFill/>
            </p:spPr>
            <p:txBody>
              <a:bodyPr wrap="square" rtlCol="0">
                <a:spAutoFit/>
              </a:bodyPr>
              <a:lstStyle/>
              <a:p>
                <a:r>
                  <a:rPr lang="it-IT" b="1" dirty="0" err="1" smtClean="0">
                    <a:solidFill>
                      <a:schemeClr val="bg2">
                        <a:lumMod val="50000"/>
                      </a:schemeClr>
                    </a:solidFill>
                    <a:latin typeface="+mn-lt"/>
                  </a:rPr>
                  <a:t>Spain</a:t>
                </a:r>
                <a:endParaRPr lang="it-IT" b="1" dirty="0">
                  <a:solidFill>
                    <a:schemeClr val="bg2">
                      <a:lumMod val="50000"/>
                    </a:schemeClr>
                  </a:solidFill>
                  <a:latin typeface="+mn-lt"/>
                </a:endParaRPr>
              </a:p>
            </p:txBody>
          </p:sp>
          <p:pic>
            <p:nvPicPr>
              <p:cNvPr id="15" name="Immagine 14"/>
              <p:cNvPicPr>
                <a:picLocks noChangeAspect="1"/>
              </p:cNvPicPr>
              <p:nvPr/>
            </p:nvPicPr>
            <p:blipFill>
              <a:blip r:embed="rId7"/>
              <a:stretch>
                <a:fillRect/>
              </a:stretch>
            </p:blipFill>
            <p:spPr>
              <a:xfrm>
                <a:off x="251520" y="369332"/>
                <a:ext cx="4158376" cy="2580862"/>
              </a:xfrm>
              <a:prstGeom prst="rect">
                <a:avLst/>
              </a:prstGeom>
            </p:spPr>
          </p:pic>
        </p:grpSp>
        <p:sp>
          <p:nvSpPr>
            <p:cNvPr id="22" name="Rettangolo 21"/>
            <p:cNvSpPr/>
            <p:nvPr/>
          </p:nvSpPr>
          <p:spPr>
            <a:xfrm>
              <a:off x="440896" y="2472464"/>
              <a:ext cx="2608599" cy="338554"/>
            </a:xfrm>
            <a:prstGeom prst="rect">
              <a:avLst/>
            </a:prstGeom>
          </p:spPr>
          <p:txBody>
            <a:bodyPr wrap="none">
              <a:spAutoFit/>
            </a:bodyPr>
            <a:lstStyle/>
            <a:p>
              <a:r>
                <a:rPr lang="it-IT" sz="1600" b="1" dirty="0">
                  <a:solidFill>
                    <a:srgbClr val="164194"/>
                  </a:solidFill>
                  <a:latin typeface="+mn-lt"/>
                </a:rPr>
                <a:t>Rare </a:t>
              </a:r>
              <a:r>
                <a:rPr lang="it-IT" sz="1600" b="1" dirty="0" err="1">
                  <a:solidFill>
                    <a:srgbClr val="164194"/>
                  </a:solidFill>
                  <a:latin typeface="+mn-lt"/>
                </a:rPr>
                <a:t>developmental</a:t>
              </a:r>
              <a:r>
                <a:rPr lang="it-IT" sz="1600" b="1" dirty="0">
                  <a:solidFill>
                    <a:srgbClr val="164194"/>
                  </a:solidFill>
                  <a:latin typeface="+mn-lt"/>
                </a:rPr>
                <a:t> </a:t>
              </a:r>
              <a:r>
                <a:rPr lang="it-IT" sz="1600" b="1" dirty="0" err="1" smtClean="0">
                  <a:solidFill>
                    <a:srgbClr val="164194"/>
                  </a:solidFill>
                  <a:latin typeface="+mn-lt"/>
                </a:rPr>
                <a:t>defects</a:t>
              </a:r>
              <a:r>
                <a:rPr lang="it-IT" sz="1600" b="1" dirty="0" smtClean="0">
                  <a:solidFill>
                    <a:srgbClr val="164194"/>
                  </a:solidFill>
                  <a:latin typeface="+mn-lt"/>
                </a:rPr>
                <a:t> </a:t>
              </a:r>
              <a:endParaRPr lang="it-IT" sz="1600" b="1" dirty="0">
                <a:solidFill>
                  <a:srgbClr val="164194"/>
                </a:solidFill>
                <a:latin typeface="+mn-lt"/>
              </a:endParaRPr>
            </a:p>
          </p:txBody>
        </p:sp>
        <p:sp>
          <p:nvSpPr>
            <p:cNvPr id="23" name="Rettangolo 22"/>
            <p:cNvSpPr/>
            <p:nvPr/>
          </p:nvSpPr>
          <p:spPr>
            <a:xfrm>
              <a:off x="458241" y="2710616"/>
              <a:ext cx="2279791" cy="338554"/>
            </a:xfrm>
            <a:prstGeom prst="rect">
              <a:avLst/>
            </a:prstGeom>
          </p:spPr>
          <p:txBody>
            <a:bodyPr wrap="none">
              <a:spAutoFit/>
            </a:bodyPr>
            <a:lstStyle/>
            <a:p>
              <a:r>
                <a:rPr lang="it-IT" sz="1600" b="1" dirty="0">
                  <a:solidFill>
                    <a:srgbClr val="7030A0"/>
                  </a:solidFill>
                  <a:latin typeface="+mn-lt"/>
                </a:rPr>
                <a:t>Rare </a:t>
              </a:r>
              <a:r>
                <a:rPr lang="it-IT" sz="1600" b="1" dirty="0" err="1">
                  <a:solidFill>
                    <a:srgbClr val="7030A0"/>
                  </a:solidFill>
                  <a:latin typeface="+mn-lt"/>
                </a:rPr>
                <a:t>neurologic</a:t>
              </a:r>
              <a:r>
                <a:rPr lang="it-IT" sz="1600" b="1" dirty="0">
                  <a:solidFill>
                    <a:srgbClr val="7030A0"/>
                  </a:solidFill>
                  <a:latin typeface="+mn-lt"/>
                </a:rPr>
                <a:t> </a:t>
              </a:r>
              <a:r>
                <a:rPr lang="it-IT" sz="1600" b="1" dirty="0" err="1" smtClean="0">
                  <a:solidFill>
                    <a:srgbClr val="7030A0"/>
                  </a:solidFill>
                  <a:latin typeface="+mn-lt"/>
                </a:rPr>
                <a:t>diseases</a:t>
              </a:r>
              <a:endParaRPr lang="it-IT" sz="1600" b="1" dirty="0">
                <a:solidFill>
                  <a:srgbClr val="7030A0"/>
                </a:solidFill>
                <a:latin typeface="+mn-lt"/>
              </a:endParaRPr>
            </a:p>
          </p:txBody>
        </p:sp>
        <p:sp>
          <p:nvSpPr>
            <p:cNvPr id="24" name="Rettangolo 23"/>
            <p:cNvSpPr/>
            <p:nvPr/>
          </p:nvSpPr>
          <p:spPr>
            <a:xfrm>
              <a:off x="439568" y="2901028"/>
              <a:ext cx="3020892" cy="338554"/>
            </a:xfrm>
            <a:prstGeom prst="rect">
              <a:avLst/>
            </a:prstGeom>
          </p:spPr>
          <p:txBody>
            <a:bodyPr wrap="none">
              <a:spAutoFit/>
            </a:bodyPr>
            <a:lstStyle/>
            <a:p>
              <a:r>
                <a:rPr lang="it-IT" sz="1600" b="1" dirty="0">
                  <a:solidFill>
                    <a:srgbClr val="FFC000"/>
                  </a:solidFill>
                  <a:latin typeface="+mn-lt"/>
                </a:rPr>
                <a:t>Rare </a:t>
              </a:r>
              <a:r>
                <a:rPr lang="it-IT" sz="1600" b="1" dirty="0" err="1">
                  <a:solidFill>
                    <a:srgbClr val="FFC000"/>
                  </a:solidFill>
                  <a:latin typeface="+mn-lt"/>
                </a:rPr>
                <a:t>inborn</a:t>
              </a:r>
              <a:r>
                <a:rPr lang="it-IT" sz="1600" b="1" dirty="0">
                  <a:solidFill>
                    <a:srgbClr val="FFC000"/>
                  </a:solidFill>
                  <a:latin typeface="+mn-lt"/>
                </a:rPr>
                <a:t> </a:t>
              </a:r>
              <a:r>
                <a:rPr lang="it-IT" sz="1600" b="1" dirty="0" err="1">
                  <a:solidFill>
                    <a:srgbClr val="FFC000"/>
                  </a:solidFill>
                  <a:latin typeface="+mn-lt"/>
                </a:rPr>
                <a:t>errors</a:t>
              </a:r>
              <a:r>
                <a:rPr lang="it-IT" sz="1600" b="1" dirty="0">
                  <a:solidFill>
                    <a:srgbClr val="FFC000"/>
                  </a:solidFill>
                  <a:latin typeface="+mn-lt"/>
                </a:rPr>
                <a:t> of </a:t>
              </a:r>
              <a:r>
                <a:rPr lang="it-IT" sz="1600" b="1" dirty="0" err="1">
                  <a:solidFill>
                    <a:srgbClr val="FFC000"/>
                  </a:solidFill>
                  <a:latin typeface="+mn-lt"/>
                </a:rPr>
                <a:t>metabolism</a:t>
              </a:r>
              <a:endParaRPr lang="it-IT" sz="1600" b="1" dirty="0">
                <a:solidFill>
                  <a:srgbClr val="FFC000"/>
                </a:solidFill>
                <a:latin typeface="+mn-lt"/>
              </a:endParaRPr>
            </a:p>
          </p:txBody>
        </p:sp>
        <p:sp>
          <p:nvSpPr>
            <p:cNvPr id="25" name="Rettangolo 24"/>
            <p:cNvSpPr/>
            <p:nvPr/>
          </p:nvSpPr>
          <p:spPr>
            <a:xfrm>
              <a:off x="472571" y="3126053"/>
              <a:ext cx="2251129" cy="338554"/>
            </a:xfrm>
            <a:prstGeom prst="rect">
              <a:avLst/>
            </a:prstGeom>
          </p:spPr>
          <p:txBody>
            <a:bodyPr wrap="none">
              <a:spAutoFit/>
            </a:bodyPr>
            <a:lstStyle/>
            <a:p>
              <a:r>
                <a:rPr lang="it-IT" sz="1600" b="1" dirty="0" smtClean="0">
                  <a:solidFill>
                    <a:srgbClr val="002060"/>
                  </a:solidFill>
                  <a:latin typeface="+mn-lt"/>
                </a:rPr>
                <a:t>Rare </a:t>
              </a:r>
              <a:r>
                <a:rPr lang="it-IT" sz="1600" b="1" dirty="0" err="1" smtClean="0">
                  <a:solidFill>
                    <a:srgbClr val="002060"/>
                  </a:solidFill>
                  <a:latin typeface="+mn-lt"/>
                </a:rPr>
                <a:t>neoplastic</a:t>
              </a:r>
              <a:r>
                <a:rPr lang="it-IT" sz="1600" b="1" dirty="0" smtClean="0">
                  <a:solidFill>
                    <a:srgbClr val="002060"/>
                  </a:solidFill>
                  <a:latin typeface="+mn-lt"/>
                </a:rPr>
                <a:t> </a:t>
              </a:r>
              <a:r>
                <a:rPr lang="it-IT" sz="1600" b="1" dirty="0" err="1" smtClean="0">
                  <a:solidFill>
                    <a:srgbClr val="002060"/>
                  </a:solidFill>
                  <a:latin typeface="+mn-lt"/>
                </a:rPr>
                <a:t>diseases</a:t>
              </a:r>
              <a:endParaRPr lang="it-IT" sz="1600" b="1" dirty="0">
                <a:solidFill>
                  <a:srgbClr val="002060"/>
                </a:solidFill>
                <a:latin typeface="+mn-lt"/>
              </a:endParaRPr>
            </a:p>
          </p:txBody>
        </p:sp>
        <p:sp>
          <p:nvSpPr>
            <p:cNvPr id="26" name="Rettangolo 25"/>
            <p:cNvSpPr/>
            <p:nvPr/>
          </p:nvSpPr>
          <p:spPr>
            <a:xfrm>
              <a:off x="472571" y="3351078"/>
              <a:ext cx="2432269" cy="338554"/>
            </a:xfrm>
            <a:prstGeom prst="rect">
              <a:avLst/>
            </a:prstGeom>
          </p:spPr>
          <p:txBody>
            <a:bodyPr wrap="none">
              <a:spAutoFit/>
            </a:bodyPr>
            <a:lstStyle/>
            <a:p>
              <a:r>
                <a:rPr lang="it-IT" sz="1600" b="1" dirty="0">
                  <a:solidFill>
                    <a:srgbClr val="FF0000"/>
                  </a:solidFill>
                  <a:latin typeface="+mn-lt"/>
                </a:rPr>
                <a:t>Rare </a:t>
              </a:r>
              <a:r>
                <a:rPr lang="it-IT" sz="1600" b="1" dirty="0" err="1">
                  <a:solidFill>
                    <a:srgbClr val="FF0000"/>
                  </a:solidFill>
                  <a:latin typeface="+mn-lt"/>
                </a:rPr>
                <a:t>hematologic</a:t>
              </a:r>
              <a:r>
                <a:rPr lang="it-IT" sz="1600" b="1" dirty="0">
                  <a:solidFill>
                    <a:srgbClr val="FF0000"/>
                  </a:solidFill>
                  <a:latin typeface="+mn-lt"/>
                </a:rPr>
                <a:t> </a:t>
              </a:r>
              <a:r>
                <a:rPr lang="it-IT" sz="1600" b="1" dirty="0" err="1" smtClean="0">
                  <a:solidFill>
                    <a:srgbClr val="FF0000"/>
                  </a:solidFill>
                  <a:latin typeface="+mn-lt"/>
                </a:rPr>
                <a:t>diseases</a:t>
              </a:r>
              <a:endParaRPr lang="it-IT" sz="1600" b="1" dirty="0">
                <a:solidFill>
                  <a:srgbClr val="FF0000"/>
                </a:solidFill>
                <a:latin typeface="+mn-lt"/>
              </a:endParaRPr>
            </a:p>
          </p:txBody>
        </p:sp>
      </p:grpSp>
    </p:spTree>
    <p:extLst>
      <p:ext uri="{BB962C8B-B14F-4D97-AF65-F5344CB8AC3E}">
        <p14:creationId xmlns:p14="http://schemas.microsoft.com/office/powerpoint/2010/main" val="205736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26</a:t>
            </a:fld>
            <a:endParaRPr lang="fr-FR" dirty="0">
              <a:solidFill>
                <a:srgbClr val="666666">
                  <a:tint val="75000"/>
                </a:srgbClr>
              </a:solidFill>
            </a:endParaRPr>
          </a:p>
        </p:txBody>
      </p:sp>
      <p:sp>
        <p:nvSpPr>
          <p:cNvPr id="3" name="CasellaDiTesto 2"/>
          <p:cNvSpPr txBox="1"/>
          <p:nvPr/>
        </p:nvSpPr>
        <p:spPr>
          <a:xfrm flipH="1">
            <a:off x="1016604" y="458670"/>
            <a:ext cx="7290809" cy="1754326"/>
          </a:xfrm>
          <a:prstGeom prst="rect">
            <a:avLst/>
          </a:prstGeom>
          <a:noFill/>
        </p:spPr>
        <p:txBody>
          <a:bodyPr wrap="square" rtlCol="0">
            <a:spAutoFit/>
          </a:bodyPr>
          <a:lstStyle/>
          <a:p>
            <a:pPr algn="ctr"/>
            <a:r>
              <a:rPr lang="it-IT" sz="5400" b="1" dirty="0" smtClean="0">
                <a:solidFill>
                  <a:schemeClr val="bg2">
                    <a:lumMod val="50000"/>
                  </a:schemeClr>
                </a:solidFill>
                <a:latin typeface="+mn-lt"/>
              </a:rPr>
              <a:t>Preliminary </a:t>
            </a:r>
            <a:r>
              <a:rPr lang="it-IT" sz="5400" b="1" dirty="0" err="1" smtClean="0">
                <a:solidFill>
                  <a:schemeClr val="bg2">
                    <a:lumMod val="50000"/>
                  </a:schemeClr>
                </a:solidFill>
                <a:latin typeface="+mn-lt"/>
              </a:rPr>
              <a:t>results</a:t>
            </a:r>
            <a:endParaRPr lang="it-IT" sz="5400" b="1" dirty="0" smtClean="0">
              <a:solidFill>
                <a:schemeClr val="bg2">
                  <a:lumMod val="50000"/>
                </a:schemeClr>
              </a:solidFill>
              <a:latin typeface="+mn-lt"/>
            </a:endParaRPr>
          </a:p>
          <a:p>
            <a:pPr algn="ctr"/>
            <a:r>
              <a:rPr lang="it-IT" sz="5400" b="1" dirty="0">
                <a:solidFill>
                  <a:schemeClr val="bg2">
                    <a:lumMod val="50000"/>
                  </a:schemeClr>
                </a:solidFill>
                <a:latin typeface="+mn-lt"/>
              </a:rPr>
              <a:t>(</a:t>
            </a:r>
            <a:r>
              <a:rPr lang="it-IT" sz="5400" b="1" dirty="0" err="1" smtClean="0">
                <a:solidFill>
                  <a:schemeClr val="bg2">
                    <a:lumMod val="50000"/>
                  </a:schemeClr>
                </a:solidFill>
                <a:latin typeface="+mn-lt"/>
              </a:rPr>
              <a:t>exploiting</a:t>
            </a:r>
            <a:r>
              <a:rPr lang="it-IT" sz="5400" b="1" dirty="0" smtClean="0">
                <a:solidFill>
                  <a:schemeClr val="bg2">
                    <a:lumMod val="50000"/>
                  </a:schemeClr>
                </a:solidFill>
                <a:latin typeface="+mn-lt"/>
              </a:rPr>
              <a:t> </a:t>
            </a:r>
            <a:r>
              <a:rPr lang="it-IT" sz="5400" b="1" dirty="0" err="1" smtClean="0">
                <a:solidFill>
                  <a:schemeClr val="bg2">
                    <a:lumMod val="50000"/>
                  </a:schemeClr>
                </a:solidFill>
                <a:latin typeface="+mn-lt"/>
              </a:rPr>
              <a:t>ORPHAdata</a:t>
            </a:r>
            <a:r>
              <a:rPr lang="it-IT" sz="5400" b="1" dirty="0" smtClean="0">
                <a:solidFill>
                  <a:schemeClr val="bg2">
                    <a:lumMod val="50000"/>
                  </a:schemeClr>
                </a:solidFill>
                <a:latin typeface="+mn-lt"/>
              </a:rPr>
              <a:t>) </a:t>
            </a:r>
            <a:endParaRPr lang="it-IT" sz="5400" b="1" dirty="0">
              <a:solidFill>
                <a:schemeClr val="bg2">
                  <a:lumMod val="50000"/>
                </a:schemeClr>
              </a:solidFill>
              <a:latin typeface="+mn-lt"/>
            </a:endParaRPr>
          </a:p>
        </p:txBody>
      </p:sp>
      <p:sp>
        <p:nvSpPr>
          <p:cNvPr id="4" name="CasellaDiTesto 3"/>
          <p:cNvSpPr txBox="1"/>
          <p:nvPr/>
        </p:nvSpPr>
        <p:spPr>
          <a:xfrm flipH="1">
            <a:off x="1106615" y="2933945"/>
            <a:ext cx="4859826" cy="584775"/>
          </a:xfrm>
          <a:prstGeom prst="rect">
            <a:avLst/>
          </a:prstGeom>
          <a:noFill/>
        </p:spPr>
        <p:txBody>
          <a:bodyPr wrap="square" rtlCol="0">
            <a:spAutoFit/>
          </a:bodyPr>
          <a:lstStyle/>
          <a:p>
            <a:r>
              <a:rPr lang="it-IT" sz="3200" dirty="0" err="1" smtClean="0">
                <a:latin typeface="+mn-lt"/>
              </a:rPr>
              <a:t>Aggregation</a:t>
            </a:r>
            <a:r>
              <a:rPr lang="it-IT" sz="3200" dirty="0" smtClean="0">
                <a:latin typeface="+mn-lt"/>
              </a:rPr>
              <a:t> </a:t>
            </a:r>
            <a:r>
              <a:rPr lang="it-IT" sz="3200" dirty="0" err="1" smtClean="0">
                <a:latin typeface="+mn-lt"/>
              </a:rPr>
              <a:t>level</a:t>
            </a:r>
            <a:endParaRPr lang="it-IT" sz="3200" dirty="0">
              <a:latin typeface="+mn-lt"/>
            </a:endParaRPr>
          </a:p>
        </p:txBody>
      </p:sp>
      <p:sp>
        <p:nvSpPr>
          <p:cNvPr id="5" name="CasellaDiTesto 4"/>
          <p:cNvSpPr txBox="1"/>
          <p:nvPr/>
        </p:nvSpPr>
        <p:spPr>
          <a:xfrm flipH="1">
            <a:off x="2875317" y="4359751"/>
            <a:ext cx="6570730" cy="584775"/>
          </a:xfrm>
          <a:prstGeom prst="rect">
            <a:avLst/>
          </a:prstGeom>
          <a:noFill/>
        </p:spPr>
        <p:txBody>
          <a:bodyPr wrap="square" rtlCol="0">
            <a:spAutoFit/>
          </a:bodyPr>
          <a:lstStyle/>
          <a:p>
            <a:r>
              <a:rPr lang="it-IT" sz="3200" dirty="0" err="1" smtClean="0">
                <a:latin typeface="+mn-lt"/>
              </a:rPr>
              <a:t>Preferential</a:t>
            </a:r>
            <a:r>
              <a:rPr lang="it-IT" sz="3200" dirty="0" smtClean="0">
                <a:latin typeface="+mn-lt"/>
              </a:rPr>
              <a:t> </a:t>
            </a:r>
            <a:r>
              <a:rPr lang="it-IT" sz="3200" dirty="0" err="1" smtClean="0">
                <a:latin typeface="+mn-lt"/>
              </a:rPr>
              <a:t>parent</a:t>
            </a:r>
            <a:endParaRPr lang="it-IT" sz="3200" dirty="0">
              <a:latin typeface="+mn-lt"/>
            </a:endParaRPr>
          </a:p>
        </p:txBody>
      </p:sp>
      <p:sp>
        <p:nvSpPr>
          <p:cNvPr id="7" name="CasellaDiTesto 6"/>
          <p:cNvSpPr txBox="1"/>
          <p:nvPr/>
        </p:nvSpPr>
        <p:spPr>
          <a:xfrm flipH="1">
            <a:off x="1736683" y="3725294"/>
            <a:ext cx="6570730" cy="584775"/>
          </a:xfrm>
          <a:prstGeom prst="rect">
            <a:avLst/>
          </a:prstGeom>
          <a:noFill/>
        </p:spPr>
        <p:txBody>
          <a:bodyPr wrap="square" rtlCol="0">
            <a:spAutoFit/>
          </a:bodyPr>
          <a:lstStyle/>
          <a:p>
            <a:r>
              <a:rPr lang="it-IT" sz="3200" dirty="0" err="1" smtClean="0">
                <a:latin typeface="+mn-lt"/>
              </a:rPr>
              <a:t>Disease</a:t>
            </a:r>
            <a:r>
              <a:rPr lang="it-IT" sz="3200" dirty="0" smtClean="0">
                <a:latin typeface="+mn-lt"/>
              </a:rPr>
              <a:t> </a:t>
            </a:r>
            <a:r>
              <a:rPr lang="it-IT" sz="3200" dirty="0" err="1" smtClean="0">
                <a:latin typeface="+mn-lt"/>
              </a:rPr>
              <a:t>prevalence</a:t>
            </a:r>
            <a:r>
              <a:rPr lang="it-IT" sz="3200" dirty="0" smtClean="0">
                <a:latin typeface="+mn-lt"/>
              </a:rPr>
              <a:t> </a:t>
            </a:r>
            <a:r>
              <a:rPr lang="it-IT" sz="3200" dirty="0" err="1" smtClean="0">
                <a:latin typeface="+mn-lt"/>
              </a:rPr>
              <a:t>class</a:t>
            </a:r>
            <a:endParaRPr lang="it-IT" sz="3200" dirty="0">
              <a:latin typeface="+mn-lt"/>
            </a:endParaRPr>
          </a:p>
        </p:txBody>
      </p:sp>
      <p:sp>
        <p:nvSpPr>
          <p:cNvPr id="8" name="CasellaDiTesto 7"/>
          <p:cNvSpPr txBox="1"/>
          <p:nvPr/>
        </p:nvSpPr>
        <p:spPr>
          <a:xfrm flipH="1">
            <a:off x="3761910" y="5050712"/>
            <a:ext cx="6570730" cy="584775"/>
          </a:xfrm>
          <a:prstGeom prst="rect">
            <a:avLst/>
          </a:prstGeom>
          <a:noFill/>
        </p:spPr>
        <p:txBody>
          <a:bodyPr wrap="square" rtlCol="0">
            <a:spAutoFit/>
          </a:bodyPr>
          <a:lstStyle/>
          <a:p>
            <a:r>
              <a:rPr lang="it-IT" sz="3200" dirty="0" smtClean="0">
                <a:latin typeface="+mn-lt"/>
              </a:rPr>
              <a:t>ICD-10 </a:t>
            </a:r>
            <a:r>
              <a:rPr lang="it-IT" sz="3200" dirty="0" err="1" smtClean="0">
                <a:latin typeface="+mn-lt"/>
              </a:rPr>
              <a:t>mapping</a:t>
            </a:r>
            <a:r>
              <a:rPr lang="it-IT" sz="3200" dirty="0" smtClean="0">
                <a:latin typeface="+mn-lt"/>
              </a:rPr>
              <a:t> </a:t>
            </a:r>
            <a:endParaRPr lang="it-IT" sz="3200" dirty="0">
              <a:latin typeface="+mn-lt"/>
            </a:endParaRPr>
          </a:p>
        </p:txBody>
      </p:sp>
      <p:sp>
        <p:nvSpPr>
          <p:cNvPr id="9" name="Rettangolo 8"/>
          <p:cNvSpPr/>
          <p:nvPr/>
        </p:nvSpPr>
        <p:spPr>
          <a:xfrm>
            <a:off x="3176845" y="5031018"/>
            <a:ext cx="5130568" cy="7978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746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27</a:t>
            </a:fld>
            <a:endParaRPr lang="fr-FR" dirty="0">
              <a:solidFill>
                <a:srgbClr val="666666">
                  <a:tint val="75000"/>
                </a:srgbClr>
              </a:solidFill>
            </a:endParaRPr>
          </a:p>
        </p:txBody>
      </p:sp>
      <p:pic>
        <p:nvPicPr>
          <p:cNvPr id="3" name="Immagine 2"/>
          <p:cNvPicPr>
            <a:picLocks noChangeAspect="1"/>
          </p:cNvPicPr>
          <p:nvPr/>
        </p:nvPicPr>
        <p:blipFill>
          <a:blip r:embed="rId2"/>
          <a:stretch>
            <a:fillRect/>
          </a:stretch>
        </p:blipFill>
        <p:spPr>
          <a:xfrm>
            <a:off x="6354493" y="70692"/>
            <a:ext cx="2046557" cy="2810443"/>
          </a:xfrm>
          <a:prstGeom prst="rect">
            <a:avLst/>
          </a:prstGeom>
        </p:spPr>
      </p:pic>
      <p:sp>
        <p:nvSpPr>
          <p:cNvPr id="4" name="Rettangolo 3"/>
          <p:cNvSpPr/>
          <p:nvPr/>
        </p:nvSpPr>
        <p:spPr>
          <a:xfrm>
            <a:off x="116505" y="852024"/>
            <a:ext cx="6156430" cy="5632311"/>
          </a:xfrm>
          <a:prstGeom prst="rect">
            <a:avLst/>
          </a:prstGeom>
        </p:spPr>
        <p:txBody>
          <a:bodyPr wrap="square">
            <a:spAutoFit/>
          </a:bodyPr>
          <a:lstStyle/>
          <a:p>
            <a:r>
              <a:rPr lang="en-US" dirty="0" smtClean="0">
                <a:latin typeface="+mn-lt"/>
              </a:rPr>
              <a:t>Orphanet </a:t>
            </a:r>
            <a:r>
              <a:rPr lang="en-US" dirty="0">
                <a:latin typeface="+mn-lt"/>
              </a:rPr>
              <a:t>uses the following annotation system to define the nature of the </a:t>
            </a:r>
            <a:r>
              <a:rPr lang="en-US" dirty="0" err="1">
                <a:latin typeface="+mn-lt"/>
              </a:rPr>
              <a:t>correspondance</a:t>
            </a:r>
            <a:r>
              <a:rPr lang="en-US" dirty="0">
                <a:latin typeface="+mn-lt"/>
              </a:rPr>
              <a:t> between an </a:t>
            </a:r>
            <a:r>
              <a:rPr lang="en-US" dirty="0" err="1">
                <a:latin typeface="+mn-lt"/>
              </a:rPr>
              <a:t>ORPHAcode</a:t>
            </a:r>
            <a:r>
              <a:rPr lang="en-US" dirty="0">
                <a:latin typeface="+mn-lt"/>
              </a:rPr>
              <a:t> and the associated ICD-10 code(s): </a:t>
            </a:r>
            <a:endParaRPr lang="en-US" dirty="0" smtClean="0">
              <a:latin typeface="+mn-lt"/>
            </a:endParaRPr>
          </a:p>
          <a:p>
            <a:endParaRPr lang="en-US" dirty="0">
              <a:latin typeface="+mn-lt"/>
            </a:endParaRPr>
          </a:p>
          <a:p>
            <a:r>
              <a:rPr lang="en-US" b="1" dirty="0" smtClean="0">
                <a:solidFill>
                  <a:schemeClr val="accent1">
                    <a:lumMod val="75000"/>
                  </a:schemeClr>
                </a:solidFill>
                <a:latin typeface="+mn-lt"/>
              </a:rPr>
              <a:t>Proximity relationships</a:t>
            </a:r>
          </a:p>
          <a:p>
            <a:r>
              <a:rPr lang="en-US" dirty="0" smtClean="0">
                <a:latin typeface="+mn-lt"/>
              </a:rPr>
              <a:t>• </a:t>
            </a:r>
            <a:r>
              <a:rPr lang="en-US" b="1" dirty="0" smtClean="0">
                <a:solidFill>
                  <a:schemeClr val="accent1">
                    <a:lumMod val="75000"/>
                  </a:schemeClr>
                </a:solidFill>
                <a:latin typeface="+mn-lt"/>
              </a:rPr>
              <a:t>Exact </a:t>
            </a:r>
            <a:br>
              <a:rPr lang="en-US" b="1" dirty="0" smtClean="0">
                <a:solidFill>
                  <a:schemeClr val="accent1">
                    <a:lumMod val="75000"/>
                  </a:schemeClr>
                </a:solidFill>
                <a:latin typeface="+mn-lt"/>
              </a:rPr>
            </a:br>
            <a:r>
              <a:rPr lang="en-US" dirty="0" smtClean="0">
                <a:latin typeface="+mn-lt"/>
              </a:rPr>
              <a:t>The </a:t>
            </a:r>
            <a:r>
              <a:rPr lang="en-US" dirty="0">
                <a:latin typeface="+mn-lt"/>
              </a:rPr>
              <a:t>Orphanet entity and the ICD-10 code have the same range of application, they describe the same pathological </a:t>
            </a:r>
            <a:r>
              <a:rPr lang="en-US" dirty="0" smtClean="0">
                <a:latin typeface="+mn-lt"/>
              </a:rPr>
              <a:t>entity</a:t>
            </a:r>
          </a:p>
          <a:p>
            <a:r>
              <a:rPr lang="en-US" dirty="0" smtClean="0">
                <a:latin typeface="+mn-lt"/>
              </a:rPr>
              <a:t> </a:t>
            </a:r>
          </a:p>
          <a:p>
            <a:r>
              <a:rPr lang="en-US" b="1" dirty="0" smtClean="0">
                <a:solidFill>
                  <a:schemeClr val="accent1">
                    <a:lumMod val="75000"/>
                  </a:schemeClr>
                </a:solidFill>
                <a:latin typeface="+mn-lt"/>
              </a:rPr>
              <a:t>• </a:t>
            </a:r>
            <a:r>
              <a:rPr lang="en-US" b="1" dirty="0">
                <a:solidFill>
                  <a:schemeClr val="accent1">
                    <a:lumMod val="75000"/>
                  </a:schemeClr>
                </a:solidFill>
                <a:latin typeface="+mn-lt"/>
              </a:rPr>
              <a:t>BTNT (broader term to narrower </a:t>
            </a:r>
            <a:r>
              <a:rPr lang="en-US" b="1" dirty="0" smtClean="0">
                <a:solidFill>
                  <a:schemeClr val="accent1">
                    <a:lumMod val="75000"/>
                  </a:schemeClr>
                </a:solidFill>
                <a:latin typeface="+mn-lt"/>
              </a:rPr>
              <a:t>term)</a:t>
            </a:r>
            <a:br>
              <a:rPr lang="en-US" b="1" dirty="0" smtClean="0">
                <a:solidFill>
                  <a:schemeClr val="accent1">
                    <a:lumMod val="75000"/>
                  </a:schemeClr>
                </a:solidFill>
                <a:latin typeface="+mn-lt"/>
              </a:rPr>
            </a:br>
            <a:r>
              <a:rPr lang="en-US" dirty="0" smtClean="0">
                <a:latin typeface="+mn-lt"/>
              </a:rPr>
              <a:t>The </a:t>
            </a:r>
            <a:r>
              <a:rPr lang="en-US" dirty="0">
                <a:latin typeface="+mn-lt"/>
              </a:rPr>
              <a:t>Orphanet entity has a broader range than the ICD-10 code used to represent it </a:t>
            </a:r>
            <a:endParaRPr lang="en-US" dirty="0" smtClean="0">
              <a:latin typeface="+mn-lt"/>
            </a:endParaRPr>
          </a:p>
          <a:p>
            <a:endParaRPr lang="en-US" dirty="0">
              <a:latin typeface="+mn-lt"/>
            </a:endParaRPr>
          </a:p>
          <a:p>
            <a:r>
              <a:rPr lang="en-US" b="1" dirty="0" smtClean="0">
                <a:solidFill>
                  <a:schemeClr val="accent1">
                    <a:lumMod val="75000"/>
                  </a:schemeClr>
                </a:solidFill>
                <a:latin typeface="+mn-lt"/>
              </a:rPr>
              <a:t>• </a:t>
            </a:r>
            <a:r>
              <a:rPr lang="en-US" b="1" dirty="0">
                <a:solidFill>
                  <a:schemeClr val="accent1">
                    <a:lumMod val="75000"/>
                  </a:schemeClr>
                </a:solidFill>
                <a:latin typeface="+mn-lt"/>
              </a:rPr>
              <a:t>NTBT (narrower term to broader term</a:t>
            </a:r>
            <a:r>
              <a:rPr lang="en-US" b="1" dirty="0" smtClean="0">
                <a:solidFill>
                  <a:schemeClr val="accent1">
                    <a:lumMod val="75000"/>
                  </a:schemeClr>
                </a:solidFill>
                <a:latin typeface="+mn-lt"/>
              </a:rPr>
              <a:t>)</a:t>
            </a:r>
            <a:br>
              <a:rPr lang="en-US" b="1" dirty="0" smtClean="0">
                <a:solidFill>
                  <a:schemeClr val="accent1">
                    <a:lumMod val="75000"/>
                  </a:schemeClr>
                </a:solidFill>
                <a:latin typeface="+mn-lt"/>
              </a:rPr>
            </a:br>
            <a:r>
              <a:rPr lang="en-US" dirty="0" smtClean="0">
                <a:latin typeface="+mn-lt"/>
              </a:rPr>
              <a:t> </a:t>
            </a:r>
            <a:r>
              <a:rPr lang="en-US" dirty="0">
                <a:latin typeface="+mn-lt"/>
              </a:rPr>
              <a:t>The Orphanet entity has a narrower range than the ICD-10 code used to represent it </a:t>
            </a:r>
            <a:endParaRPr lang="en-US" dirty="0" smtClean="0">
              <a:latin typeface="+mn-lt"/>
            </a:endParaRPr>
          </a:p>
          <a:p>
            <a:endParaRPr lang="en-US" dirty="0" smtClean="0">
              <a:latin typeface="+mn-lt"/>
            </a:endParaRPr>
          </a:p>
          <a:p>
            <a:r>
              <a:rPr lang="en-US" b="1" dirty="0" smtClean="0">
                <a:solidFill>
                  <a:schemeClr val="accent1">
                    <a:lumMod val="75000"/>
                  </a:schemeClr>
                </a:solidFill>
                <a:latin typeface="+mn-lt"/>
              </a:rPr>
              <a:t>• </a:t>
            </a:r>
            <a:r>
              <a:rPr lang="en-US" b="1" dirty="0">
                <a:solidFill>
                  <a:schemeClr val="accent1">
                    <a:lumMod val="75000"/>
                  </a:schemeClr>
                </a:solidFill>
                <a:latin typeface="+mn-lt"/>
              </a:rPr>
              <a:t>ND </a:t>
            </a:r>
            <a:r>
              <a:rPr lang="en-US" dirty="0">
                <a:latin typeface="+mn-lt"/>
              </a:rPr>
              <a:t>(</a:t>
            </a:r>
            <a:r>
              <a:rPr lang="en-US" dirty="0">
                <a:solidFill>
                  <a:schemeClr val="accent1">
                    <a:lumMod val="75000"/>
                  </a:schemeClr>
                </a:solidFill>
                <a:latin typeface="+mn-lt"/>
              </a:rPr>
              <a:t>not yet decided or unable to decide</a:t>
            </a:r>
            <a:r>
              <a:rPr lang="en-US" dirty="0">
                <a:latin typeface="+mn-lt"/>
              </a:rPr>
              <a:t>) is reserved for </a:t>
            </a:r>
            <a:r>
              <a:rPr lang="en-US" dirty="0" smtClean="0">
                <a:latin typeface="+mn-lt"/>
              </a:rPr>
              <a:t> </a:t>
            </a:r>
            <a:r>
              <a:rPr lang="en-US" dirty="0" err="1" smtClean="0">
                <a:latin typeface="+mn-lt"/>
              </a:rPr>
              <a:t>omplex</a:t>
            </a:r>
            <a:r>
              <a:rPr lang="en-US" dirty="0" smtClean="0">
                <a:latin typeface="+mn-lt"/>
              </a:rPr>
              <a:t> </a:t>
            </a:r>
            <a:r>
              <a:rPr lang="en-US" dirty="0">
                <a:latin typeface="+mn-lt"/>
              </a:rPr>
              <a:t>cases when the alignment cannot be qualified by any of the preceding labels</a:t>
            </a:r>
            <a:endParaRPr lang="it-IT" dirty="0">
              <a:latin typeface="+mn-lt"/>
            </a:endParaRPr>
          </a:p>
        </p:txBody>
      </p:sp>
      <p:sp>
        <p:nvSpPr>
          <p:cNvPr id="5" name="CasellaDiTesto 4"/>
          <p:cNvSpPr txBox="1"/>
          <p:nvPr/>
        </p:nvSpPr>
        <p:spPr>
          <a:xfrm>
            <a:off x="0" y="70692"/>
            <a:ext cx="4785990" cy="523220"/>
          </a:xfrm>
          <a:prstGeom prst="rect">
            <a:avLst/>
          </a:prstGeom>
          <a:noFill/>
        </p:spPr>
        <p:txBody>
          <a:bodyPr wrap="none" rtlCol="0">
            <a:spAutoFit/>
          </a:bodyPr>
          <a:lstStyle/>
          <a:p>
            <a:r>
              <a:rPr lang="en-US" sz="2800" b="1" dirty="0">
                <a:solidFill>
                  <a:schemeClr val="accent1">
                    <a:lumMod val="75000"/>
                  </a:schemeClr>
                </a:solidFill>
                <a:latin typeface="+mn-lt"/>
              </a:rPr>
              <a:t>Orphanet </a:t>
            </a:r>
            <a:r>
              <a:rPr lang="en-US" sz="2800" b="1" dirty="0" err="1">
                <a:solidFill>
                  <a:schemeClr val="accent1">
                    <a:lumMod val="75000"/>
                  </a:schemeClr>
                </a:solidFill>
                <a:latin typeface="+mn-lt"/>
              </a:rPr>
              <a:t>alignement</a:t>
            </a:r>
            <a:r>
              <a:rPr lang="en-US" sz="2800" b="1" dirty="0">
                <a:solidFill>
                  <a:schemeClr val="accent1">
                    <a:lumMod val="75000"/>
                  </a:schemeClr>
                </a:solidFill>
                <a:latin typeface="+mn-lt"/>
              </a:rPr>
              <a:t> </a:t>
            </a:r>
            <a:r>
              <a:rPr lang="en-US" sz="2800" b="1" dirty="0" smtClean="0">
                <a:solidFill>
                  <a:schemeClr val="accent1">
                    <a:lumMod val="75000"/>
                  </a:schemeClr>
                </a:solidFill>
                <a:latin typeface="+mn-lt"/>
              </a:rPr>
              <a:t>concepts</a:t>
            </a:r>
            <a:endParaRPr lang="it-IT" sz="2800" b="1" dirty="0">
              <a:solidFill>
                <a:schemeClr val="accent1">
                  <a:lumMod val="75000"/>
                </a:schemeClr>
              </a:solidFill>
              <a:latin typeface="+mn-lt"/>
            </a:endParaRPr>
          </a:p>
        </p:txBody>
      </p:sp>
    </p:spTree>
    <p:extLst>
      <p:ext uri="{BB962C8B-B14F-4D97-AF65-F5344CB8AC3E}">
        <p14:creationId xmlns:p14="http://schemas.microsoft.com/office/powerpoint/2010/main" val="15011900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28</a:t>
            </a:fld>
            <a:endParaRPr lang="fr-FR" dirty="0">
              <a:solidFill>
                <a:srgbClr val="666666">
                  <a:tint val="75000"/>
                </a:srgbClr>
              </a:solidFill>
            </a:endParaRPr>
          </a:p>
        </p:txBody>
      </p:sp>
      <p:sp>
        <p:nvSpPr>
          <p:cNvPr id="5" name="CasellaDiTesto 4"/>
          <p:cNvSpPr txBox="1"/>
          <p:nvPr/>
        </p:nvSpPr>
        <p:spPr>
          <a:xfrm flipH="1">
            <a:off x="575574" y="33412"/>
            <a:ext cx="8271900" cy="830997"/>
          </a:xfrm>
          <a:prstGeom prst="rect">
            <a:avLst/>
          </a:prstGeom>
          <a:noFill/>
        </p:spPr>
        <p:txBody>
          <a:bodyPr wrap="square" rtlCol="0">
            <a:spAutoFit/>
          </a:bodyPr>
          <a:lstStyle/>
          <a:p>
            <a:pPr algn="ctr"/>
            <a:r>
              <a:rPr lang="it-IT" sz="2400" b="1" dirty="0" smtClean="0">
                <a:solidFill>
                  <a:schemeClr val="bg2">
                    <a:lumMod val="50000"/>
                  </a:schemeClr>
                </a:solidFill>
                <a:latin typeface="+mn-lt"/>
              </a:rPr>
              <a:t>Distribution (%) of </a:t>
            </a:r>
            <a:r>
              <a:rPr lang="it-IT" sz="2400" b="1" dirty="0" err="1" smtClean="0">
                <a:solidFill>
                  <a:schemeClr val="bg2">
                    <a:lumMod val="50000"/>
                  </a:schemeClr>
                </a:solidFill>
                <a:latin typeface="+mn-lt"/>
              </a:rPr>
              <a:t>ORPHAcodes</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used</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active</a:t>
            </a:r>
            <a:r>
              <a:rPr lang="it-IT" sz="2400" b="1" dirty="0" smtClean="0">
                <a:solidFill>
                  <a:schemeClr val="bg2">
                    <a:lumMod val="50000"/>
                  </a:schemeClr>
                </a:solidFill>
                <a:latin typeface="+mn-lt"/>
              </a:rPr>
              <a:t> </a:t>
            </a:r>
            <a:r>
              <a:rPr lang="it-IT" sz="2400" b="1" dirty="0" err="1" smtClean="0">
                <a:solidFill>
                  <a:schemeClr val="bg2">
                    <a:lumMod val="50000"/>
                  </a:schemeClr>
                </a:solidFill>
                <a:latin typeface="+mn-lt"/>
              </a:rPr>
              <a:t>entities</a:t>
            </a:r>
            <a:r>
              <a:rPr lang="it-IT" sz="2400" b="1" dirty="0" smtClean="0">
                <a:solidFill>
                  <a:schemeClr val="bg2">
                    <a:lumMod val="50000"/>
                  </a:schemeClr>
                </a:solidFill>
                <a:latin typeface="+mn-lt"/>
              </a:rPr>
              <a:t>) </a:t>
            </a:r>
            <a:r>
              <a:rPr lang="it-IT" sz="2400" b="1" dirty="0">
                <a:solidFill>
                  <a:schemeClr val="bg2">
                    <a:lumMod val="50000"/>
                  </a:schemeClr>
                </a:solidFill>
                <a:latin typeface="+mn-lt"/>
              </a:rPr>
              <a:t/>
            </a:r>
            <a:br>
              <a:rPr lang="it-IT" sz="2400" b="1" dirty="0">
                <a:solidFill>
                  <a:schemeClr val="bg2">
                    <a:lumMod val="50000"/>
                  </a:schemeClr>
                </a:solidFill>
                <a:latin typeface="+mn-lt"/>
              </a:rPr>
            </a:br>
            <a:r>
              <a:rPr lang="it-IT" sz="2400" b="1" dirty="0">
                <a:solidFill>
                  <a:schemeClr val="bg2">
                    <a:lumMod val="50000"/>
                  </a:schemeClr>
                </a:solidFill>
                <a:latin typeface="+mn-lt"/>
              </a:rPr>
              <a:t>per </a:t>
            </a:r>
            <a:r>
              <a:rPr lang="it-IT" sz="2400" b="1" dirty="0" smtClean="0">
                <a:solidFill>
                  <a:schemeClr val="bg2">
                    <a:lumMod val="50000"/>
                  </a:schemeClr>
                </a:solidFill>
                <a:latin typeface="+mn-lt"/>
              </a:rPr>
              <a:t>country/</a:t>
            </a:r>
            <a:r>
              <a:rPr lang="it-IT" sz="2400" b="1" dirty="0" err="1" smtClean="0">
                <a:solidFill>
                  <a:schemeClr val="bg2">
                    <a:lumMod val="50000"/>
                  </a:schemeClr>
                </a:solidFill>
                <a:latin typeface="+mn-lt"/>
              </a:rPr>
              <a:t>region</a:t>
            </a:r>
            <a:r>
              <a:rPr lang="it-IT" sz="2400" b="1" dirty="0" smtClean="0">
                <a:solidFill>
                  <a:schemeClr val="bg2">
                    <a:lumMod val="50000"/>
                  </a:schemeClr>
                </a:solidFill>
                <a:latin typeface="+mn-lt"/>
              </a:rPr>
              <a:t> and </a:t>
            </a:r>
            <a:r>
              <a:rPr lang="it-IT" sz="2400" b="1" dirty="0">
                <a:solidFill>
                  <a:schemeClr val="bg2">
                    <a:lumMod val="50000"/>
                  </a:schemeClr>
                </a:solidFill>
                <a:latin typeface="+mn-lt"/>
              </a:rPr>
              <a:t>Orphanet </a:t>
            </a:r>
            <a:r>
              <a:rPr lang="it-IT" sz="2400" b="1" dirty="0" err="1">
                <a:solidFill>
                  <a:schemeClr val="bg2">
                    <a:lumMod val="50000"/>
                  </a:schemeClr>
                </a:solidFill>
                <a:latin typeface="+mn-lt"/>
              </a:rPr>
              <a:t>alignement</a:t>
            </a:r>
            <a:r>
              <a:rPr lang="it-IT" sz="2400" b="1" dirty="0">
                <a:solidFill>
                  <a:schemeClr val="bg2">
                    <a:lumMod val="50000"/>
                  </a:schemeClr>
                </a:solidFill>
                <a:latin typeface="+mn-lt"/>
              </a:rPr>
              <a:t> </a:t>
            </a:r>
            <a:r>
              <a:rPr lang="it-IT" sz="2400" b="1" dirty="0" err="1" smtClean="0">
                <a:solidFill>
                  <a:schemeClr val="bg2">
                    <a:lumMod val="50000"/>
                  </a:schemeClr>
                </a:solidFill>
                <a:latin typeface="+mn-lt"/>
              </a:rPr>
              <a:t>concept</a:t>
            </a:r>
            <a:r>
              <a:rPr lang="it-IT" sz="2400" b="1" dirty="0" smtClean="0">
                <a:solidFill>
                  <a:schemeClr val="bg2">
                    <a:lumMod val="50000"/>
                  </a:schemeClr>
                </a:solidFill>
                <a:latin typeface="+mn-lt"/>
              </a:rPr>
              <a:t> (n=2,577)</a:t>
            </a:r>
            <a:endParaRPr lang="it-IT" sz="2400" b="1" dirty="0">
              <a:solidFill>
                <a:schemeClr val="bg2">
                  <a:lumMod val="50000"/>
                </a:schemeClr>
              </a:solidFill>
              <a:latin typeface="+mn-lt"/>
            </a:endParaRPr>
          </a:p>
        </p:txBody>
      </p:sp>
      <p:pic>
        <p:nvPicPr>
          <p:cNvPr id="6" name="Immagine 5"/>
          <p:cNvPicPr>
            <a:picLocks noChangeAspect="1"/>
          </p:cNvPicPr>
          <p:nvPr/>
        </p:nvPicPr>
        <p:blipFill>
          <a:blip r:embed="rId3"/>
          <a:stretch>
            <a:fillRect/>
          </a:stretch>
        </p:blipFill>
        <p:spPr>
          <a:xfrm>
            <a:off x="341530" y="931012"/>
            <a:ext cx="8151269" cy="5457249"/>
          </a:xfrm>
          <a:prstGeom prst="rect">
            <a:avLst/>
          </a:prstGeom>
        </p:spPr>
      </p:pic>
    </p:spTree>
    <p:extLst>
      <p:ext uri="{BB962C8B-B14F-4D97-AF65-F5344CB8AC3E}">
        <p14:creationId xmlns:p14="http://schemas.microsoft.com/office/powerpoint/2010/main" val="42852478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29</a:t>
            </a:fld>
            <a:endParaRPr lang="fr-FR" dirty="0">
              <a:solidFill>
                <a:srgbClr val="666666">
                  <a:tint val="75000"/>
                </a:srgbClr>
              </a:solidFill>
            </a:endParaRPr>
          </a:p>
        </p:txBody>
      </p:sp>
      <p:pic>
        <p:nvPicPr>
          <p:cNvPr id="3" name="Immagine 2"/>
          <p:cNvPicPr>
            <a:picLocks noChangeAspect="1"/>
          </p:cNvPicPr>
          <p:nvPr/>
        </p:nvPicPr>
        <p:blipFill>
          <a:blip r:embed="rId2"/>
          <a:stretch>
            <a:fillRect/>
          </a:stretch>
        </p:blipFill>
        <p:spPr>
          <a:xfrm>
            <a:off x="-60960" y="1148250"/>
            <a:ext cx="8525314" cy="4561500"/>
          </a:xfrm>
          <a:prstGeom prst="rect">
            <a:avLst/>
          </a:prstGeom>
        </p:spPr>
      </p:pic>
      <p:sp>
        <p:nvSpPr>
          <p:cNvPr id="4" name="Rettangolo 3"/>
          <p:cNvSpPr/>
          <p:nvPr/>
        </p:nvSpPr>
        <p:spPr>
          <a:xfrm>
            <a:off x="476545" y="53625"/>
            <a:ext cx="8325925" cy="646331"/>
          </a:xfrm>
          <a:prstGeom prst="rect">
            <a:avLst/>
          </a:prstGeom>
        </p:spPr>
        <p:txBody>
          <a:bodyPr wrap="square">
            <a:spAutoFit/>
          </a:bodyPr>
          <a:lstStyle/>
          <a:p>
            <a:pPr algn="ctr"/>
            <a:r>
              <a:rPr lang="it-IT" b="1" dirty="0">
                <a:solidFill>
                  <a:schemeClr val="bg2">
                    <a:lumMod val="50000"/>
                  </a:schemeClr>
                </a:solidFill>
                <a:latin typeface="+mn-lt"/>
              </a:rPr>
              <a:t>Distribution (%) of </a:t>
            </a:r>
            <a:r>
              <a:rPr lang="it-IT" b="1" dirty="0" err="1">
                <a:solidFill>
                  <a:schemeClr val="bg2">
                    <a:lumMod val="50000"/>
                  </a:schemeClr>
                </a:solidFill>
                <a:latin typeface="+mn-lt"/>
              </a:rPr>
              <a:t>ORPHAcodes</a:t>
            </a:r>
            <a:r>
              <a:rPr lang="it-IT" b="1" dirty="0">
                <a:solidFill>
                  <a:schemeClr val="bg2">
                    <a:lumMod val="50000"/>
                  </a:schemeClr>
                </a:solidFill>
                <a:latin typeface="+mn-lt"/>
              </a:rPr>
              <a:t> </a:t>
            </a:r>
            <a:r>
              <a:rPr lang="it-IT" b="1" dirty="0" err="1">
                <a:solidFill>
                  <a:schemeClr val="bg2">
                    <a:lumMod val="50000"/>
                  </a:schemeClr>
                </a:solidFill>
                <a:latin typeface="+mn-lt"/>
              </a:rPr>
              <a:t>used</a:t>
            </a:r>
            <a:r>
              <a:rPr lang="it-IT" b="1" dirty="0">
                <a:solidFill>
                  <a:schemeClr val="bg2">
                    <a:lumMod val="50000"/>
                  </a:schemeClr>
                </a:solidFill>
                <a:latin typeface="+mn-lt"/>
              </a:rPr>
              <a:t> (</a:t>
            </a:r>
            <a:r>
              <a:rPr lang="it-IT" b="1" dirty="0" err="1">
                <a:solidFill>
                  <a:schemeClr val="bg2">
                    <a:lumMod val="50000"/>
                  </a:schemeClr>
                </a:solidFill>
                <a:latin typeface="+mn-lt"/>
              </a:rPr>
              <a:t>active</a:t>
            </a:r>
            <a:r>
              <a:rPr lang="it-IT" b="1" dirty="0">
                <a:solidFill>
                  <a:schemeClr val="bg2">
                    <a:lumMod val="50000"/>
                  </a:schemeClr>
                </a:solidFill>
                <a:latin typeface="+mn-lt"/>
              </a:rPr>
              <a:t> </a:t>
            </a:r>
            <a:r>
              <a:rPr lang="it-IT" b="1" dirty="0" err="1">
                <a:solidFill>
                  <a:schemeClr val="bg2">
                    <a:lumMod val="50000"/>
                  </a:schemeClr>
                </a:solidFill>
                <a:latin typeface="+mn-lt"/>
              </a:rPr>
              <a:t>entities</a:t>
            </a:r>
            <a:r>
              <a:rPr lang="it-IT" b="1" dirty="0">
                <a:solidFill>
                  <a:schemeClr val="bg2">
                    <a:lumMod val="50000"/>
                  </a:schemeClr>
                </a:solidFill>
                <a:latin typeface="+mn-lt"/>
              </a:rPr>
              <a:t>) </a:t>
            </a:r>
            <a:br>
              <a:rPr lang="it-IT" b="1" dirty="0">
                <a:solidFill>
                  <a:schemeClr val="bg2">
                    <a:lumMod val="50000"/>
                  </a:schemeClr>
                </a:solidFill>
                <a:latin typeface="+mn-lt"/>
              </a:rPr>
            </a:br>
            <a:r>
              <a:rPr lang="it-IT" b="1" dirty="0">
                <a:solidFill>
                  <a:schemeClr val="bg2">
                    <a:lumMod val="50000"/>
                  </a:schemeClr>
                </a:solidFill>
                <a:latin typeface="+mn-lt"/>
              </a:rPr>
              <a:t>per </a:t>
            </a:r>
            <a:r>
              <a:rPr lang="it-IT" b="1" dirty="0" smtClean="0">
                <a:solidFill>
                  <a:schemeClr val="bg2">
                    <a:lumMod val="50000"/>
                  </a:schemeClr>
                </a:solidFill>
                <a:latin typeface="+mn-lt"/>
              </a:rPr>
              <a:t>Orphanet </a:t>
            </a:r>
            <a:r>
              <a:rPr lang="it-IT" b="1" dirty="0" err="1">
                <a:solidFill>
                  <a:schemeClr val="bg2">
                    <a:lumMod val="50000"/>
                  </a:schemeClr>
                </a:solidFill>
                <a:latin typeface="+mn-lt"/>
              </a:rPr>
              <a:t>alignement</a:t>
            </a:r>
            <a:r>
              <a:rPr lang="it-IT" b="1" dirty="0">
                <a:solidFill>
                  <a:schemeClr val="bg2">
                    <a:lumMod val="50000"/>
                  </a:schemeClr>
                </a:solidFill>
                <a:latin typeface="+mn-lt"/>
              </a:rPr>
              <a:t> </a:t>
            </a:r>
            <a:r>
              <a:rPr lang="it-IT" b="1" dirty="0" err="1">
                <a:solidFill>
                  <a:schemeClr val="bg2">
                    <a:lumMod val="50000"/>
                  </a:schemeClr>
                </a:solidFill>
                <a:latin typeface="+mn-lt"/>
              </a:rPr>
              <a:t>concept</a:t>
            </a:r>
            <a:r>
              <a:rPr lang="it-IT" b="1" dirty="0">
                <a:solidFill>
                  <a:schemeClr val="bg2">
                    <a:lumMod val="50000"/>
                  </a:schemeClr>
                </a:solidFill>
                <a:latin typeface="+mn-lt"/>
              </a:rPr>
              <a:t> </a:t>
            </a:r>
            <a:r>
              <a:rPr lang="it-IT" b="1" dirty="0" smtClean="0">
                <a:solidFill>
                  <a:schemeClr val="bg2">
                    <a:lumMod val="50000"/>
                  </a:schemeClr>
                </a:solidFill>
                <a:latin typeface="+mn-lt"/>
              </a:rPr>
              <a:t>NTBT and ICD-10 </a:t>
            </a:r>
            <a:r>
              <a:rPr lang="it-IT" b="1" dirty="0" err="1" smtClean="0">
                <a:solidFill>
                  <a:schemeClr val="bg2">
                    <a:lumMod val="50000"/>
                  </a:schemeClr>
                </a:solidFill>
                <a:latin typeface="+mn-lt"/>
              </a:rPr>
              <a:t>corr</a:t>
            </a:r>
            <a:r>
              <a:rPr lang="it-IT" b="1" dirty="0" smtClean="0">
                <a:solidFill>
                  <a:schemeClr val="bg2">
                    <a:lumMod val="50000"/>
                  </a:schemeClr>
                </a:solidFill>
                <a:latin typeface="+mn-lt"/>
              </a:rPr>
              <a:t> </a:t>
            </a:r>
            <a:r>
              <a:rPr lang="it-IT" b="1" dirty="0" err="1" smtClean="0">
                <a:solidFill>
                  <a:schemeClr val="bg2">
                    <a:lumMod val="50000"/>
                  </a:schemeClr>
                </a:solidFill>
                <a:latin typeface="+mn-lt"/>
              </a:rPr>
              <a:t>category</a:t>
            </a:r>
            <a:r>
              <a:rPr lang="it-IT" b="1" dirty="0" smtClean="0">
                <a:solidFill>
                  <a:schemeClr val="bg2">
                    <a:lumMod val="50000"/>
                  </a:schemeClr>
                </a:solidFill>
                <a:latin typeface="+mn-lt"/>
              </a:rPr>
              <a:t> (n=2,138)</a:t>
            </a:r>
            <a:endParaRPr lang="it-IT" b="1" dirty="0">
              <a:solidFill>
                <a:schemeClr val="bg2">
                  <a:lumMod val="50000"/>
                </a:schemeClr>
              </a:solidFill>
              <a:latin typeface="+mn-lt"/>
            </a:endParaRPr>
          </a:p>
        </p:txBody>
      </p:sp>
      <p:grpSp>
        <p:nvGrpSpPr>
          <p:cNvPr id="8" name="Gruppo 7"/>
          <p:cNvGrpSpPr/>
          <p:nvPr/>
        </p:nvGrpSpPr>
        <p:grpSpPr>
          <a:xfrm>
            <a:off x="1262151" y="3259216"/>
            <a:ext cx="5044523" cy="2972032"/>
            <a:chOff x="1262151" y="3259216"/>
            <a:chExt cx="5044523" cy="2972032"/>
          </a:xfrm>
        </p:grpSpPr>
        <p:sp>
          <p:nvSpPr>
            <p:cNvPr id="5" name="Rettangolo 4"/>
            <p:cNvSpPr/>
            <p:nvPr/>
          </p:nvSpPr>
          <p:spPr>
            <a:xfrm rot="2689365">
              <a:off x="1262151" y="3259216"/>
              <a:ext cx="228989" cy="2961815"/>
            </a:xfrm>
            <a:prstGeom prst="rect">
              <a:avLst/>
            </a:prstGeom>
            <a:no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rot="2689365">
              <a:off x="1982231" y="3259216"/>
              <a:ext cx="228989" cy="2961815"/>
            </a:xfrm>
            <a:prstGeom prst="rect">
              <a:avLst/>
            </a:prstGeom>
            <a:no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rot="2689365">
              <a:off x="6077685" y="3269433"/>
              <a:ext cx="228989" cy="2961815"/>
            </a:xfrm>
            <a:prstGeom prst="rect">
              <a:avLst/>
            </a:prstGeom>
            <a:no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0930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p:cNvPicPr>
            <a:picLocks noChangeAspect="1"/>
          </p:cNvPicPr>
          <p:nvPr/>
        </p:nvPicPr>
        <p:blipFill>
          <a:blip r:embed="rId2"/>
          <a:stretch>
            <a:fillRect/>
          </a:stretch>
        </p:blipFill>
        <p:spPr>
          <a:xfrm>
            <a:off x="4707015" y="16169"/>
            <a:ext cx="2039011" cy="2118582"/>
          </a:xfrm>
          <a:prstGeom prst="rect">
            <a:avLst/>
          </a:prstGeom>
        </p:spPr>
      </p:pic>
      <p:sp>
        <p:nvSpPr>
          <p:cNvPr id="2" name="Titre 1"/>
          <p:cNvSpPr>
            <a:spLocks noGrp="1"/>
          </p:cNvSpPr>
          <p:nvPr>
            <p:ph type="title"/>
          </p:nvPr>
        </p:nvSpPr>
        <p:spPr>
          <a:xfrm>
            <a:off x="6192180" y="384935"/>
            <a:ext cx="8089900" cy="890225"/>
          </a:xfrm>
        </p:spPr>
        <p:txBody>
          <a:bodyPr/>
          <a:lstStyle/>
          <a:p>
            <a:r>
              <a:rPr lang="fr-FR" sz="2400" dirty="0" err="1" smtClean="0"/>
              <a:t>Veneto</a:t>
            </a:r>
            <a:r>
              <a:rPr lang="fr-FR" sz="2400" dirty="0" smtClean="0"/>
              <a:t> </a:t>
            </a:r>
            <a:r>
              <a:rPr lang="fr-FR" sz="2400" dirty="0" err="1" smtClean="0"/>
              <a:t>region</a:t>
            </a:r>
            <a:r>
              <a:rPr lang="fr-FR" sz="2800" dirty="0" smtClean="0"/>
              <a:t> </a:t>
            </a:r>
            <a:br>
              <a:rPr lang="fr-FR" sz="2800" dirty="0" smtClean="0"/>
            </a:br>
            <a:r>
              <a:rPr lang="fr-FR" sz="2800" dirty="0" smtClean="0">
                <a:solidFill>
                  <a:schemeClr val="accent6">
                    <a:lumMod val="60000"/>
                    <a:lumOff val="40000"/>
                  </a:schemeClr>
                </a:solidFill>
              </a:rPr>
              <a:t>(4.9 </a:t>
            </a:r>
            <a:r>
              <a:rPr lang="fr-FR" sz="2800" dirty="0" err="1" smtClean="0">
                <a:solidFill>
                  <a:schemeClr val="accent6">
                    <a:lumMod val="60000"/>
                    <a:lumOff val="40000"/>
                  </a:schemeClr>
                </a:solidFill>
              </a:rPr>
              <a:t>mill</a:t>
            </a:r>
            <a:r>
              <a:rPr lang="fr-FR" sz="2800" dirty="0" smtClean="0">
                <a:solidFill>
                  <a:schemeClr val="accent6">
                    <a:lumMod val="60000"/>
                    <a:lumOff val="40000"/>
                  </a:schemeClr>
                </a:solidFill>
              </a:rPr>
              <a:t> </a:t>
            </a:r>
            <a:r>
              <a:rPr lang="fr-FR" sz="2800" dirty="0" err="1" smtClean="0">
                <a:solidFill>
                  <a:schemeClr val="accent6">
                    <a:lumMod val="60000"/>
                    <a:lumOff val="40000"/>
                  </a:schemeClr>
                </a:solidFill>
              </a:rPr>
              <a:t>inh</a:t>
            </a:r>
            <a:r>
              <a:rPr lang="fr-FR" sz="2800" dirty="0" smtClean="0">
                <a:solidFill>
                  <a:schemeClr val="accent6">
                    <a:lumMod val="60000"/>
                    <a:lumOff val="40000"/>
                  </a:schemeClr>
                </a:solidFill>
              </a:rPr>
              <a:t>)</a:t>
            </a:r>
            <a:endParaRPr lang="fr-FR" sz="2800" dirty="0">
              <a:solidFill>
                <a:schemeClr val="accent6">
                  <a:lumMod val="60000"/>
                  <a:lumOff val="40000"/>
                </a:schemeClr>
              </a:solidFill>
            </a:endParaRPr>
          </a:p>
        </p:txBody>
      </p:sp>
      <p:sp>
        <p:nvSpPr>
          <p:cNvPr id="3" name="Espace réservé du contenu 2"/>
          <p:cNvSpPr>
            <a:spLocks noGrp="1"/>
          </p:cNvSpPr>
          <p:nvPr>
            <p:ph idx="1"/>
          </p:nvPr>
        </p:nvSpPr>
        <p:spPr>
          <a:xfrm>
            <a:off x="-17668" y="1550374"/>
            <a:ext cx="8802470" cy="2458804"/>
          </a:xfrm>
        </p:spPr>
        <p:txBody>
          <a:bodyPr/>
          <a:lstStyle/>
          <a:p>
            <a:pPr marL="0" indent="0">
              <a:lnSpc>
                <a:spcPct val="80000"/>
              </a:lnSpc>
              <a:buNone/>
            </a:pPr>
            <a:r>
              <a:rPr lang="en-GB" altLang="it-IT" sz="2000" b="1" dirty="0" smtClean="0">
                <a:solidFill>
                  <a:schemeClr val="accent1">
                    <a:lumMod val="75000"/>
                  </a:schemeClr>
                </a:solidFill>
              </a:rPr>
              <a:t>RD care network at regional/</a:t>
            </a:r>
            <a:r>
              <a:rPr lang="en-GB" altLang="it-IT" sz="2000" b="1" dirty="0" err="1" smtClean="0">
                <a:solidFill>
                  <a:schemeClr val="accent1">
                    <a:lumMod val="75000"/>
                  </a:schemeClr>
                </a:solidFill>
              </a:rPr>
              <a:t>interr</a:t>
            </a:r>
            <a:r>
              <a:rPr lang="en-GB" altLang="it-IT" sz="2000" b="1" dirty="0" smtClean="0">
                <a:solidFill>
                  <a:schemeClr val="accent1">
                    <a:lumMod val="75000"/>
                  </a:schemeClr>
                </a:solidFill>
              </a:rPr>
              <a:t> level</a:t>
            </a:r>
            <a:endParaRPr lang="en-GB" altLang="it-IT" sz="2000" b="1" dirty="0">
              <a:solidFill>
                <a:schemeClr val="accent1">
                  <a:lumMod val="75000"/>
                </a:schemeClr>
              </a:solidFill>
            </a:endParaRPr>
          </a:p>
          <a:p>
            <a:pPr lvl="1"/>
            <a:r>
              <a:rPr lang="en-GB" altLang="it-IT" sz="1800" dirty="0" smtClean="0">
                <a:solidFill>
                  <a:schemeClr val="accent1"/>
                </a:solidFill>
                <a:ea typeface="+mj-ea"/>
                <a:cs typeface="+mj-cs"/>
              </a:rPr>
              <a:t>Centres of expertise </a:t>
            </a:r>
          </a:p>
          <a:p>
            <a:pPr marL="457200" lvl="1" indent="0">
              <a:buNone/>
            </a:pPr>
            <a:r>
              <a:rPr lang="en-GB" altLang="it-IT" sz="1800" dirty="0">
                <a:solidFill>
                  <a:schemeClr val="accent1"/>
                </a:solidFill>
                <a:ea typeface="+mj-ea"/>
                <a:cs typeface="+mj-cs"/>
              </a:rPr>
              <a:t> </a:t>
            </a:r>
            <a:r>
              <a:rPr lang="en-GB" altLang="it-IT" sz="1800" dirty="0" smtClean="0">
                <a:solidFill>
                  <a:schemeClr val="accent1"/>
                </a:solidFill>
                <a:ea typeface="+mj-ea"/>
                <a:cs typeface="+mj-cs"/>
              </a:rPr>
              <a:t>  </a:t>
            </a:r>
            <a:r>
              <a:rPr lang="en-GB" altLang="it-IT" sz="1800" dirty="0" smtClean="0"/>
              <a:t>(since 2002   4 revision processes, </a:t>
            </a:r>
            <a:r>
              <a:rPr lang="en-GB" altLang="it-IT" sz="1800" dirty="0" err="1" smtClean="0"/>
              <a:t>CoE</a:t>
            </a:r>
            <a:r>
              <a:rPr lang="en-GB" altLang="it-IT" sz="1800" dirty="0" smtClean="0"/>
              <a:t> officially</a:t>
            </a:r>
            <a:br>
              <a:rPr lang="en-GB" altLang="it-IT" sz="1800" dirty="0" smtClean="0"/>
            </a:br>
            <a:r>
              <a:rPr lang="en-GB" altLang="it-IT" sz="1800" dirty="0" smtClean="0"/>
              <a:t>    labelled and monitored) </a:t>
            </a:r>
          </a:p>
          <a:p>
            <a:pPr marL="457200" lvl="1" indent="0">
              <a:buNone/>
            </a:pPr>
            <a:r>
              <a:rPr lang="en-GB" altLang="it-IT" sz="1800" dirty="0">
                <a:solidFill>
                  <a:schemeClr val="accent1"/>
                </a:solidFill>
                <a:ea typeface="+mj-ea"/>
                <a:cs typeface="+mj-cs"/>
              </a:rPr>
              <a:t> </a:t>
            </a:r>
            <a:r>
              <a:rPr lang="en-GB" altLang="it-IT" sz="1800" dirty="0" smtClean="0">
                <a:solidFill>
                  <a:schemeClr val="accent1"/>
                </a:solidFill>
                <a:ea typeface="+mj-ea"/>
                <a:cs typeface="+mj-cs"/>
              </a:rPr>
              <a:t>   </a:t>
            </a:r>
            <a:r>
              <a:rPr lang="en-GB" altLang="it-IT" sz="1800" dirty="0"/>
              <a:t>Coverage 92%; Attraction </a:t>
            </a:r>
            <a:r>
              <a:rPr lang="en-GB" altLang="it-IT" sz="1800" dirty="0" smtClean="0"/>
              <a:t>rate 21%; escape rate 6%</a:t>
            </a:r>
          </a:p>
          <a:p>
            <a:pPr marL="457200" lvl="1" indent="0">
              <a:buNone/>
            </a:pPr>
            <a:r>
              <a:rPr lang="en-GB" altLang="it-IT" sz="1800" dirty="0"/>
              <a:t> </a:t>
            </a:r>
            <a:r>
              <a:rPr lang="en-GB" altLang="it-IT" sz="1800" dirty="0" smtClean="0"/>
              <a:t>   Padua </a:t>
            </a:r>
            <a:r>
              <a:rPr lang="en-GB" altLang="it-IT" sz="1800" dirty="0" err="1" smtClean="0"/>
              <a:t>Univ</a:t>
            </a:r>
            <a:r>
              <a:rPr lang="en-GB" altLang="it-IT" sz="1800" dirty="0" smtClean="0"/>
              <a:t> </a:t>
            </a:r>
            <a:r>
              <a:rPr lang="en-GB" altLang="it-IT" sz="1800" dirty="0" err="1" smtClean="0"/>
              <a:t>Hosp</a:t>
            </a:r>
            <a:r>
              <a:rPr lang="en-GB" altLang="it-IT" sz="1800" dirty="0" smtClean="0"/>
              <a:t>: </a:t>
            </a:r>
            <a:r>
              <a:rPr lang="en-GB" altLang="it-IT" sz="1800" b="1" dirty="0" smtClean="0"/>
              <a:t>Participation </a:t>
            </a:r>
            <a:r>
              <a:rPr lang="en-GB" altLang="it-IT" sz="1800" b="1" dirty="0"/>
              <a:t>in </a:t>
            </a:r>
            <a:r>
              <a:rPr lang="en-GB" altLang="it-IT" sz="1800" b="1" dirty="0" smtClean="0"/>
              <a:t>21 </a:t>
            </a:r>
            <a:r>
              <a:rPr lang="en-GB" altLang="it-IT" sz="1800" b="1" dirty="0"/>
              <a:t>out of 24 </a:t>
            </a:r>
            <a:r>
              <a:rPr lang="en-GB" altLang="it-IT" sz="1800" b="1" dirty="0" smtClean="0"/>
              <a:t>ERNs</a:t>
            </a:r>
          </a:p>
          <a:p>
            <a:pPr lvl="1"/>
            <a:r>
              <a:rPr lang="en-GB" altLang="it-IT" sz="1800" i="1" dirty="0" smtClean="0">
                <a:solidFill>
                  <a:schemeClr val="accent1"/>
                </a:solidFill>
                <a:ea typeface="+mj-ea"/>
                <a:cs typeface="+mj-cs"/>
              </a:rPr>
              <a:t>Other hospitals and services</a:t>
            </a:r>
          </a:p>
          <a:p>
            <a:pPr lvl="1"/>
            <a:r>
              <a:rPr lang="en-GB" altLang="it-IT" sz="1800" i="1" dirty="0" smtClean="0">
                <a:solidFill>
                  <a:schemeClr val="accent1"/>
                </a:solidFill>
                <a:ea typeface="+mj-ea"/>
                <a:cs typeface="+mj-cs"/>
              </a:rPr>
              <a:t>Primary care network</a:t>
            </a:r>
            <a:endParaRPr lang="fr-FR" sz="1600" i="1" dirty="0"/>
          </a:p>
        </p:txBody>
      </p:sp>
      <p:sp>
        <p:nvSpPr>
          <p:cNvPr id="12" name="Espace réservé du numéro de diapositive 11"/>
          <p:cNvSpPr>
            <a:spLocks noGrp="1"/>
          </p:cNvSpPr>
          <p:nvPr>
            <p:ph type="sldNum" sz="quarter" idx="11"/>
          </p:nvPr>
        </p:nvSpPr>
        <p:spPr/>
        <p:txBody>
          <a:bodyPr/>
          <a:lstStyle/>
          <a:p>
            <a:fld id="{730FAD06-16F0-4E7E-B3A8-447A4807ABCD}" type="slidenum">
              <a:rPr lang="fr-FR" smtClean="0"/>
              <a:pPr/>
              <a:t>3</a:t>
            </a:fld>
            <a:endParaRPr lang="fr-FR" dirty="0"/>
          </a:p>
        </p:txBody>
      </p:sp>
      <p:sp>
        <p:nvSpPr>
          <p:cNvPr id="4" name="Rettangolo 3"/>
          <p:cNvSpPr/>
          <p:nvPr/>
        </p:nvSpPr>
        <p:spPr>
          <a:xfrm>
            <a:off x="-423555" y="-15717"/>
            <a:ext cx="4572000" cy="1015663"/>
          </a:xfrm>
          <a:prstGeom prst="rect">
            <a:avLst/>
          </a:prstGeom>
        </p:spPr>
        <p:txBody>
          <a:bodyPr>
            <a:spAutoFit/>
          </a:bodyPr>
          <a:lstStyle/>
          <a:p>
            <a:pPr lvl="1"/>
            <a:r>
              <a:rPr lang="en-GB" altLang="it-IT" sz="2000" b="1" dirty="0">
                <a:solidFill>
                  <a:schemeClr val="accent1">
                    <a:lumMod val="75000"/>
                  </a:schemeClr>
                </a:solidFill>
                <a:latin typeface="+mn-lt"/>
              </a:rPr>
              <a:t>National RD framework</a:t>
            </a:r>
            <a:br>
              <a:rPr lang="en-GB" altLang="it-IT" sz="2000" b="1" dirty="0">
                <a:solidFill>
                  <a:schemeClr val="accent1">
                    <a:lumMod val="75000"/>
                  </a:schemeClr>
                </a:solidFill>
                <a:latin typeface="+mn-lt"/>
              </a:rPr>
            </a:br>
            <a:endParaRPr lang="en-GB" altLang="it-IT" sz="2000" b="1" dirty="0">
              <a:solidFill>
                <a:schemeClr val="accent1">
                  <a:lumMod val="75000"/>
                </a:schemeClr>
              </a:solidFill>
              <a:latin typeface="+mn-lt"/>
            </a:endParaRPr>
          </a:p>
          <a:p>
            <a:pPr lvl="1"/>
            <a:r>
              <a:rPr lang="en-GB" altLang="it-IT" sz="2000" b="1" dirty="0">
                <a:solidFill>
                  <a:schemeClr val="accent1">
                    <a:lumMod val="75000"/>
                  </a:schemeClr>
                </a:solidFill>
                <a:latin typeface="+mn-lt"/>
              </a:rPr>
              <a:t>Official RD List </a:t>
            </a:r>
            <a:r>
              <a:rPr lang="en-GB" altLang="it-IT" sz="2000" dirty="0">
                <a:latin typeface="+mn-lt"/>
              </a:rPr>
              <a:t>(2001; 2017 update</a:t>
            </a:r>
            <a:r>
              <a:rPr lang="en-GB" altLang="it-IT" sz="2000" dirty="0" smtClean="0">
                <a:latin typeface="+mn-lt"/>
              </a:rPr>
              <a:t>)</a:t>
            </a:r>
            <a:endParaRPr lang="en-GB" altLang="it-IT" sz="2000" dirty="0">
              <a:latin typeface="+mn-lt"/>
            </a:endParaRPr>
          </a:p>
        </p:txBody>
      </p:sp>
      <p:sp>
        <p:nvSpPr>
          <p:cNvPr id="10" name="Espace réservé du contenu 2"/>
          <p:cNvSpPr txBox="1">
            <a:spLocks/>
          </p:cNvSpPr>
          <p:nvPr/>
        </p:nvSpPr>
        <p:spPr bwMode="auto">
          <a:xfrm>
            <a:off x="-38624" y="4284392"/>
            <a:ext cx="8089900" cy="4889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Tx/>
              <a:buBlip>
                <a:blip r:embed="rId3"/>
              </a:buBlip>
              <a:defRPr sz="3200" kern="1200">
                <a:solidFill>
                  <a:srgbClr val="081908"/>
                </a:solidFill>
                <a:latin typeface="+mn-lt"/>
                <a:ea typeface="+mn-ea"/>
                <a:cs typeface="+mn-cs"/>
              </a:defRPr>
            </a:lvl1pPr>
            <a:lvl2pPr marL="742950" indent="-285750" algn="l" rtl="0" eaLnBrk="0" fontAlgn="base" hangingPunct="0">
              <a:spcBef>
                <a:spcPct val="20000"/>
              </a:spcBef>
              <a:spcAft>
                <a:spcPct val="0"/>
              </a:spcAft>
              <a:buClr>
                <a:schemeClr val="accent1"/>
              </a:buClr>
              <a:buSzPct val="80000"/>
              <a:buFontTx/>
              <a:buBlip>
                <a:blip r:embed="rId4"/>
              </a:buBlip>
              <a:defRPr sz="2800" kern="1200">
                <a:solidFill>
                  <a:srgbClr val="081908"/>
                </a:solidFill>
                <a:latin typeface="+mn-lt"/>
                <a:ea typeface="+mn-ea"/>
                <a:cs typeface="+mn-cs"/>
              </a:defRPr>
            </a:lvl2pPr>
            <a:lvl3pPr marL="1143000" indent="-228600" algn="l" rtl="0" eaLnBrk="0" fontAlgn="base" hangingPunct="0">
              <a:spcBef>
                <a:spcPct val="20000"/>
              </a:spcBef>
              <a:spcAft>
                <a:spcPct val="0"/>
              </a:spcAft>
              <a:buClr>
                <a:schemeClr val="tx1"/>
              </a:buClr>
              <a:buFont typeface="Calibri" pitchFamily="34" charset="0"/>
              <a:buChar char="&gt;"/>
              <a:defRPr sz="2400" kern="1200">
                <a:solidFill>
                  <a:srgbClr val="081908"/>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rgbClr val="081908"/>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rgbClr val="081908"/>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1450" lvl="1" indent="0">
              <a:lnSpc>
                <a:spcPct val="80000"/>
              </a:lnSpc>
              <a:spcBef>
                <a:spcPct val="0"/>
              </a:spcBef>
              <a:buNone/>
            </a:pPr>
            <a:r>
              <a:rPr lang="fr-FR" sz="2000" b="1" dirty="0" err="1" smtClean="0">
                <a:solidFill>
                  <a:schemeClr val="accent1">
                    <a:lumMod val="75000"/>
                  </a:schemeClr>
                </a:solidFill>
              </a:rPr>
              <a:t>Veneto</a:t>
            </a:r>
            <a:r>
              <a:rPr lang="fr-FR" sz="2000" b="1" dirty="0" smtClean="0">
                <a:solidFill>
                  <a:schemeClr val="accent1">
                    <a:lumMod val="75000"/>
                  </a:schemeClr>
                </a:solidFill>
              </a:rPr>
              <a:t> </a:t>
            </a:r>
            <a:r>
              <a:rPr lang="fr-FR" sz="2000" b="1" dirty="0" err="1">
                <a:solidFill>
                  <a:schemeClr val="accent1">
                    <a:lumMod val="75000"/>
                  </a:schemeClr>
                </a:solidFill>
              </a:rPr>
              <a:t>region</a:t>
            </a:r>
            <a:r>
              <a:rPr lang="fr-FR" sz="2000" b="1" dirty="0">
                <a:solidFill>
                  <a:schemeClr val="accent1">
                    <a:lumMod val="75000"/>
                  </a:schemeClr>
                </a:solidFill>
              </a:rPr>
              <a:t> RD </a:t>
            </a:r>
            <a:r>
              <a:rPr lang="fr-FR" sz="2000" b="1" dirty="0" err="1">
                <a:solidFill>
                  <a:schemeClr val="accent1">
                    <a:lumMod val="75000"/>
                  </a:schemeClr>
                </a:solidFill>
              </a:rPr>
              <a:t>registry</a:t>
            </a:r>
            <a:r>
              <a:rPr lang="fr-FR" sz="2000" b="1" dirty="0">
                <a:solidFill>
                  <a:schemeClr val="accent1">
                    <a:lumMod val="75000"/>
                  </a:schemeClr>
                </a:solidFill>
              </a:rPr>
              <a:t>  (</a:t>
            </a:r>
            <a:r>
              <a:rPr lang="fr-FR" sz="2000" b="1" dirty="0" err="1">
                <a:solidFill>
                  <a:schemeClr val="accent1">
                    <a:lumMod val="75000"/>
                  </a:schemeClr>
                </a:solidFill>
              </a:rPr>
              <a:t>ongoing</a:t>
            </a:r>
            <a:r>
              <a:rPr lang="fr-FR" sz="2000" b="1" dirty="0">
                <a:solidFill>
                  <a:schemeClr val="accent1">
                    <a:lumMod val="75000"/>
                  </a:schemeClr>
                </a:solidFill>
              </a:rPr>
              <a:t> </a:t>
            </a:r>
            <a:r>
              <a:rPr lang="fr-FR" sz="2000" b="1" dirty="0" err="1">
                <a:solidFill>
                  <a:schemeClr val="accent1">
                    <a:lumMod val="75000"/>
                  </a:schemeClr>
                </a:solidFill>
              </a:rPr>
              <a:t>since</a:t>
            </a:r>
            <a:r>
              <a:rPr lang="fr-FR" sz="2000" b="1" dirty="0">
                <a:solidFill>
                  <a:schemeClr val="accent1">
                    <a:lumMod val="75000"/>
                  </a:schemeClr>
                </a:solidFill>
              </a:rPr>
              <a:t> 2002)</a:t>
            </a:r>
          </a:p>
          <a:p>
            <a:pPr lvl="1"/>
            <a:r>
              <a:rPr lang="en-GB" altLang="it-IT" sz="1600" dirty="0" smtClean="0">
                <a:solidFill>
                  <a:schemeClr val="accent1"/>
                </a:solidFill>
                <a:latin typeface="+mj-lt"/>
                <a:ea typeface="+mj-ea"/>
                <a:cs typeface="+mj-cs"/>
              </a:rPr>
              <a:t>Supports patients’ pathways and benefits</a:t>
            </a:r>
            <a:br>
              <a:rPr lang="en-GB" altLang="it-IT" sz="1600" dirty="0" smtClean="0">
                <a:solidFill>
                  <a:schemeClr val="accent1"/>
                </a:solidFill>
                <a:latin typeface="+mj-lt"/>
                <a:ea typeface="+mj-ea"/>
                <a:cs typeface="+mj-cs"/>
              </a:rPr>
            </a:br>
            <a:r>
              <a:rPr lang="en-GB" altLang="it-IT" sz="1600" dirty="0" smtClean="0">
                <a:solidFill>
                  <a:schemeClr val="accent1"/>
                </a:solidFill>
                <a:latin typeface="+mj-lt"/>
                <a:ea typeface="+mj-ea"/>
                <a:cs typeface="+mj-cs"/>
              </a:rPr>
              <a:t>provision</a:t>
            </a:r>
          </a:p>
          <a:p>
            <a:pPr lvl="1"/>
            <a:r>
              <a:rPr lang="en-GB" altLang="it-IT" sz="1600" dirty="0" err="1" smtClean="0">
                <a:solidFill>
                  <a:schemeClr val="accent1"/>
                </a:solidFill>
                <a:latin typeface="+mj-lt"/>
                <a:ea typeface="+mj-ea"/>
                <a:cs typeface="+mj-cs"/>
              </a:rPr>
              <a:t>ORPHAcodes</a:t>
            </a:r>
            <a:r>
              <a:rPr lang="en-GB" altLang="it-IT" sz="1600" dirty="0" smtClean="0">
                <a:solidFill>
                  <a:schemeClr val="accent1"/>
                </a:solidFill>
                <a:latin typeface="+mj-lt"/>
                <a:ea typeface="+mj-ea"/>
                <a:cs typeface="+mj-cs"/>
              </a:rPr>
              <a:t> since 2008 </a:t>
            </a:r>
            <a:r>
              <a:rPr lang="en-GB" altLang="it-IT" sz="1600" dirty="0" smtClean="0">
                <a:solidFill>
                  <a:schemeClr val="accent6">
                    <a:lumMod val="50000"/>
                  </a:schemeClr>
                </a:solidFill>
                <a:latin typeface="+mj-lt"/>
                <a:ea typeface="+mj-ea"/>
                <a:cs typeface="+mj-cs"/>
              </a:rPr>
              <a:t>(plus </a:t>
            </a:r>
            <a:r>
              <a:rPr lang="en-GB" altLang="it-IT" sz="1600" dirty="0" smtClean="0">
                <a:solidFill>
                  <a:schemeClr val="tx1"/>
                </a:solidFill>
                <a:latin typeface="+mj-lt"/>
                <a:ea typeface="+mj-ea"/>
                <a:cs typeface="+mj-cs"/>
              </a:rPr>
              <a:t>ICD9-CM /ICD-10/OMIM)</a:t>
            </a:r>
            <a:br>
              <a:rPr lang="en-GB" altLang="it-IT" sz="1600" dirty="0" smtClean="0">
                <a:solidFill>
                  <a:schemeClr val="tx1"/>
                </a:solidFill>
                <a:latin typeface="+mj-lt"/>
                <a:ea typeface="+mj-ea"/>
                <a:cs typeface="+mj-cs"/>
              </a:rPr>
            </a:br>
            <a:r>
              <a:rPr lang="en-GB" altLang="it-IT" sz="1600" dirty="0" smtClean="0">
                <a:solidFill>
                  <a:schemeClr val="accent1"/>
                </a:solidFill>
                <a:latin typeface="+mj-lt"/>
                <a:ea typeface="+mj-ea"/>
                <a:cs typeface="+mj-cs"/>
              </a:rPr>
              <a:t>Modular development</a:t>
            </a:r>
            <a:br>
              <a:rPr lang="en-GB" altLang="it-IT" sz="1600" dirty="0" smtClean="0">
                <a:solidFill>
                  <a:schemeClr val="accent1"/>
                </a:solidFill>
                <a:latin typeface="+mj-lt"/>
                <a:ea typeface="+mj-ea"/>
                <a:cs typeface="+mj-cs"/>
              </a:rPr>
            </a:br>
            <a:r>
              <a:rPr lang="en-GB" altLang="it-IT" sz="1600" dirty="0" smtClean="0">
                <a:solidFill>
                  <a:schemeClr val="accent1"/>
                </a:solidFill>
                <a:latin typeface="+mj-lt"/>
                <a:ea typeface="+mj-ea"/>
                <a:cs typeface="+mj-cs"/>
              </a:rPr>
              <a:t>Modules: </a:t>
            </a:r>
            <a:r>
              <a:rPr lang="en-GB" altLang="it-IT" sz="1600" dirty="0" smtClean="0">
                <a:solidFill>
                  <a:schemeClr val="tx1"/>
                </a:solidFill>
                <a:latin typeface="+mj-lt"/>
                <a:ea typeface="+mj-ea"/>
                <a:cs typeface="+mj-cs"/>
              </a:rPr>
              <a:t>diagnosis- prescriptions- clinical record </a:t>
            </a:r>
          </a:p>
          <a:p>
            <a:pPr marL="457200" lvl="1" indent="0">
              <a:buFontTx/>
              <a:buNone/>
            </a:pPr>
            <a:r>
              <a:rPr lang="en-GB" altLang="it-IT" sz="1600" dirty="0" smtClean="0">
                <a:solidFill>
                  <a:schemeClr val="tx1"/>
                </a:solidFill>
                <a:latin typeface="+mj-lt"/>
                <a:ea typeface="+mj-ea"/>
                <a:cs typeface="+mj-cs"/>
              </a:rPr>
              <a:t>     </a:t>
            </a:r>
          </a:p>
          <a:p>
            <a:pPr marL="914400" lvl="2" indent="0">
              <a:buFont typeface="Calibri" pitchFamily="34" charset="0"/>
              <a:buNone/>
            </a:pPr>
            <a:endParaRPr lang="fr-FR" sz="1400" dirty="0"/>
          </a:p>
        </p:txBody>
      </p:sp>
      <p:pic>
        <p:nvPicPr>
          <p:cNvPr id="9" name="Immagin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7165" y="1825588"/>
            <a:ext cx="2481589" cy="2634774"/>
          </a:xfrm>
          <a:prstGeom prst="rect">
            <a:avLst/>
          </a:prstGeom>
        </p:spPr>
      </p:pic>
      <p:pic>
        <p:nvPicPr>
          <p:cNvPr id="11" name="Immagine 10"/>
          <p:cNvPicPr>
            <a:picLocks noChangeAspect="1"/>
          </p:cNvPicPr>
          <p:nvPr/>
        </p:nvPicPr>
        <p:blipFill>
          <a:blip r:embed="rId6"/>
          <a:stretch>
            <a:fillRect/>
          </a:stretch>
        </p:blipFill>
        <p:spPr>
          <a:xfrm>
            <a:off x="7305045" y="3133997"/>
            <a:ext cx="349354" cy="341102"/>
          </a:xfrm>
          <a:prstGeom prst="rect">
            <a:avLst/>
          </a:prstGeom>
        </p:spPr>
      </p:pic>
      <p:pic>
        <p:nvPicPr>
          <p:cNvPr id="13" name="Immagine 12"/>
          <p:cNvPicPr>
            <a:picLocks noChangeAspect="1"/>
          </p:cNvPicPr>
          <p:nvPr/>
        </p:nvPicPr>
        <p:blipFill>
          <a:blip r:embed="rId6"/>
          <a:stretch>
            <a:fillRect/>
          </a:stretch>
        </p:blipFill>
        <p:spPr>
          <a:xfrm>
            <a:off x="6423334" y="3259739"/>
            <a:ext cx="346711" cy="338521"/>
          </a:xfrm>
          <a:prstGeom prst="rect">
            <a:avLst/>
          </a:prstGeom>
        </p:spPr>
      </p:pic>
      <p:sp>
        <p:nvSpPr>
          <p:cNvPr id="14" name="CasellaDiTesto 13"/>
          <p:cNvSpPr txBox="1"/>
          <p:nvPr/>
        </p:nvSpPr>
        <p:spPr>
          <a:xfrm>
            <a:off x="7363935" y="3395213"/>
            <a:ext cx="823644" cy="584775"/>
          </a:xfrm>
          <a:prstGeom prst="rect">
            <a:avLst/>
          </a:prstGeom>
          <a:noFill/>
        </p:spPr>
        <p:txBody>
          <a:bodyPr wrap="square" rtlCol="0">
            <a:spAutoFit/>
          </a:bodyPr>
          <a:lstStyle/>
          <a:p>
            <a:pPr algn="ctr"/>
            <a:r>
              <a:rPr lang="it-IT" sz="1600" dirty="0" smtClean="0">
                <a:latin typeface="+mn-lt"/>
              </a:rPr>
              <a:t>HCP </a:t>
            </a:r>
            <a:r>
              <a:rPr lang="it-IT" sz="1600" dirty="0" err="1" smtClean="0">
                <a:latin typeface="+mn-lt"/>
              </a:rPr>
              <a:t>Padua</a:t>
            </a:r>
            <a:endParaRPr lang="it-IT" sz="1600" dirty="0">
              <a:latin typeface="+mn-lt"/>
            </a:endParaRPr>
          </a:p>
        </p:txBody>
      </p:sp>
      <p:sp>
        <p:nvSpPr>
          <p:cNvPr id="15" name="CasellaDiTesto 14"/>
          <p:cNvSpPr txBox="1"/>
          <p:nvPr/>
        </p:nvSpPr>
        <p:spPr>
          <a:xfrm>
            <a:off x="6511121" y="2753856"/>
            <a:ext cx="2286556" cy="338554"/>
          </a:xfrm>
          <a:prstGeom prst="rect">
            <a:avLst/>
          </a:prstGeom>
          <a:noFill/>
        </p:spPr>
        <p:txBody>
          <a:bodyPr wrap="square" rtlCol="0">
            <a:spAutoFit/>
          </a:bodyPr>
          <a:lstStyle/>
          <a:p>
            <a:r>
              <a:rPr lang="it-IT" sz="1600" b="1" dirty="0" smtClean="0">
                <a:latin typeface="+mn-lt"/>
              </a:rPr>
              <a:t>2 </a:t>
            </a:r>
            <a:r>
              <a:rPr lang="it-IT" sz="1600" b="1" dirty="0" err="1" smtClean="0">
                <a:latin typeface="+mn-lt"/>
              </a:rPr>
              <a:t>hubs</a:t>
            </a:r>
            <a:r>
              <a:rPr lang="it-IT" sz="1600" b="1" dirty="0" smtClean="0">
                <a:latin typeface="+mn-lt"/>
              </a:rPr>
              <a:t> </a:t>
            </a:r>
            <a:r>
              <a:rPr lang="it-IT" sz="1600" b="1" dirty="0" err="1" smtClean="0">
                <a:latin typeface="+mn-lt"/>
              </a:rPr>
              <a:t>Univ</a:t>
            </a:r>
            <a:r>
              <a:rPr lang="it-IT" sz="1600" b="1" dirty="0" smtClean="0">
                <a:latin typeface="+mn-lt"/>
              </a:rPr>
              <a:t> Hospital</a:t>
            </a:r>
            <a:endParaRPr lang="it-IT" sz="1600" b="1" dirty="0">
              <a:latin typeface="+mn-lt"/>
            </a:endParaRPr>
          </a:p>
        </p:txBody>
      </p:sp>
      <p:sp>
        <p:nvSpPr>
          <p:cNvPr id="16" name="CasellaDiTesto 15"/>
          <p:cNvSpPr txBox="1"/>
          <p:nvPr/>
        </p:nvSpPr>
        <p:spPr>
          <a:xfrm>
            <a:off x="6099299" y="3523283"/>
            <a:ext cx="1018588" cy="584775"/>
          </a:xfrm>
          <a:prstGeom prst="rect">
            <a:avLst/>
          </a:prstGeom>
          <a:noFill/>
        </p:spPr>
        <p:txBody>
          <a:bodyPr wrap="square" rtlCol="0">
            <a:spAutoFit/>
          </a:bodyPr>
          <a:lstStyle/>
          <a:p>
            <a:pPr algn="ctr"/>
            <a:r>
              <a:rPr lang="it-IT" sz="1600" dirty="0" smtClean="0">
                <a:latin typeface="+mn-lt"/>
              </a:rPr>
              <a:t>HCP</a:t>
            </a:r>
          </a:p>
          <a:p>
            <a:pPr algn="ctr"/>
            <a:r>
              <a:rPr lang="it-IT" sz="1600" dirty="0" smtClean="0">
                <a:latin typeface="+mn-lt"/>
              </a:rPr>
              <a:t>Verona</a:t>
            </a:r>
            <a:endParaRPr lang="it-IT" sz="1600" dirty="0">
              <a:latin typeface="+mn-lt"/>
            </a:endParaRPr>
          </a:p>
        </p:txBody>
      </p:sp>
    </p:spTree>
    <p:extLst>
      <p:ext uri="{BB962C8B-B14F-4D97-AF65-F5344CB8AC3E}">
        <p14:creationId xmlns:p14="http://schemas.microsoft.com/office/powerpoint/2010/main" val="23826479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30</a:t>
            </a:fld>
            <a:endParaRPr lang="fr-FR" dirty="0">
              <a:solidFill>
                <a:srgbClr val="666666">
                  <a:tint val="75000"/>
                </a:srgbClr>
              </a:solidFill>
            </a:endParaRPr>
          </a:p>
        </p:txBody>
      </p:sp>
      <p:sp>
        <p:nvSpPr>
          <p:cNvPr id="5" name="CasellaDiTesto 4"/>
          <p:cNvSpPr txBox="1"/>
          <p:nvPr/>
        </p:nvSpPr>
        <p:spPr>
          <a:xfrm>
            <a:off x="98219" y="120701"/>
            <a:ext cx="7965885" cy="3170099"/>
          </a:xfrm>
          <a:prstGeom prst="rect">
            <a:avLst/>
          </a:prstGeom>
          <a:noFill/>
        </p:spPr>
        <p:txBody>
          <a:bodyPr wrap="square" rtlCol="0">
            <a:spAutoFit/>
          </a:bodyPr>
          <a:lstStyle/>
          <a:p>
            <a:r>
              <a:rPr lang="it-IT" sz="2000" b="1" dirty="0" err="1" smtClean="0">
                <a:solidFill>
                  <a:schemeClr val="accent1">
                    <a:lumMod val="75000"/>
                  </a:schemeClr>
                </a:solidFill>
                <a:latin typeface="+mn-lt"/>
              </a:rPr>
              <a:t>Aggregation</a:t>
            </a:r>
            <a:r>
              <a:rPr lang="it-IT" sz="2000" b="1" dirty="0" smtClean="0">
                <a:solidFill>
                  <a:schemeClr val="accent1">
                    <a:lumMod val="75000"/>
                  </a:schemeClr>
                </a:solidFill>
                <a:latin typeface="+mn-lt"/>
              </a:rPr>
              <a:t> </a:t>
            </a:r>
            <a:r>
              <a:rPr lang="it-IT" sz="2000" b="1" dirty="0" err="1" smtClean="0">
                <a:solidFill>
                  <a:schemeClr val="accent1">
                    <a:lumMod val="75000"/>
                  </a:schemeClr>
                </a:solidFill>
                <a:latin typeface="+mn-lt"/>
              </a:rPr>
              <a:t>level</a:t>
            </a:r>
            <a:r>
              <a:rPr lang="it-IT" sz="2000" b="1" dirty="0" smtClean="0">
                <a:solidFill>
                  <a:schemeClr val="accent1">
                    <a:lumMod val="75000"/>
                  </a:schemeClr>
                </a:solidFill>
                <a:latin typeface="+mn-lt"/>
              </a:rPr>
              <a:t> </a:t>
            </a:r>
          </a:p>
          <a:p>
            <a:endParaRPr lang="it-IT" dirty="0">
              <a:latin typeface="+mn-lt"/>
            </a:endParaRPr>
          </a:p>
          <a:p>
            <a:r>
              <a:rPr lang="it-IT" dirty="0" err="1" smtClean="0">
                <a:latin typeface="+mn-lt"/>
              </a:rPr>
              <a:t>Reflects</a:t>
            </a:r>
            <a:r>
              <a:rPr lang="it-IT" dirty="0" smtClean="0">
                <a:latin typeface="+mn-lt"/>
              </a:rPr>
              <a:t> in some </a:t>
            </a:r>
            <a:r>
              <a:rPr lang="it-IT" dirty="0" err="1" smtClean="0">
                <a:latin typeface="+mn-lt"/>
              </a:rPr>
              <a:t>cases</a:t>
            </a:r>
            <a:r>
              <a:rPr lang="it-IT" dirty="0" smtClean="0">
                <a:latin typeface="+mn-lt"/>
              </a:rPr>
              <a:t> </a:t>
            </a:r>
            <a:r>
              <a:rPr lang="it-IT" dirty="0" err="1" smtClean="0">
                <a:latin typeface="+mn-lt"/>
              </a:rPr>
              <a:t>clinical</a:t>
            </a:r>
            <a:r>
              <a:rPr lang="it-IT" dirty="0" smtClean="0">
                <a:latin typeface="+mn-lt"/>
              </a:rPr>
              <a:t> and </a:t>
            </a:r>
            <a:r>
              <a:rPr lang="it-IT" dirty="0" err="1" smtClean="0">
                <a:latin typeface="+mn-lt"/>
              </a:rPr>
              <a:t>diagnostic</a:t>
            </a:r>
            <a:r>
              <a:rPr lang="it-IT" dirty="0" smtClean="0">
                <a:latin typeface="+mn-lt"/>
              </a:rPr>
              <a:t> </a:t>
            </a:r>
            <a:r>
              <a:rPr lang="it-IT" dirty="0" err="1" smtClean="0">
                <a:latin typeface="+mn-lt"/>
              </a:rPr>
              <a:t>ability</a:t>
            </a:r>
            <a:r>
              <a:rPr lang="it-IT" dirty="0" smtClean="0">
                <a:latin typeface="+mn-lt"/>
              </a:rPr>
              <a:t>, </a:t>
            </a:r>
            <a:r>
              <a:rPr lang="it-IT" dirty="0" err="1" smtClean="0">
                <a:latin typeface="+mn-lt"/>
              </a:rPr>
              <a:t>which</a:t>
            </a:r>
            <a:r>
              <a:rPr lang="it-IT" dirty="0" smtClean="0">
                <a:latin typeface="+mn-lt"/>
              </a:rPr>
              <a:t> </a:t>
            </a:r>
            <a:r>
              <a:rPr lang="it-IT" dirty="0" err="1" smtClean="0">
                <a:latin typeface="+mn-lt"/>
              </a:rPr>
              <a:t>might</a:t>
            </a:r>
            <a:r>
              <a:rPr lang="it-IT" dirty="0" smtClean="0">
                <a:latin typeface="+mn-lt"/>
              </a:rPr>
              <a:t> be </a:t>
            </a:r>
            <a:r>
              <a:rPr lang="it-IT" dirty="0" err="1" smtClean="0">
                <a:latin typeface="+mn-lt"/>
              </a:rPr>
              <a:t>affected</a:t>
            </a:r>
            <a:r>
              <a:rPr lang="it-IT" dirty="0" smtClean="0">
                <a:latin typeface="+mn-lt"/>
              </a:rPr>
              <a:t> by </a:t>
            </a:r>
            <a:r>
              <a:rPr lang="it-IT" dirty="0" err="1" smtClean="0">
                <a:latin typeface="+mn-lt"/>
              </a:rPr>
              <a:t>intercountry</a:t>
            </a:r>
            <a:r>
              <a:rPr lang="it-IT" dirty="0" smtClean="0">
                <a:latin typeface="+mn-lt"/>
              </a:rPr>
              <a:t> and </a:t>
            </a:r>
            <a:r>
              <a:rPr lang="it-IT" dirty="0" err="1" smtClean="0">
                <a:latin typeface="+mn-lt"/>
              </a:rPr>
              <a:t>intracountry</a:t>
            </a:r>
            <a:r>
              <a:rPr lang="it-IT" dirty="0" smtClean="0">
                <a:latin typeface="+mn-lt"/>
              </a:rPr>
              <a:t> </a:t>
            </a:r>
            <a:r>
              <a:rPr lang="it-IT" dirty="0" err="1" smtClean="0">
                <a:latin typeface="+mn-lt"/>
              </a:rPr>
              <a:t>variability</a:t>
            </a:r>
            <a:endParaRPr lang="it-IT" dirty="0" smtClean="0">
              <a:latin typeface="+mn-lt"/>
            </a:endParaRPr>
          </a:p>
          <a:p>
            <a:endParaRPr lang="it-IT" dirty="0">
              <a:latin typeface="+mn-lt"/>
            </a:endParaRPr>
          </a:p>
          <a:p>
            <a:r>
              <a:rPr lang="it-IT" dirty="0" err="1" smtClean="0">
                <a:latin typeface="+mn-lt"/>
              </a:rPr>
              <a:t>Coders</a:t>
            </a:r>
            <a:r>
              <a:rPr lang="it-IT" dirty="0" smtClean="0">
                <a:latin typeface="+mn-lt"/>
              </a:rPr>
              <a:t> </a:t>
            </a:r>
            <a:r>
              <a:rPr lang="it-IT" dirty="0" err="1" smtClean="0">
                <a:latin typeface="+mn-lt"/>
              </a:rPr>
              <a:t>issues</a:t>
            </a:r>
            <a:r>
              <a:rPr lang="it-IT" dirty="0" smtClean="0">
                <a:latin typeface="+mn-lt"/>
              </a:rPr>
              <a:t>/nomenclature </a:t>
            </a:r>
            <a:r>
              <a:rPr lang="it-IT" dirty="0" err="1" smtClean="0">
                <a:latin typeface="+mn-lt"/>
              </a:rPr>
              <a:t>issues</a:t>
            </a:r>
            <a:r>
              <a:rPr lang="it-IT" dirty="0" smtClean="0">
                <a:latin typeface="+mn-lt"/>
              </a:rPr>
              <a:t> (</a:t>
            </a:r>
            <a:r>
              <a:rPr lang="it-IT" dirty="0" err="1" smtClean="0">
                <a:latin typeface="+mn-lt"/>
              </a:rPr>
              <a:t>Github</a:t>
            </a:r>
            <a:r>
              <a:rPr lang="it-IT" smtClean="0">
                <a:latin typeface="+mn-lt"/>
              </a:rPr>
              <a:t>)</a:t>
            </a:r>
            <a:endParaRPr lang="it-IT" dirty="0" smtClean="0">
              <a:latin typeface="+mn-lt"/>
            </a:endParaRPr>
          </a:p>
          <a:p>
            <a:endParaRPr lang="it-IT" dirty="0" smtClean="0">
              <a:latin typeface="+mn-lt"/>
            </a:endParaRPr>
          </a:p>
          <a:p>
            <a:r>
              <a:rPr lang="it-IT" dirty="0" err="1" smtClean="0">
                <a:latin typeface="+mn-lt"/>
              </a:rPr>
              <a:t>Dissemination</a:t>
            </a:r>
            <a:r>
              <a:rPr lang="it-IT" dirty="0" smtClean="0">
                <a:latin typeface="+mn-lt"/>
              </a:rPr>
              <a:t> </a:t>
            </a:r>
            <a:r>
              <a:rPr lang="it-IT" dirty="0" err="1" smtClean="0">
                <a:latin typeface="+mn-lt"/>
              </a:rPr>
              <a:t>activities</a:t>
            </a:r>
            <a:r>
              <a:rPr lang="it-IT" dirty="0" smtClean="0">
                <a:latin typeface="+mn-lt"/>
              </a:rPr>
              <a:t> to </a:t>
            </a:r>
            <a:r>
              <a:rPr lang="it-IT" dirty="0" err="1" smtClean="0">
                <a:latin typeface="+mn-lt"/>
              </a:rPr>
              <a:t>increase</a:t>
            </a:r>
            <a:r>
              <a:rPr lang="it-IT" dirty="0" smtClean="0">
                <a:latin typeface="+mn-lt"/>
              </a:rPr>
              <a:t> the </a:t>
            </a:r>
            <a:r>
              <a:rPr lang="it-IT" dirty="0" err="1">
                <a:latin typeface="+mn-lt"/>
              </a:rPr>
              <a:t>knowledge</a:t>
            </a:r>
            <a:r>
              <a:rPr lang="it-IT" dirty="0">
                <a:latin typeface="+mn-lt"/>
              </a:rPr>
              <a:t> </a:t>
            </a:r>
            <a:r>
              <a:rPr lang="it-IT" dirty="0" smtClean="0">
                <a:latin typeface="+mn-lt"/>
              </a:rPr>
              <a:t>of the </a:t>
            </a:r>
            <a:r>
              <a:rPr lang="it-IT" dirty="0" err="1" smtClean="0">
                <a:latin typeface="+mn-lt"/>
              </a:rPr>
              <a:t>Guidelines</a:t>
            </a:r>
            <a:r>
              <a:rPr lang="it-IT" dirty="0" smtClean="0">
                <a:latin typeface="+mn-lt"/>
              </a:rPr>
              <a:t> are </a:t>
            </a:r>
            <a:r>
              <a:rPr lang="it-IT" dirty="0" err="1" smtClean="0">
                <a:latin typeface="+mn-lt"/>
              </a:rPr>
              <a:t>needed</a:t>
            </a:r>
            <a:endParaRPr lang="it-IT" dirty="0" smtClean="0">
              <a:latin typeface="+mn-lt"/>
            </a:endParaRPr>
          </a:p>
          <a:p>
            <a:endParaRPr lang="it-IT" dirty="0">
              <a:latin typeface="+mn-lt"/>
            </a:endParaRPr>
          </a:p>
          <a:p>
            <a:r>
              <a:rPr lang="it-IT" dirty="0" err="1" smtClean="0">
                <a:latin typeface="+mn-lt"/>
              </a:rPr>
              <a:t>Need</a:t>
            </a:r>
            <a:r>
              <a:rPr lang="it-IT" dirty="0" smtClean="0">
                <a:latin typeface="+mn-lt"/>
              </a:rPr>
              <a:t> for </a:t>
            </a:r>
            <a:r>
              <a:rPr lang="it-IT" dirty="0" err="1" smtClean="0">
                <a:latin typeface="+mn-lt"/>
              </a:rPr>
              <a:t>historization</a:t>
            </a:r>
            <a:r>
              <a:rPr lang="it-IT" dirty="0" smtClean="0">
                <a:latin typeface="+mn-lt"/>
              </a:rPr>
              <a:t> of the </a:t>
            </a:r>
            <a:r>
              <a:rPr lang="it-IT" dirty="0" err="1" smtClean="0">
                <a:latin typeface="+mn-lt"/>
              </a:rPr>
              <a:t>ORPHAcodes</a:t>
            </a:r>
            <a:r>
              <a:rPr lang="it-IT" dirty="0" smtClean="0">
                <a:latin typeface="+mn-lt"/>
              </a:rPr>
              <a:t> </a:t>
            </a:r>
            <a:r>
              <a:rPr lang="it-IT" dirty="0" err="1" smtClean="0">
                <a:latin typeface="+mn-lt"/>
              </a:rPr>
              <a:t>used</a:t>
            </a:r>
            <a:r>
              <a:rPr lang="it-IT" dirty="0" smtClean="0">
                <a:latin typeface="+mn-lt"/>
              </a:rPr>
              <a:t> (</a:t>
            </a:r>
            <a:r>
              <a:rPr lang="it-IT" dirty="0" err="1" smtClean="0">
                <a:latin typeface="+mn-lt"/>
              </a:rPr>
              <a:t>according</a:t>
            </a:r>
            <a:r>
              <a:rPr lang="it-IT" dirty="0" smtClean="0">
                <a:latin typeface="+mn-lt"/>
              </a:rPr>
              <a:t> to the </a:t>
            </a:r>
            <a:r>
              <a:rPr lang="it-IT" dirty="0" err="1" smtClean="0">
                <a:latin typeface="+mn-lt"/>
              </a:rPr>
              <a:t>annual</a:t>
            </a:r>
            <a:r>
              <a:rPr lang="it-IT" dirty="0" smtClean="0">
                <a:latin typeface="+mn-lt"/>
              </a:rPr>
              <a:t> release </a:t>
            </a:r>
            <a:r>
              <a:rPr lang="it-IT" dirty="0" err="1" smtClean="0">
                <a:latin typeface="+mn-lt"/>
              </a:rPr>
              <a:t>cycle</a:t>
            </a:r>
            <a:r>
              <a:rPr lang="it-IT" dirty="0" smtClean="0">
                <a:latin typeface="+mn-lt"/>
              </a:rPr>
              <a:t> of the nomenclature pack) </a:t>
            </a:r>
            <a:endParaRPr lang="it-IT" dirty="0">
              <a:latin typeface="+mn-lt"/>
            </a:endParaRPr>
          </a:p>
        </p:txBody>
      </p:sp>
      <p:sp>
        <p:nvSpPr>
          <p:cNvPr id="6" name="CasellaDiTesto 5"/>
          <p:cNvSpPr txBox="1"/>
          <p:nvPr/>
        </p:nvSpPr>
        <p:spPr>
          <a:xfrm>
            <a:off x="53215" y="4254577"/>
            <a:ext cx="8055895" cy="2616101"/>
          </a:xfrm>
          <a:prstGeom prst="rect">
            <a:avLst/>
          </a:prstGeom>
          <a:noFill/>
        </p:spPr>
        <p:txBody>
          <a:bodyPr wrap="square" rtlCol="0">
            <a:spAutoFit/>
          </a:bodyPr>
          <a:lstStyle/>
          <a:p>
            <a:r>
              <a:rPr lang="it-IT" sz="2000" b="1" dirty="0" err="1" smtClean="0">
                <a:solidFill>
                  <a:schemeClr val="accent1">
                    <a:lumMod val="75000"/>
                  </a:schemeClr>
                </a:solidFill>
                <a:latin typeface="+mn-lt"/>
              </a:rPr>
              <a:t>ORPHAcodes</a:t>
            </a:r>
            <a:r>
              <a:rPr lang="it-IT" sz="2000" b="1" dirty="0" smtClean="0">
                <a:latin typeface="+mn-lt"/>
              </a:rPr>
              <a:t> </a:t>
            </a:r>
            <a:r>
              <a:rPr lang="it-IT" dirty="0" smtClean="0">
                <a:latin typeface="+mn-lt"/>
              </a:rPr>
              <a:t/>
            </a:r>
            <a:br>
              <a:rPr lang="it-IT" dirty="0" smtClean="0">
                <a:latin typeface="+mn-lt"/>
              </a:rPr>
            </a:br>
            <a:endParaRPr lang="it-IT" dirty="0" smtClean="0">
              <a:latin typeface="+mn-lt"/>
            </a:endParaRPr>
          </a:p>
          <a:p>
            <a:r>
              <a:rPr lang="it-IT" dirty="0" err="1" smtClean="0">
                <a:latin typeface="+mn-lt"/>
              </a:rPr>
              <a:t>Comparability</a:t>
            </a:r>
            <a:r>
              <a:rPr lang="it-IT" dirty="0" smtClean="0">
                <a:latin typeface="+mn-lt"/>
              </a:rPr>
              <a:t> </a:t>
            </a:r>
            <a:r>
              <a:rPr lang="it-IT" dirty="0" err="1" smtClean="0">
                <a:latin typeface="+mn-lt"/>
              </a:rPr>
              <a:t>increases</a:t>
            </a:r>
            <a:r>
              <a:rPr lang="it-IT" dirty="0" smtClean="0">
                <a:latin typeface="+mn-lt"/>
              </a:rPr>
              <a:t> </a:t>
            </a:r>
            <a:r>
              <a:rPr lang="it-IT" dirty="0" err="1" smtClean="0">
                <a:latin typeface="+mn-lt"/>
              </a:rPr>
              <a:t>when</a:t>
            </a:r>
            <a:r>
              <a:rPr lang="it-IT" dirty="0" smtClean="0">
                <a:latin typeface="+mn-lt"/>
              </a:rPr>
              <a:t> </a:t>
            </a:r>
            <a:r>
              <a:rPr lang="it-IT" dirty="0" err="1" smtClean="0">
                <a:latin typeface="+mn-lt"/>
              </a:rPr>
              <a:t>they</a:t>
            </a:r>
            <a:r>
              <a:rPr lang="it-IT" dirty="0" smtClean="0">
                <a:latin typeface="+mn-lt"/>
              </a:rPr>
              <a:t> are </a:t>
            </a:r>
            <a:r>
              <a:rPr lang="it-IT" dirty="0" err="1" smtClean="0">
                <a:latin typeface="+mn-lt"/>
              </a:rPr>
              <a:t>used</a:t>
            </a:r>
            <a:r>
              <a:rPr lang="it-IT" dirty="0" smtClean="0">
                <a:latin typeface="+mn-lt"/>
              </a:rPr>
              <a:t> at </a:t>
            </a:r>
            <a:r>
              <a:rPr lang="it-IT" dirty="0" err="1" smtClean="0">
                <a:latin typeface="+mn-lt"/>
              </a:rPr>
              <a:t>population</a:t>
            </a:r>
            <a:r>
              <a:rPr lang="it-IT" dirty="0" smtClean="0">
                <a:latin typeface="+mn-lt"/>
              </a:rPr>
              <a:t> </a:t>
            </a:r>
            <a:r>
              <a:rPr lang="it-IT" dirty="0" err="1" smtClean="0">
                <a:latin typeface="+mn-lt"/>
              </a:rPr>
              <a:t>level</a:t>
            </a:r>
            <a:r>
              <a:rPr lang="it-IT" dirty="0" smtClean="0">
                <a:latin typeface="+mn-lt"/>
              </a:rPr>
              <a:t> (</a:t>
            </a:r>
            <a:r>
              <a:rPr lang="it-IT" dirty="0" err="1" smtClean="0">
                <a:latin typeface="+mn-lt"/>
              </a:rPr>
              <a:t>Spain</a:t>
            </a:r>
            <a:r>
              <a:rPr lang="it-IT" dirty="0" smtClean="0">
                <a:latin typeface="+mn-lt"/>
              </a:rPr>
              <a:t>, VR)</a:t>
            </a:r>
            <a:endParaRPr lang="it-IT" dirty="0">
              <a:latin typeface="+mn-lt"/>
            </a:endParaRPr>
          </a:p>
          <a:p>
            <a:endParaRPr lang="it-IT" dirty="0" smtClean="0">
              <a:latin typeface="+mn-lt"/>
            </a:endParaRPr>
          </a:p>
          <a:p>
            <a:r>
              <a:rPr lang="it-IT" dirty="0" err="1" smtClean="0">
                <a:latin typeface="+mn-lt"/>
              </a:rPr>
              <a:t>Their</a:t>
            </a:r>
            <a:r>
              <a:rPr lang="it-IT" dirty="0" smtClean="0">
                <a:latin typeface="+mn-lt"/>
              </a:rPr>
              <a:t> use </a:t>
            </a:r>
            <a:r>
              <a:rPr lang="it-IT" dirty="0" err="1" smtClean="0">
                <a:latin typeface="+mn-lt"/>
              </a:rPr>
              <a:t>allows</a:t>
            </a:r>
            <a:r>
              <a:rPr lang="it-IT" dirty="0" smtClean="0">
                <a:latin typeface="+mn-lt"/>
              </a:rPr>
              <a:t> to </a:t>
            </a:r>
            <a:r>
              <a:rPr lang="it-IT" dirty="0" err="1" smtClean="0">
                <a:latin typeface="+mn-lt"/>
              </a:rPr>
              <a:t>capture</a:t>
            </a:r>
            <a:r>
              <a:rPr lang="it-IT" dirty="0" smtClean="0">
                <a:latin typeface="+mn-lt"/>
              </a:rPr>
              <a:t> </a:t>
            </a:r>
            <a:r>
              <a:rPr lang="it-IT" dirty="0" err="1" smtClean="0">
                <a:latin typeface="+mn-lt"/>
              </a:rPr>
              <a:t>especially</a:t>
            </a:r>
            <a:r>
              <a:rPr lang="it-IT" dirty="0" smtClean="0">
                <a:latin typeface="+mn-lt"/>
              </a:rPr>
              <a:t> </a:t>
            </a:r>
            <a:r>
              <a:rPr lang="it-IT" dirty="0" err="1" smtClean="0">
                <a:latin typeface="+mn-lt"/>
              </a:rPr>
              <a:t>patients</a:t>
            </a:r>
            <a:r>
              <a:rPr lang="it-IT" dirty="0" smtClean="0">
                <a:latin typeface="+mn-lt"/>
              </a:rPr>
              <a:t> with ultra-RD, </a:t>
            </a:r>
            <a:r>
              <a:rPr lang="it-IT" dirty="0" err="1" smtClean="0">
                <a:latin typeface="+mn-lt"/>
              </a:rPr>
              <a:t>not</a:t>
            </a:r>
            <a:r>
              <a:rPr lang="it-IT" dirty="0" smtClean="0">
                <a:latin typeface="+mn-lt"/>
              </a:rPr>
              <a:t> </a:t>
            </a:r>
            <a:r>
              <a:rPr lang="it-IT" dirty="0" err="1" smtClean="0">
                <a:latin typeface="+mn-lt"/>
              </a:rPr>
              <a:t>specifically</a:t>
            </a:r>
            <a:r>
              <a:rPr lang="it-IT" dirty="0" smtClean="0">
                <a:latin typeface="+mn-lt"/>
              </a:rPr>
              <a:t> </a:t>
            </a:r>
            <a:r>
              <a:rPr lang="it-IT" dirty="0" err="1" smtClean="0">
                <a:latin typeface="+mn-lt"/>
              </a:rPr>
              <a:t>represented</a:t>
            </a:r>
            <a:r>
              <a:rPr lang="it-IT" dirty="0" smtClean="0">
                <a:latin typeface="+mn-lt"/>
              </a:rPr>
              <a:t> in ICD</a:t>
            </a:r>
            <a:endParaRPr lang="it-IT" dirty="0">
              <a:latin typeface="+mn-lt"/>
            </a:endParaRPr>
          </a:p>
          <a:p>
            <a:r>
              <a:rPr lang="it-IT" dirty="0" smtClean="0">
                <a:latin typeface="+mn-lt"/>
              </a:rPr>
              <a:t>Open </a:t>
            </a:r>
            <a:r>
              <a:rPr lang="it-IT" dirty="0" err="1" smtClean="0">
                <a:latin typeface="+mn-lt"/>
              </a:rPr>
              <a:t>issue</a:t>
            </a:r>
            <a:r>
              <a:rPr lang="it-IT" dirty="0" smtClean="0">
                <a:latin typeface="+mn-lt"/>
              </a:rPr>
              <a:t>: impact on the N of RD </a:t>
            </a:r>
            <a:r>
              <a:rPr lang="it-IT" dirty="0" err="1" smtClean="0">
                <a:latin typeface="+mn-lt"/>
              </a:rPr>
              <a:t>patients</a:t>
            </a:r>
            <a:endParaRPr lang="it-IT" dirty="0" smtClean="0">
              <a:latin typeface="+mn-lt"/>
            </a:endParaRPr>
          </a:p>
          <a:p>
            <a:endParaRPr lang="it-IT" dirty="0">
              <a:latin typeface="+mn-lt"/>
            </a:endParaRPr>
          </a:p>
          <a:p>
            <a:endParaRPr lang="it-IT" dirty="0">
              <a:latin typeface="+mn-lt"/>
            </a:endParaRPr>
          </a:p>
        </p:txBody>
      </p:sp>
      <p:pic>
        <p:nvPicPr>
          <p:cNvPr id="9" name="Immagine 8"/>
          <p:cNvPicPr>
            <a:picLocks noChangeAspect="1"/>
          </p:cNvPicPr>
          <p:nvPr/>
        </p:nvPicPr>
        <p:blipFill>
          <a:blip r:embed="rId2"/>
          <a:stretch>
            <a:fillRect/>
          </a:stretch>
        </p:blipFill>
        <p:spPr>
          <a:xfrm>
            <a:off x="2006715" y="3290800"/>
            <a:ext cx="5658640" cy="1247949"/>
          </a:xfrm>
          <a:prstGeom prst="rect">
            <a:avLst/>
          </a:prstGeom>
        </p:spPr>
      </p:pic>
      <p:pic>
        <p:nvPicPr>
          <p:cNvPr id="10" name="Immagine 9"/>
          <p:cNvPicPr>
            <a:picLocks noChangeAspect="1"/>
          </p:cNvPicPr>
          <p:nvPr/>
        </p:nvPicPr>
        <p:blipFill>
          <a:blip r:embed="rId3"/>
          <a:stretch>
            <a:fillRect/>
          </a:stretch>
        </p:blipFill>
        <p:spPr>
          <a:xfrm rot="695986">
            <a:off x="7660842" y="3047168"/>
            <a:ext cx="1319249" cy="1900554"/>
          </a:xfrm>
          <a:prstGeom prst="rect">
            <a:avLst/>
          </a:prstGeom>
        </p:spPr>
      </p:pic>
      <p:sp>
        <p:nvSpPr>
          <p:cNvPr id="11" name="CasellaDiTesto 10"/>
          <p:cNvSpPr txBox="1"/>
          <p:nvPr/>
        </p:nvSpPr>
        <p:spPr>
          <a:xfrm>
            <a:off x="4707015" y="0"/>
            <a:ext cx="4214487" cy="400110"/>
          </a:xfrm>
          <a:prstGeom prst="rect">
            <a:avLst/>
          </a:prstGeom>
          <a:noFill/>
        </p:spPr>
        <p:txBody>
          <a:bodyPr wrap="none" rtlCol="0">
            <a:spAutoFit/>
          </a:bodyPr>
          <a:lstStyle/>
          <a:p>
            <a:r>
              <a:rPr lang="it-IT" sz="2000" b="1" dirty="0" smtClean="0">
                <a:solidFill>
                  <a:schemeClr val="accent1">
                    <a:lumMod val="75000"/>
                  </a:schemeClr>
                </a:solidFill>
                <a:latin typeface="+mn-lt"/>
              </a:rPr>
              <a:t>Preliminary </a:t>
            </a:r>
            <a:r>
              <a:rPr lang="it-IT" sz="2000" b="1" dirty="0" err="1" smtClean="0">
                <a:solidFill>
                  <a:schemeClr val="accent1">
                    <a:lumMod val="75000"/>
                  </a:schemeClr>
                </a:solidFill>
                <a:latin typeface="+mn-lt"/>
              </a:rPr>
              <a:t>Conclusions&amp;open</a:t>
            </a:r>
            <a:r>
              <a:rPr lang="it-IT" sz="2000" b="1" dirty="0" smtClean="0">
                <a:solidFill>
                  <a:schemeClr val="accent1">
                    <a:lumMod val="75000"/>
                  </a:schemeClr>
                </a:solidFill>
                <a:latin typeface="+mn-lt"/>
              </a:rPr>
              <a:t> </a:t>
            </a:r>
            <a:r>
              <a:rPr lang="it-IT" sz="2000" b="1" dirty="0" err="1" smtClean="0">
                <a:solidFill>
                  <a:schemeClr val="accent1">
                    <a:lumMod val="75000"/>
                  </a:schemeClr>
                </a:solidFill>
                <a:latin typeface="+mn-lt"/>
              </a:rPr>
              <a:t>issues</a:t>
            </a:r>
            <a:r>
              <a:rPr lang="it-IT" sz="2000" b="1" dirty="0" smtClean="0">
                <a:solidFill>
                  <a:schemeClr val="accent1">
                    <a:lumMod val="75000"/>
                  </a:schemeClr>
                </a:solidFill>
                <a:latin typeface="+mn-lt"/>
              </a:rPr>
              <a:t> </a:t>
            </a:r>
            <a:endParaRPr lang="it-IT" sz="2000" b="1" dirty="0">
              <a:solidFill>
                <a:schemeClr val="accent1">
                  <a:lumMod val="75000"/>
                </a:schemeClr>
              </a:solidFill>
              <a:latin typeface="+mn-lt"/>
            </a:endParaRPr>
          </a:p>
        </p:txBody>
      </p:sp>
    </p:spTree>
    <p:extLst>
      <p:ext uri="{BB962C8B-B14F-4D97-AF65-F5344CB8AC3E}">
        <p14:creationId xmlns:p14="http://schemas.microsoft.com/office/powerpoint/2010/main" val="245116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31</a:t>
            </a:fld>
            <a:endParaRPr lang="fr-FR" dirty="0">
              <a:solidFill>
                <a:srgbClr val="666666">
                  <a:tint val="75000"/>
                </a:srgbClr>
              </a:solidFill>
            </a:endParaRPr>
          </a:p>
        </p:txBody>
      </p:sp>
      <p:sp>
        <p:nvSpPr>
          <p:cNvPr id="3" name="CasellaDiTesto 2"/>
          <p:cNvSpPr txBox="1"/>
          <p:nvPr/>
        </p:nvSpPr>
        <p:spPr>
          <a:xfrm>
            <a:off x="536715" y="458670"/>
            <a:ext cx="8194535" cy="1323439"/>
          </a:xfrm>
          <a:prstGeom prst="rect">
            <a:avLst/>
          </a:prstGeom>
          <a:noFill/>
        </p:spPr>
        <p:txBody>
          <a:bodyPr wrap="square" rtlCol="0">
            <a:spAutoFit/>
          </a:bodyPr>
          <a:lstStyle/>
          <a:p>
            <a:r>
              <a:rPr lang="it-IT" sz="2000" dirty="0" err="1" smtClean="0">
                <a:latin typeface="+mn-lt"/>
              </a:rPr>
              <a:t>ORPHAcodes</a:t>
            </a:r>
            <a:r>
              <a:rPr lang="it-IT" sz="2000" dirty="0" smtClean="0">
                <a:latin typeface="+mn-lt"/>
              </a:rPr>
              <a:t> </a:t>
            </a:r>
            <a:r>
              <a:rPr lang="it-IT" sz="2000" dirty="0" err="1" smtClean="0">
                <a:latin typeface="+mn-lt"/>
              </a:rPr>
              <a:t>implementation</a:t>
            </a:r>
            <a:r>
              <a:rPr lang="it-IT" sz="2000" dirty="0" smtClean="0">
                <a:latin typeface="+mn-lt"/>
              </a:rPr>
              <a:t> </a:t>
            </a:r>
            <a:r>
              <a:rPr lang="it-IT" sz="2000" dirty="0" err="1" smtClean="0">
                <a:latin typeface="+mn-lt"/>
              </a:rPr>
              <a:t>requires</a:t>
            </a:r>
            <a:r>
              <a:rPr lang="it-IT" sz="2000" dirty="0" smtClean="0">
                <a:latin typeface="+mn-lt"/>
              </a:rPr>
              <a:t> a «</a:t>
            </a:r>
            <a:r>
              <a:rPr lang="it-IT" sz="2000" dirty="0" err="1" smtClean="0">
                <a:latin typeface="+mn-lt"/>
              </a:rPr>
              <a:t>multidisciplinary</a:t>
            </a:r>
            <a:r>
              <a:rPr lang="it-IT" sz="2000" dirty="0" smtClean="0">
                <a:latin typeface="+mn-lt"/>
              </a:rPr>
              <a:t>» </a:t>
            </a:r>
            <a:r>
              <a:rPr lang="it-IT" sz="2000" dirty="0" err="1" smtClean="0">
                <a:latin typeface="+mn-lt"/>
              </a:rPr>
              <a:t>approach</a:t>
            </a:r>
            <a:r>
              <a:rPr lang="it-IT" sz="2000" dirty="0" smtClean="0">
                <a:latin typeface="+mn-lt"/>
              </a:rPr>
              <a:t>  </a:t>
            </a:r>
            <a:br>
              <a:rPr lang="it-IT" sz="2000" dirty="0" smtClean="0">
                <a:latin typeface="+mn-lt"/>
              </a:rPr>
            </a:br>
            <a:r>
              <a:rPr lang="it-IT" sz="2000" dirty="0" smtClean="0">
                <a:latin typeface="+mn-lt"/>
              </a:rPr>
              <a:t>(</a:t>
            </a:r>
            <a:r>
              <a:rPr lang="it-IT" sz="2000" dirty="0" err="1" smtClean="0">
                <a:latin typeface="+mn-lt"/>
              </a:rPr>
              <a:t>med</a:t>
            </a:r>
            <a:r>
              <a:rPr lang="it-IT" sz="2000" dirty="0" smtClean="0">
                <a:latin typeface="+mn-lt"/>
              </a:rPr>
              <a:t>, IT)</a:t>
            </a:r>
          </a:p>
          <a:p>
            <a:endParaRPr lang="it-IT" sz="2000" dirty="0">
              <a:latin typeface="+mn-lt"/>
            </a:endParaRPr>
          </a:p>
          <a:p>
            <a:endParaRPr lang="it-IT" sz="2000" dirty="0">
              <a:latin typeface="+mn-lt"/>
            </a:endParaRPr>
          </a:p>
        </p:txBody>
      </p:sp>
      <p:sp>
        <p:nvSpPr>
          <p:cNvPr id="4" name="CasellaDiTesto 3"/>
          <p:cNvSpPr txBox="1"/>
          <p:nvPr/>
        </p:nvSpPr>
        <p:spPr>
          <a:xfrm>
            <a:off x="536715" y="1582947"/>
            <a:ext cx="8194536" cy="1323439"/>
          </a:xfrm>
          <a:prstGeom prst="rect">
            <a:avLst/>
          </a:prstGeom>
          <a:noFill/>
        </p:spPr>
        <p:txBody>
          <a:bodyPr wrap="square" rtlCol="0">
            <a:spAutoFit/>
          </a:bodyPr>
          <a:lstStyle/>
          <a:p>
            <a:r>
              <a:rPr lang="it-IT" sz="2000" dirty="0" err="1" smtClean="0">
                <a:latin typeface="+mn-lt"/>
              </a:rPr>
              <a:t>ORPHAcodes</a:t>
            </a:r>
            <a:r>
              <a:rPr lang="it-IT" sz="2000" dirty="0" smtClean="0">
                <a:latin typeface="+mn-lt"/>
              </a:rPr>
              <a:t> data </a:t>
            </a:r>
            <a:r>
              <a:rPr lang="it-IT" sz="2000" dirty="0" err="1" smtClean="0">
                <a:latin typeface="+mn-lt"/>
              </a:rPr>
              <a:t>exploitation</a:t>
            </a:r>
            <a:r>
              <a:rPr lang="it-IT" sz="2000" dirty="0" smtClean="0">
                <a:latin typeface="+mn-lt"/>
              </a:rPr>
              <a:t> </a:t>
            </a:r>
            <a:r>
              <a:rPr lang="it-IT" sz="2000" dirty="0" err="1" smtClean="0">
                <a:latin typeface="+mn-lt"/>
              </a:rPr>
              <a:t>requires</a:t>
            </a:r>
            <a:r>
              <a:rPr lang="it-IT" sz="2000" dirty="0" smtClean="0">
                <a:latin typeface="+mn-lt"/>
              </a:rPr>
              <a:t> a «</a:t>
            </a:r>
            <a:r>
              <a:rPr lang="it-IT" sz="2000" dirty="0" err="1" smtClean="0">
                <a:latin typeface="+mn-lt"/>
              </a:rPr>
              <a:t>multidisciplinary</a:t>
            </a:r>
            <a:r>
              <a:rPr lang="it-IT" sz="2000" dirty="0" smtClean="0">
                <a:latin typeface="+mn-lt"/>
              </a:rPr>
              <a:t>» </a:t>
            </a:r>
            <a:r>
              <a:rPr lang="it-IT" sz="2000" dirty="0" err="1" smtClean="0">
                <a:latin typeface="+mn-lt"/>
              </a:rPr>
              <a:t>approach</a:t>
            </a:r>
            <a:r>
              <a:rPr lang="it-IT" sz="2000" dirty="0" smtClean="0">
                <a:latin typeface="+mn-lt"/>
              </a:rPr>
              <a:t>  </a:t>
            </a:r>
            <a:br>
              <a:rPr lang="it-IT" sz="2000" dirty="0" smtClean="0">
                <a:latin typeface="+mn-lt"/>
              </a:rPr>
            </a:br>
            <a:r>
              <a:rPr lang="it-IT" sz="2000" dirty="0" smtClean="0">
                <a:latin typeface="+mn-lt"/>
              </a:rPr>
              <a:t>(</a:t>
            </a:r>
            <a:r>
              <a:rPr lang="it-IT" sz="2000" dirty="0" err="1" smtClean="0">
                <a:latin typeface="+mn-lt"/>
              </a:rPr>
              <a:t>med</a:t>
            </a:r>
            <a:r>
              <a:rPr lang="it-IT" sz="2000" dirty="0" smtClean="0">
                <a:latin typeface="+mn-lt"/>
              </a:rPr>
              <a:t>, IT, stat)</a:t>
            </a:r>
          </a:p>
          <a:p>
            <a:endParaRPr lang="it-IT" sz="2000" dirty="0">
              <a:latin typeface="+mn-lt"/>
            </a:endParaRPr>
          </a:p>
          <a:p>
            <a:endParaRPr lang="it-IT" sz="2000" dirty="0">
              <a:latin typeface="+mn-lt"/>
            </a:endParaRPr>
          </a:p>
        </p:txBody>
      </p:sp>
      <p:sp>
        <p:nvSpPr>
          <p:cNvPr id="5" name="CasellaDiTesto 4"/>
          <p:cNvSpPr txBox="1"/>
          <p:nvPr/>
        </p:nvSpPr>
        <p:spPr>
          <a:xfrm>
            <a:off x="1106615" y="2337891"/>
            <a:ext cx="6716875" cy="4524315"/>
          </a:xfrm>
          <a:prstGeom prst="rect">
            <a:avLst/>
          </a:prstGeom>
          <a:noFill/>
        </p:spPr>
        <p:txBody>
          <a:bodyPr wrap="square" rtlCol="0">
            <a:spAutoFit/>
          </a:bodyPr>
          <a:lstStyle/>
          <a:p>
            <a:pPr algn="ctr" eaLnBrk="0" hangingPunct="0"/>
            <a:r>
              <a:rPr lang="it-IT" sz="2400" b="1" dirty="0">
                <a:solidFill>
                  <a:schemeClr val="accent1">
                    <a:lumMod val="75000"/>
                  </a:schemeClr>
                </a:solidFill>
                <a:latin typeface="+mj-lt"/>
                <a:ea typeface="+mj-ea"/>
                <a:cs typeface="+mj-cs"/>
              </a:rPr>
              <a:t>A big </a:t>
            </a:r>
            <a:r>
              <a:rPr lang="it-IT" sz="2400" b="1" dirty="0" err="1">
                <a:solidFill>
                  <a:schemeClr val="accent1">
                    <a:lumMod val="75000"/>
                  </a:schemeClr>
                </a:solidFill>
                <a:latin typeface="+mj-lt"/>
                <a:ea typeface="+mj-ea"/>
                <a:cs typeface="+mj-cs"/>
              </a:rPr>
              <a:t>thank</a:t>
            </a:r>
            <a:r>
              <a:rPr lang="it-IT" sz="2400" b="1" dirty="0">
                <a:solidFill>
                  <a:schemeClr val="accent1">
                    <a:lumMod val="75000"/>
                  </a:schemeClr>
                </a:solidFill>
                <a:latin typeface="+mj-lt"/>
                <a:ea typeface="+mj-ea"/>
                <a:cs typeface="+mj-cs"/>
              </a:rPr>
              <a:t> to</a:t>
            </a:r>
          </a:p>
          <a:p>
            <a:pPr algn="ctr" eaLnBrk="0" hangingPunct="0"/>
            <a:r>
              <a:rPr lang="it-IT" sz="2400" b="1" dirty="0">
                <a:solidFill>
                  <a:schemeClr val="accent1">
                    <a:lumMod val="75000"/>
                  </a:schemeClr>
                </a:solidFill>
                <a:latin typeface="+mj-lt"/>
                <a:ea typeface="+mj-ea"/>
                <a:cs typeface="+mj-cs"/>
              </a:rPr>
              <a:t> </a:t>
            </a:r>
          </a:p>
          <a:p>
            <a:pPr algn="ctr" eaLnBrk="0" hangingPunct="0"/>
            <a:r>
              <a:rPr lang="it-IT" sz="2400" dirty="0" err="1">
                <a:solidFill>
                  <a:schemeClr val="accent1">
                    <a:lumMod val="75000"/>
                  </a:schemeClr>
                </a:solidFill>
                <a:latin typeface="+mj-lt"/>
                <a:ea typeface="+mj-ea"/>
                <a:cs typeface="+mj-cs"/>
              </a:rPr>
              <a:t>all</a:t>
            </a:r>
            <a:r>
              <a:rPr lang="it-IT" sz="2400" dirty="0">
                <a:solidFill>
                  <a:schemeClr val="accent1">
                    <a:lumMod val="75000"/>
                  </a:schemeClr>
                </a:solidFill>
                <a:latin typeface="+mj-lt"/>
                <a:ea typeface="+mj-ea"/>
                <a:cs typeface="+mj-cs"/>
              </a:rPr>
              <a:t> </a:t>
            </a:r>
            <a:r>
              <a:rPr lang="it-IT" sz="2400" dirty="0" err="1">
                <a:solidFill>
                  <a:schemeClr val="accent1">
                    <a:lumMod val="75000"/>
                  </a:schemeClr>
                </a:solidFill>
                <a:latin typeface="+mj-lt"/>
                <a:ea typeface="+mj-ea"/>
                <a:cs typeface="+mj-cs"/>
              </a:rPr>
              <a:t>who</a:t>
            </a:r>
            <a:r>
              <a:rPr lang="it-IT" sz="2400" dirty="0">
                <a:solidFill>
                  <a:schemeClr val="accent1">
                    <a:lumMod val="75000"/>
                  </a:schemeClr>
                </a:solidFill>
                <a:latin typeface="+mj-lt"/>
                <a:ea typeface="+mj-ea"/>
                <a:cs typeface="+mj-cs"/>
              </a:rPr>
              <a:t> </a:t>
            </a:r>
            <a:r>
              <a:rPr lang="it-IT" sz="2400" dirty="0" err="1">
                <a:solidFill>
                  <a:schemeClr val="accent1">
                    <a:lumMod val="75000"/>
                  </a:schemeClr>
                </a:solidFill>
                <a:latin typeface="+mj-lt"/>
                <a:ea typeface="+mj-ea"/>
                <a:cs typeface="+mj-cs"/>
              </a:rPr>
              <a:t>collected</a:t>
            </a:r>
            <a:r>
              <a:rPr lang="it-IT" sz="2400" dirty="0">
                <a:solidFill>
                  <a:schemeClr val="accent1">
                    <a:lumMod val="75000"/>
                  </a:schemeClr>
                </a:solidFill>
                <a:latin typeface="+mj-lt"/>
                <a:ea typeface="+mj-ea"/>
                <a:cs typeface="+mj-cs"/>
              </a:rPr>
              <a:t> and </a:t>
            </a:r>
            <a:r>
              <a:rPr lang="it-IT" sz="2400" dirty="0" err="1">
                <a:solidFill>
                  <a:schemeClr val="accent1">
                    <a:lumMod val="75000"/>
                  </a:schemeClr>
                </a:solidFill>
                <a:latin typeface="+mj-lt"/>
                <a:ea typeface="+mj-ea"/>
                <a:cs typeface="+mj-cs"/>
              </a:rPr>
              <a:t>provide</a:t>
            </a:r>
            <a:r>
              <a:rPr lang="it-IT" sz="2400" dirty="0">
                <a:solidFill>
                  <a:schemeClr val="accent1">
                    <a:lumMod val="75000"/>
                  </a:schemeClr>
                </a:solidFill>
                <a:latin typeface="+mj-lt"/>
                <a:ea typeface="+mj-ea"/>
                <a:cs typeface="+mj-cs"/>
              </a:rPr>
              <a:t> the data</a:t>
            </a:r>
          </a:p>
          <a:p>
            <a:pPr algn="ctr" eaLnBrk="0" hangingPunct="0"/>
            <a:r>
              <a:rPr lang="it-IT" sz="2400" dirty="0" smtClean="0">
                <a:solidFill>
                  <a:schemeClr val="accent1">
                    <a:lumMod val="75000"/>
                  </a:schemeClr>
                </a:solidFill>
                <a:latin typeface="+mj-lt"/>
                <a:ea typeface="+mj-ea"/>
                <a:cs typeface="+mj-cs"/>
              </a:rPr>
              <a:t>Orphanet team </a:t>
            </a:r>
            <a:endParaRPr lang="it-IT" sz="2400" dirty="0">
              <a:solidFill>
                <a:schemeClr val="accent1">
                  <a:lumMod val="75000"/>
                </a:schemeClr>
              </a:solidFill>
              <a:latin typeface="+mj-lt"/>
              <a:ea typeface="+mj-ea"/>
              <a:cs typeface="+mj-cs"/>
            </a:endParaRPr>
          </a:p>
          <a:p>
            <a:pPr algn="ctr" eaLnBrk="0" hangingPunct="0"/>
            <a:endParaRPr lang="it-IT" sz="2400" dirty="0" smtClean="0">
              <a:solidFill>
                <a:schemeClr val="accent1">
                  <a:lumMod val="75000"/>
                </a:schemeClr>
              </a:solidFill>
              <a:latin typeface="+mj-lt"/>
              <a:ea typeface="+mj-ea"/>
              <a:cs typeface="+mj-cs"/>
            </a:endParaRPr>
          </a:p>
          <a:p>
            <a:pPr algn="ctr" eaLnBrk="0" hangingPunct="0"/>
            <a:r>
              <a:rPr lang="it-IT" sz="2400" dirty="0" smtClean="0">
                <a:solidFill>
                  <a:schemeClr val="accent1">
                    <a:lumMod val="75000"/>
                  </a:schemeClr>
                </a:solidFill>
                <a:latin typeface="+mj-lt"/>
                <a:ea typeface="+mj-ea"/>
                <a:cs typeface="+mj-cs"/>
              </a:rPr>
              <a:t>and </a:t>
            </a:r>
            <a:r>
              <a:rPr lang="it-IT" sz="2400" dirty="0">
                <a:solidFill>
                  <a:schemeClr val="accent1">
                    <a:lumMod val="75000"/>
                  </a:schemeClr>
                </a:solidFill>
                <a:latin typeface="+mj-lt"/>
                <a:ea typeface="+mj-ea"/>
                <a:cs typeface="+mj-cs"/>
              </a:rPr>
              <a:t>to </a:t>
            </a:r>
          </a:p>
          <a:p>
            <a:pPr algn="ctr" eaLnBrk="0" hangingPunct="0"/>
            <a:r>
              <a:rPr lang="it-IT" sz="2400" dirty="0">
                <a:solidFill>
                  <a:schemeClr val="accent1">
                    <a:lumMod val="75000"/>
                  </a:schemeClr>
                </a:solidFill>
                <a:latin typeface="+mj-lt"/>
                <a:ea typeface="+mj-ea"/>
                <a:cs typeface="+mj-cs"/>
              </a:rPr>
              <a:t>Laura Visonà Dalla Pozza</a:t>
            </a:r>
          </a:p>
          <a:p>
            <a:pPr algn="ctr" eaLnBrk="0" hangingPunct="0"/>
            <a:r>
              <a:rPr lang="it-IT" sz="2400" dirty="0">
                <a:solidFill>
                  <a:schemeClr val="accent1">
                    <a:lumMod val="75000"/>
                  </a:schemeClr>
                </a:solidFill>
                <a:latin typeface="+mj-lt"/>
                <a:ea typeface="+mj-ea"/>
                <a:cs typeface="+mj-cs"/>
              </a:rPr>
              <a:t>Ema Toto-Laura Pastori</a:t>
            </a:r>
            <a:br>
              <a:rPr lang="it-IT" sz="2400" dirty="0">
                <a:solidFill>
                  <a:schemeClr val="accent1">
                    <a:lumMod val="75000"/>
                  </a:schemeClr>
                </a:solidFill>
                <a:latin typeface="+mj-lt"/>
                <a:ea typeface="+mj-ea"/>
                <a:cs typeface="+mj-cs"/>
              </a:rPr>
            </a:br>
            <a:r>
              <a:rPr lang="it-IT" sz="2400" dirty="0">
                <a:solidFill>
                  <a:schemeClr val="accent1">
                    <a:lumMod val="75000"/>
                  </a:schemeClr>
                </a:solidFill>
                <a:latin typeface="+mj-lt"/>
                <a:ea typeface="+mj-ea"/>
                <a:cs typeface="+mj-cs"/>
              </a:rPr>
              <a:t>Paola Facchin</a:t>
            </a:r>
            <a:br>
              <a:rPr lang="it-IT" sz="2400" dirty="0">
                <a:solidFill>
                  <a:schemeClr val="accent1">
                    <a:lumMod val="75000"/>
                  </a:schemeClr>
                </a:solidFill>
                <a:latin typeface="+mj-lt"/>
                <a:ea typeface="+mj-ea"/>
                <a:cs typeface="+mj-cs"/>
              </a:rPr>
            </a:br>
            <a:r>
              <a:rPr lang="it-IT" sz="2400" dirty="0">
                <a:solidFill>
                  <a:schemeClr val="accent1">
                    <a:lumMod val="75000"/>
                  </a:schemeClr>
                </a:solidFill>
                <a:latin typeface="+mj-lt"/>
                <a:ea typeface="+mj-ea"/>
                <a:cs typeface="+mj-cs"/>
              </a:rPr>
              <a:t>(Veneto </a:t>
            </a:r>
            <a:r>
              <a:rPr lang="it-IT" sz="2400" dirty="0" err="1">
                <a:solidFill>
                  <a:schemeClr val="accent1">
                    <a:lumMod val="75000"/>
                  </a:schemeClr>
                </a:solidFill>
                <a:latin typeface="+mj-lt"/>
                <a:ea typeface="+mj-ea"/>
                <a:cs typeface="+mj-cs"/>
              </a:rPr>
              <a:t>region</a:t>
            </a:r>
            <a:r>
              <a:rPr lang="it-IT" sz="2400" dirty="0">
                <a:solidFill>
                  <a:schemeClr val="accent1">
                    <a:lumMod val="75000"/>
                  </a:schemeClr>
                </a:solidFill>
                <a:latin typeface="+mj-lt"/>
                <a:ea typeface="+mj-ea"/>
                <a:cs typeface="+mj-cs"/>
              </a:rPr>
              <a:t> RD </a:t>
            </a:r>
            <a:r>
              <a:rPr lang="it-IT" sz="2400" dirty="0" err="1">
                <a:solidFill>
                  <a:schemeClr val="accent1">
                    <a:lumMod val="75000"/>
                  </a:schemeClr>
                </a:solidFill>
                <a:latin typeface="+mj-lt"/>
                <a:ea typeface="+mj-ea"/>
                <a:cs typeface="+mj-cs"/>
              </a:rPr>
              <a:t>Registry</a:t>
            </a:r>
            <a:r>
              <a:rPr lang="it-IT" sz="2400" dirty="0">
                <a:solidFill>
                  <a:schemeClr val="accent1">
                    <a:lumMod val="75000"/>
                  </a:schemeClr>
                </a:solidFill>
                <a:latin typeface="+mj-lt"/>
                <a:ea typeface="+mj-ea"/>
                <a:cs typeface="+mj-cs"/>
              </a:rPr>
              <a:t>)  </a:t>
            </a:r>
          </a:p>
          <a:p>
            <a:pPr algn="ctr" eaLnBrk="0" hangingPunct="0"/>
            <a:r>
              <a:rPr lang="it-IT" sz="2400" b="1" dirty="0">
                <a:solidFill>
                  <a:schemeClr val="accent1">
                    <a:lumMod val="75000"/>
                  </a:schemeClr>
                </a:solidFill>
                <a:latin typeface="+mj-lt"/>
                <a:ea typeface="+mj-ea"/>
                <a:cs typeface="+mj-cs"/>
              </a:rPr>
              <a:t> </a:t>
            </a:r>
          </a:p>
          <a:p>
            <a:pPr algn="ctr"/>
            <a:endParaRPr lang="it-IT" sz="2400" dirty="0">
              <a:solidFill>
                <a:schemeClr val="accent1">
                  <a:lumMod val="75000"/>
                </a:schemeClr>
              </a:solidFill>
              <a:latin typeface="+mn-lt"/>
            </a:endParaRPr>
          </a:p>
        </p:txBody>
      </p:sp>
    </p:spTree>
    <p:extLst>
      <p:ext uri="{BB962C8B-B14F-4D97-AF65-F5344CB8AC3E}">
        <p14:creationId xmlns:p14="http://schemas.microsoft.com/office/powerpoint/2010/main" val="29499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4</a:t>
            </a:fld>
            <a:endParaRPr lang="fr-FR" dirty="0">
              <a:solidFill>
                <a:srgbClr val="666666">
                  <a:tint val="75000"/>
                </a:srgbClr>
              </a:solidFill>
            </a:endParaRPr>
          </a:p>
        </p:txBody>
      </p:sp>
      <p:sp>
        <p:nvSpPr>
          <p:cNvPr id="3" name="CasellaDiTesto 2"/>
          <p:cNvSpPr txBox="1"/>
          <p:nvPr/>
        </p:nvSpPr>
        <p:spPr>
          <a:xfrm flipH="1">
            <a:off x="1498769" y="0"/>
            <a:ext cx="6976595" cy="2554545"/>
          </a:xfrm>
          <a:prstGeom prst="rect">
            <a:avLst/>
          </a:prstGeom>
          <a:noFill/>
        </p:spPr>
        <p:txBody>
          <a:bodyPr wrap="square" rtlCol="0">
            <a:spAutoFit/>
          </a:bodyPr>
          <a:lstStyle/>
          <a:p>
            <a:r>
              <a:rPr lang="it-IT" sz="2800" b="1" dirty="0" err="1" smtClean="0">
                <a:solidFill>
                  <a:schemeClr val="bg2">
                    <a:lumMod val="50000"/>
                  </a:schemeClr>
                </a:solidFill>
                <a:latin typeface="+mn-lt"/>
              </a:rPr>
              <a:t>ORPHAcodes</a:t>
            </a:r>
            <a:r>
              <a:rPr lang="it-IT" sz="2800" b="1" dirty="0" smtClean="0">
                <a:solidFill>
                  <a:schemeClr val="bg2">
                    <a:lumMod val="50000"/>
                  </a:schemeClr>
                </a:solidFill>
                <a:latin typeface="+mn-lt"/>
              </a:rPr>
              <a:t> </a:t>
            </a:r>
            <a:r>
              <a:rPr lang="it-IT" sz="2800" b="1" dirty="0" err="1" smtClean="0">
                <a:solidFill>
                  <a:schemeClr val="bg2">
                    <a:lumMod val="50000"/>
                  </a:schemeClr>
                </a:solidFill>
                <a:latin typeface="+mn-lt"/>
              </a:rPr>
              <a:t>used</a:t>
            </a:r>
            <a:endParaRPr lang="it-IT" sz="2800" b="1" dirty="0" smtClean="0">
              <a:solidFill>
                <a:schemeClr val="bg2">
                  <a:lumMod val="50000"/>
                </a:schemeClr>
              </a:solidFill>
              <a:latin typeface="+mn-lt"/>
            </a:endParaRPr>
          </a:p>
          <a:p>
            <a:r>
              <a:rPr lang="it-IT" sz="2800" b="1" dirty="0" err="1">
                <a:solidFill>
                  <a:schemeClr val="bg1">
                    <a:lumMod val="65000"/>
                  </a:schemeClr>
                </a:solidFill>
                <a:latin typeface="+mn-lt"/>
              </a:rPr>
              <a:t>Period</a:t>
            </a:r>
            <a:r>
              <a:rPr lang="it-IT" sz="2800" b="1" dirty="0">
                <a:solidFill>
                  <a:schemeClr val="bg1">
                    <a:lumMod val="65000"/>
                  </a:schemeClr>
                </a:solidFill>
                <a:latin typeface="+mn-lt"/>
              </a:rPr>
              <a:t>: </a:t>
            </a:r>
            <a:r>
              <a:rPr lang="it-IT" sz="2800" b="1" dirty="0" err="1">
                <a:solidFill>
                  <a:schemeClr val="bg1">
                    <a:lumMod val="65000"/>
                  </a:schemeClr>
                </a:solidFill>
                <a:latin typeface="+mn-lt"/>
              </a:rPr>
              <a:t>Jan</a:t>
            </a:r>
            <a:r>
              <a:rPr lang="it-IT" sz="2800" b="1" dirty="0">
                <a:solidFill>
                  <a:schemeClr val="bg1">
                    <a:lumMod val="65000"/>
                  </a:schemeClr>
                </a:solidFill>
                <a:latin typeface="+mn-lt"/>
              </a:rPr>
              <a:t> 2019- 30 </a:t>
            </a:r>
            <a:r>
              <a:rPr lang="it-IT" sz="2800" b="1" dirty="0" err="1">
                <a:solidFill>
                  <a:schemeClr val="bg1">
                    <a:lumMod val="65000"/>
                  </a:schemeClr>
                </a:solidFill>
                <a:latin typeface="+mn-lt"/>
              </a:rPr>
              <a:t>Sept</a:t>
            </a:r>
            <a:r>
              <a:rPr lang="it-IT" sz="2800" b="1" dirty="0">
                <a:solidFill>
                  <a:schemeClr val="bg1">
                    <a:lumMod val="65000"/>
                  </a:schemeClr>
                </a:solidFill>
                <a:latin typeface="+mn-lt"/>
              </a:rPr>
              <a:t> </a:t>
            </a:r>
            <a:r>
              <a:rPr lang="it-IT" sz="2800" b="1" dirty="0" smtClean="0">
                <a:solidFill>
                  <a:schemeClr val="bg1">
                    <a:lumMod val="65000"/>
                  </a:schemeClr>
                </a:solidFill>
                <a:latin typeface="+mn-lt"/>
              </a:rPr>
              <a:t>2021</a:t>
            </a:r>
          </a:p>
          <a:p>
            <a:r>
              <a:rPr lang="it-IT" sz="2800" b="1" dirty="0">
                <a:solidFill>
                  <a:schemeClr val="bg1">
                    <a:lumMod val="65000"/>
                  </a:schemeClr>
                </a:solidFill>
                <a:latin typeface="+mn-lt"/>
              </a:rPr>
              <a:t>Level of </a:t>
            </a:r>
            <a:r>
              <a:rPr lang="it-IT" sz="2800" b="1" dirty="0" err="1" smtClean="0">
                <a:solidFill>
                  <a:schemeClr val="bg1">
                    <a:lumMod val="65000"/>
                  </a:schemeClr>
                </a:solidFill>
                <a:latin typeface="+mn-lt"/>
              </a:rPr>
              <a:t>diagnostic</a:t>
            </a:r>
            <a:r>
              <a:rPr lang="it-IT" sz="2800" b="1" dirty="0" smtClean="0">
                <a:solidFill>
                  <a:schemeClr val="bg1">
                    <a:lumMod val="65000"/>
                  </a:schemeClr>
                </a:solidFill>
                <a:latin typeface="+mn-lt"/>
              </a:rPr>
              <a:t> </a:t>
            </a:r>
            <a:r>
              <a:rPr lang="it-IT" sz="2800" b="1" dirty="0" err="1" smtClean="0">
                <a:solidFill>
                  <a:schemeClr val="bg1">
                    <a:lumMod val="65000"/>
                  </a:schemeClr>
                </a:solidFill>
                <a:latin typeface="+mn-lt"/>
              </a:rPr>
              <a:t>assertion</a:t>
            </a:r>
            <a:r>
              <a:rPr lang="it-IT" sz="2800" b="1" dirty="0" smtClean="0">
                <a:solidFill>
                  <a:schemeClr val="bg1">
                    <a:lumMod val="65000"/>
                  </a:schemeClr>
                </a:solidFill>
                <a:latin typeface="+mn-lt"/>
              </a:rPr>
              <a:t> </a:t>
            </a:r>
            <a:r>
              <a:rPr lang="it-IT" b="1" dirty="0" smtClean="0">
                <a:solidFill>
                  <a:schemeClr val="bg1">
                    <a:lumMod val="65000"/>
                  </a:schemeClr>
                </a:solidFill>
                <a:latin typeface="+mn-lt"/>
              </a:rPr>
              <a:t>(</a:t>
            </a:r>
            <a:r>
              <a:rPr lang="it-IT" b="1" dirty="0" err="1" smtClean="0">
                <a:solidFill>
                  <a:schemeClr val="bg1">
                    <a:lumMod val="65000"/>
                  </a:schemeClr>
                </a:solidFill>
                <a:latin typeface="+mn-lt"/>
              </a:rPr>
              <a:t>suspected</a:t>
            </a:r>
            <a:r>
              <a:rPr lang="it-IT" b="1" dirty="0" smtClean="0">
                <a:solidFill>
                  <a:schemeClr val="bg1">
                    <a:lumMod val="65000"/>
                  </a:schemeClr>
                </a:solidFill>
                <a:latin typeface="+mn-lt"/>
              </a:rPr>
              <a:t>/</a:t>
            </a:r>
            <a:r>
              <a:rPr lang="it-IT" b="1" dirty="0" err="1" smtClean="0">
                <a:solidFill>
                  <a:schemeClr val="bg1">
                    <a:lumMod val="65000"/>
                  </a:schemeClr>
                </a:solidFill>
                <a:latin typeface="+mn-lt"/>
              </a:rPr>
              <a:t>confirmed</a:t>
            </a:r>
            <a:r>
              <a:rPr lang="it-IT" b="1" dirty="0" smtClean="0">
                <a:solidFill>
                  <a:schemeClr val="bg1">
                    <a:lumMod val="65000"/>
                  </a:schemeClr>
                </a:solidFill>
                <a:latin typeface="+mn-lt"/>
              </a:rPr>
              <a:t>/</a:t>
            </a:r>
            <a:r>
              <a:rPr lang="it-IT" b="1" dirty="0" err="1" smtClean="0">
                <a:solidFill>
                  <a:schemeClr val="bg1">
                    <a:lumMod val="65000"/>
                  </a:schemeClr>
                </a:solidFill>
                <a:latin typeface="+mn-lt"/>
              </a:rPr>
              <a:t>undetermined</a:t>
            </a:r>
            <a:r>
              <a:rPr lang="it-IT" b="1" dirty="0" smtClean="0">
                <a:solidFill>
                  <a:schemeClr val="bg1">
                    <a:lumMod val="65000"/>
                  </a:schemeClr>
                </a:solidFill>
                <a:latin typeface="+mn-lt"/>
              </a:rPr>
              <a:t>)</a:t>
            </a:r>
            <a:endParaRPr lang="it-IT" b="1" dirty="0">
              <a:solidFill>
                <a:schemeClr val="bg1">
                  <a:lumMod val="65000"/>
                </a:schemeClr>
              </a:solidFill>
              <a:latin typeface="+mn-lt"/>
            </a:endParaRPr>
          </a:p>
          <a:p>
            <a:r>
              <a:rPr lang="it-IT" sz="2800" b="1" dirty="0">
                <a:solidFill>
                  <a:schemeClr val="bg1">
                    <a:lumMod val="65000"/>
                  </a:schemeClr>
                </a:solidFill>
                <a:latin typeface="+mn-lt"/>
              </a:rPr>
              <a:t>ICD cross-</a:t>
            </a:r>
            <a:r>
              <a:rPr lang="it-IT" sz="2800" b="1" dirty="0" err="1">
                <a:solidFill>
                  <a:schemeClr val="bg1">
                    <a:lumMod val="65000"/>
                  </a:schemeClr>
                </a:solidFill>
                <a:latin typeface="+mn-lt"/>
              </a:rPr>
              <a:t>referenced</a:t>
            </a:r>
            <a:endParaRPr lang="it-IT" sz="2800" b="1" dirty="0">
              <a:solidFill>
                <a:schemeClr val="bg1">
                  <a:lumMod val="65000"/>
                </a:schemeClr>
              </a:solidFill>
              <a:latin typeface="+mn-lt"/>
            </a:endParaRPr>
          </a:p>
          <a:p>
            <a:endParaRPr lang="it-IT" sz="2800" b="1" dirty="0" smtClean="0">
              <a:solidFill>
                <a:schemeClr val="accent6"/>
              </a:solidFill>
              <a:latin typeface="+mn-lt"/>
            </a:endParaRPr>
          </a:p>
        </p:txBody>
      </p:sp>
      <p:sp>
        <p:nvSpPr>
          <p:cNvPr id="7" name="CasellaDiTesto 6"/>
          <p:cNvSpPr txBox="1"/>
          <p:nvPr/>
        </p:nvSpPr>
        <p:spPr>
          <a:xfrm>
            <a:off x="791580" y="1133745"/>
            <a:ext cx="45719" cy="4031873"/>
          </a:xfrm>
          <a:prstGeom prst="rect">
            <a:avLst/>
          </a:prstGeom>
          <a:noFill/>
        </p:spPr>
        <p:txBody>
          <a:bodyPr wrap="square" rtlCol="0">
            <a:spAutoFit/>
          </a:bodyPr>
          <a:lstStyle/>
          <a:p>
            <a:r>
              <a:rPr lang="it-IT" sz="3200" b="1" dirty="0" err="1" smtClean="0">
                <a:solidFill>
                  <a:schemeClr val="accent1">
                    <a:lumMod val="75000"/>
                  </a:schemeClr>
                </a:solidFill>
                <a:latin typeface="+mn-lt"/>
              </a:rPr>
              <a:t>analysis</a:t>
            </a:r>
            <a:endParaRPr lang="it-IT" sz="3200" b="1" dirty="0">
              <a:solidFill>
                <a:schemeClr val="accent1">
                  <a:lumMod val="75000"/>
                </a:schemeClr>
              </a:solidFill>
              <a:latin typeface="+mn-lt"/>
            </a:endParaRPr>
          </a:p>
        </p:txBody>
      </p:sp>
      <p:sp>
        <p:nvSpPr>
          <p:cNvPr id="11" name="CasellaDiTesto 10"/>
          <p:cNvSpPr txBox="1"/>
          <p:nvPr/>
        </p:nvSpPr>
        <p:spPr>
          <a:xfrm flipH="1">
            <a:off x="251519" y="98630"/>
            <a:ext cx="270030" cy="6494085"/>
          </a:xfrm>
          <a:prstGeom prst="rect">
            <a:avLst/>
          </a:prstGeom>
          <a:noFill/>
        </p:spPr>
        <p:txBody>
          <a:bodyPr wrap="square" rtlCol="0">
            <a:spAutoFit/>
          </a:bodyPr>
          <a:lstStyle/>
          <a:p>
            <a:r>
              <a:rPr lang="it-IT" sz="3200" b="1" dirty="0" err="1" smtClean="0">
                <a:solidFill>
                  <a:schemeClr val="accent1">
                    <a:lumMod val="75000"/>
                  </a:schemeClr>
                </a:solidFill>
              </a:rPr>
              <a:t>transnational</a:t>
            </a:r>
            <a:endParaRPr lang="it-IT" b="1" dirty="0">
              <a:solidFill>
                <a:schemeClr val="accent1">
                  <a:lumMod val="75000"/>
                </a:schemeClr>
              </a:solidFill>
            </a:endParaRPr>
          </a:p>
        </p:txBody>
      </p:sp>
      <p:cxnSp>
        <p:nvCxnSpPr>
          <p:cNvPr id="13" name="Connettore diritto 12"/>
          <p:cNvCxnSpPr/>
          <p:nvPr/>
        </p:nvCxnSpPr>
        <p:spPr>
          <a:xfrm>
            <a:off x="1345333" y="98630"/>
            <a:ext cx="0" cy="630070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ttangolo 9"/>
          <p:cNvSpPr/>
          <p:nvPr/>
        </p:nvSpPr>
        <p:spPr>
          <a:xfrm>
            <a:off x="1441695" y="5091243"/>
            <a:ext cx="4572000" cy="646331"/>
          </a:xfrm>
          <a:prstGeom prst="rect">
            <a:avLst/>
          </a:prstGeom>
        </p:spPr>
        <p:txBody>
          <a:bodyPr>
            <a:spAutoFit/>
          </a:bodyPr>
          <a:lstStyle/>
          <a:p>
            <a:r>
              <a:rPr lang="it-IT" b="1" dirty="0">
                <a:solidFill>
                  <a:schemeClr val="accent6"/>
                </a:solidFill>
              </a:rPr>
              <a:t/>
            </a:r>
            <a:br>
              <a:rPr lang="it-IT" b="1" dirty="0">
                <a:solidFill>
                  <a:schemeClr val="accent6"/>
                </a:solidFill>
              </a:rPr>
            </a:br>
            <a:endParaRPr lang="it-IT" b="1" dirty="0">
              <a:solidFill>
                <a:schemeClr val="accent6"/>
              </a:solidFill>
            </a:endParaRPr>
          </a:p>
        </p:txBody>
      </p:sp>
      <p:sp>
        <p:nvSpPr>
          <p:cNvPr id="4" name="CasellaDiTesto 3"/>
          <p:cNvSpPr txBox="1"/>
          <p:nvPr/>
        </p:nvSpPr>
        <p:spPr>
          <a:xfrm>
            <a:off x="6407493" y="0"/>
            <a:ext cx="1914435" cy="461665"/>
          </a:xfrm>
          <a:prstGeom prst="rect">
            <a:avLst/>
          </a:prstGeom>
          <a:noFill/>
        </p:spPr>
        <p:txBody>
          <a:bodyPr wrap="none" rtlCol="0">
            <a:spAutoFit/>
          </a:bodyPr>
          <a:lstStyle/>
          <a:p>
            <a:r>
              <a:rPr lang="it-IT" sz="2400" b="1" dirty="0" err="1">
                <a:solidFill>
                  <a:schemeClr val="bg2">
                    <a:lumMod val="50000"/>
                  </a:schemeClr>
                </a:solidFill>
                <a:latin typeface="+mn-lt"/>
              </a:rPr>
              <a:t>ORPHAcodes</a:t>
            </a:r>
            <a:r>
              <a:rPr lang="it-IT" sz="2400" b="1" dirty="0">
                <a:solidFill>
                  <a:schemeClr val="bg2">
                    <a:lumMod val="50000"/>
                  </a:schemeClr>
                </a:solidFill>
                <a:latin typeface="+mn-lt"/>
              </a:rPr>
              <a:t> </a:t>
            </a:r>
          </a:p>
        </p:txBody>
      </p:sp>
      <p:graphicFrame>
        <p:nvGraphicFramePr>
          <p:cNvPr id="5" name="Tabella 4"/>
          <p:cNvGraphicFramePr>
            <a:graphicFrameLocks noGrp="1"/>
          </p:cNvGraphicFramePr>
          <p:nvPr>
            <p:extLst>
              <p:ext uri="{D42A27DB-BD31-4B8C-83A1-F6EECF244321}">
                <p14:modId xmlns:p14="http://schemas.microsoft.com/office/powerpoint/2010/main" val="2596425802"/>
              </p:ext>
            </p:extLst>
          </p:nvPr>
        </p:nvGraphicFramePr>
        <p:xfrm>
          <a:off x="1441695" y="2381227"/>
          <a:ext cx="7090744" cy="2732719"/>
        </p:xfrm>
        <a:graphic>
          <a:graphicData uri="http://schemas.openxmlformats.org/drawingml/2006/table">
            <a:tbl>
              <a:tblPr firstRow="1" bandRow="1">
                <a:tableStyleId>{5C22544A-7EE6-4342-B048-85BDC9FD1C3A}</a:tableStyleId>
              </a:tblPr>
              <a:tblGrid>
                <a:gridCol w="1772686"/>
                <a:gridCol w="1772686"/>
                <a:gridCol w="2103058"/>
                <a:gridCol w="1442314"/>
              </a:tblGrid>
              <a:tr h="822748">
                <a:tc>
                  <a:txBody>
                    <a:bodyPr/>
                    <a:lstStyle/>
                    <a:p>
                      <a:endParaRPr lang="it-IT" dirty="0"/>
                    </a:p>
                  </a:txBody>
                  <a:tcPr/>
                </a:tc>
                <a:tc>
                  <a:txBody>
                    <a:bodyPr/>
                    <a:lstStyle/>
                    <a:p>
                      <a:pPr algn="ctr"/>
                      <a:r>
                        <a:rPr lang="it-IT" dirty="0" smtClean="0"/>
                        <a:t>N </a:t>
                      </a:r>
                      <a:r>
                        <a:rPr lang="it-IT" dirty="0" err="1" smtClean="0"/>
                        <a:t>ORPHAcodes</a:t>
                      </a:r>
                      <a:r>
                        <a:rPr lang="it-IT" dirty="0" smtClean="0"/>
                        <a:t> </a:t>
                      </a:r>
                      <a:r>
                        <a:rPr lang="it-IT" dirty="0" err="1" smtClean="0"/>
                        <a:t>received</a:t>
                      </a:r>
                      <a:endParaRPr lang="it-IT" dirty="0"/>
                    </a:p>
                  </a:txBody>
                  <a:tcPr/>
                </a:tc>
                <a:tc>
                  <a:txBody>
                    <a:bodyPr/>
                    <a:lstStyle/>
                    <a:p>
                      <a:pPr algn="ctr"/>
                      <a:r>
                        <a:rPr lang="it-IT" dirty="0" smtClean="0"/>
                        <a:t>Dg </a:t>
                      </a:r>
                      <a:r>
                        <a:rPr lang="it-IT" dirty="0" err="1" smtClean="0"/>
                        <a:t>assertion</a:t>
                      </a:r>
                      <a:r>
                        <a:rPr lang="it-IT" dirty="0" smtClean="0"/>
                        <a:t> </a:t>
                      </a:r>
                      <a:endParaRPr lang="it-IT" dirty="0"/>
                    </a:p>
                  </a:txBody>
                  <a:tcPr/>
                </a:tc>
                <a:tc>
                  <a:txBody>
                    <a:bodyPr/>
                    <a:lstStyle/>
                    <a:p>
                      <a:pPr algn="ctr"/>
                      <a:r>
                        <a:rPr lang="it-IT" dirty="0" smtClean="0"/>
                        <a:t>ICD-10</a:t>
                      </a:r>
                      <a:endParaRPr lang="it-IT" dirty="0"/>
                    </a:p>
                  </a:txBody>
                  <a:tcPr/>
                </a:tc>
              </a:tr>
              <a:tr h="324755">
                <a:tc>
                  <a:txBody>
                    <a:bodyPr/>
                    <a:lstStyle/>
                    <a:p>
                      <a:r>
                        <a:rPr lang="it-IT" sz="1800" b="1" dirty="0" err="1" smtClean="0">
                          <a:solidFill>
                            <a:schemeClr val="bg2">
                              <a:lumMod val="50000"/>
                            </a:schemeClr>
                          </a:solidFill>
                          <a:latin typeface="+mn-lt"/>
                        </a:rPr>
                        <a:t>Spain</a:t>
                      </a:r>
                      <a:endParaRPr lang="it-IT" dirty="0"/>
                    </a:p>
                  </a:txBody>
                  <a:tcPr/>
                </a:tc>
                <a:tc>
                  <a:txBody>
                    <a:bodyPr/>
                    <a:lstStyle/>
                    <a:p>
                      <a:pPr algn="ctr"/>
                      <a:r>
                        <a:rPr lang="it-IT" dirty="0" smtClean="0"/>
                        <a:t>2,464</a:t>
                      </a:r>
                      <a:endParaRPr lang="it-IT" dirty="0"/>
                    </a:p>
                  </a:txBody>
                  <a:tcPr/>
                </a:tc>
                <a:tc>
                  <a:txBody>
                    <a:bodyPr/>
                    <a:lstStyle/>
                    <a:p>
                      <a:pPr algn="ctr"/>
                      <a:r>
                        <a:rPr lang="it-IT" sz="1800" dirty="0" err="1" smtClean="0"/>
                        <a:t>c</a:t>
                      </a:r>
                      <a:r>
                        <a:rPr lang="it-IT" sz="1600" dirty="0" err="1" smtClean="0"/>
                        <a:t>onfirmed</a:t>
                      </a:r>
                      <a:r>
                        <a:rPr lang="it-IT" sz="1600" dirty="0" smtClean="0"/>
                        <a:t>/</a:t>
                      </a:r>
                      <a:r>
                        <a:rPr lang="it-IT" sz="1600" dirty="0" err="1" smtClean="0"/>
                        <a:t>suspected</a:t>
                      </a:r>
                      <a:endParaRPr lang="it-IT" sz="1600" dirty="0"/>
                    </a:p>
                  </a:txBody>
                  <a:tcPr/>
                </a:tc>
                <a:tc>
                  <a:txBody>
                    <a:bodyPr/>
                    <a:lstStyle/>
                    <a:p>
                      <a:pPr algn="ctr"/>
                      <a:r>
                        <a:rPr lang="it-IT" sz="1800" kern="1200" dirty="0" smtClean="0">
                          <a:solidFill>
                            <a:schemeClr val="dk1"/>
                          </a:solidFill>
                          <a:latin typeface="+mn-lt"/>
                          <a:ea typeface="+mn-ea"/>
                          <a:cs typeface="+mn-cs"/>
                        </a:rPr>
                        <a:t>yes </a:t>
                      </a:r>
                      <a:endParaRPr lang="it-IT" sz="1800" kern="1200" dirty="0">
                        <a:solidFill>
                          <a:schemeClr val="dk1"/>
                        </a:solidFill>
                        <a:latin typeface="+mn-lt"/>
                        <a:ea typeface="+mn-ea"/>
                        <a:cs typeface="+mn-cs"/>
                      </a:endParaRPr>
                    </a:p>
                  </a:txBody>
                  <a:tcPr/>
                </a:tc>
              </a:tr>
              <a:tr h="224735">
                <a:tc>
                  <a:txBody>
                    <a:bodyPr/>
                    <a:lstStyle/>
                    <a:p>
                      <a:r>
                        <a:rPr lang="it-IT" sz="1800" b="1" dirty="0" smtClean="0">
                          <a:solidFill>
                            <a:schemeClr val="bg2">
                              <a:lumMod val="50000"/>
                            </a:schemeClr>
                          </a:solidFill>
                          <a:latin typeface="+mn-lt"/>
                        </a:rPr>
                        <a:t>CZ Rep</a:t>
                      </a:r>
                      <a:endParaRPr lang="it-IT" dirty="0"/>
                    </a:p>
                  </a:txBody>
                  <a:tcPr/>
                </a:tc>
                <a:tc>
                  <a:txBody>
                    <a:bodyPr/>
                    <a:lstStyle/>
                    <a:p>
                      <a:pPr algn="ctr"/>
                      <a:r>
                        <a:rPr lang="it-IT" dirty="0" smtClean="0"/>
                        <a:t>280</a:t>
                      </a:r>
                      <a:endParaRPr lang="it-IT" dirty="0"/>
                    </a:p>
                  </a:txBody>
                  <a:tcPr/>
                </a:tc>
                <a:tc>
                  <a:txBody>
                    <a:bodyPr/>
                    <a:lstStyle/>
                    <a:p>
                      <a:pPr algn="ctr"/>
                      <a:r>
                        <a:rPr lang="it-IT" dirty="0" err="1" smtClean="0"/>
                        <a:t>confirmed</a:t>
                      </a:r>
                      <a:endParaRPr lang="it-IT" dirty="0"/>
                    </a:p>
                  </a:txBody>
                  <a:tcPr/>
                </a:tc>
                <a:tc>
                  <a:txBody>
                    <a:bodyPr/>
                    <a:lstStyle/>
                    <a:p>
                      <a:pPr algn="ctr"/>
                      <a:r>
                        <a:rPr lang="it-IT" dirty="0" smtClean="0"/>
                        <a:t>yes</a:t>
                      </a:r>
                      <a:endParaRPr lang="it-IT" dirty="0"/>
                    </a:p>
                  </a:txBody>
                  <a:tcPr/>
                </a:tc>
              </a:tr>
              <a:tr h="392817">
                <a:tc>
                  <a:txBody>
                    <a:bodyPr/>
                    <a:lstStyle/>
                    <a:p>
                      <a:r>
                        <a:rPr lang="it-IT" sz="1800" b="1" dirty="0" smtClean="0">
                          <a:solidFill>
                            <a:schemeClr val="bg2">
                              <a:lumMod val="50000"/>
                            </a:schemeClr>
                          </a:solidFill>
                          <a:latin typeface="+mn-lt"/>
                        </a:rPr>
                        <a:t>Romania</a:t>
                      </a:r>
                      <a:endParaRPr lang="it-IT" dirty="0"/>
                    </a:p>
                  </a:txBody>
                  <a:tcPr/>
                </a:tc>
                <a:tc>
                  <a:txBody>
                    <a:bodyPr/>
                    <a:lstStyle/>
                    <a:p>
                      <a:pPr algn="ctr"/>
                      <a:r>
                        <a:rPr lang="it-IT" dirty="0" smtClean="0"/>
                        <a:t>113</a:t>
                      </a:r>
                      <a:endParaRPr lang="it-IT" dirty="0"/>
                    </a:p>
                  </a:txBody>
                  <a:tcPr/>
                </a:tc>
                <a:tc>
                  <a:txBody>
                    <a:bodyPr/>
                    <a:lstStyle/>
                    <a:p>
                      <a:pPr algn="ctr"/>
                      <a:r>
                        <a:rPr lang="it-IT" dirty="0" err="1" smtClean="0"/>
                        <a:t>confirmed</a:t>
                      </a:r>
                      <a:endParaRPr lang="it-IT" dirty="0"/>
                    </a:p>
                  </a:txBody>
                  <a:tcPr/>
                </a:tc>
                <a:tc>
                  <a:txBody>
                    <a:bodyPr/>
                    <a:lstStyle/>
                    <a:p>
                      <a:pPr algn="ctr"/>
                      <a:r>
                        <a:rPr lang="it-IT" dirty="0" err="1" smtClean="0"/>
                        <a:t>na</a:t>
                      </a:r>
                      <a:endParaRPr lang="it-IT" dirty="0"/>
                    </a:p>
                  </a:txBody>
                  <a:tcPr/>
                </a:tc>
              </a:tr>
              <a:tr h="392817">
                <a:tc>
                  <a:txBody>
                    <a:bodyPr/>
                    <a:lstStyle/>
                    <a:p>
                      <a:r>
                        <a:rPr lang="it-IT" sz="1800" b="1" dirty="0" smtClean="0">
                          <a:solidFill>
                            <a:schemeClr val="bg2">
                              <a:lumMod val="50000"/>
                            </a:schemeClr>
                          </a:solidFill>
                          <a:latin typeface="+mn-lt"/>
                        </a:rPr>
                        <a:t>Malta</a:t>
                      </a:r>
                      <a:endParaRPr lang="it-IT" dirty="0"/>
                    </a:p>
                  </a:txBody>
                  <a:tcPr/>
                </a:tc>
                <a:tc>
                  <a:txBody>
                    <a:bodyPr/>
                    <a:lstStyle/>
                    <a:p>
                      <a:pPr algn="ctr"/>
                      <a:r>
                        <a:rPr lang="it-IT" dirty="0" smtClean="0"/>
                        <a:t>857</a:t>
                      </a:r>
                      <a:endParaRPr lang="it-IT" dirty="0"/>
                    </a:p>
                  </a:txBody>
                  <a:tcPr/>
                </a:tc>
                <a:tc>
                  <a:txBody>
                    <a:bodyPr/>
                    <a:lstStyle/>
                    <a:p>
                      <a:pPr algn="ctr"/>
                      <a:r>
                        <a:rPr lang="it-IT" dirty="0" err="1" smtClean="0"/>
                        <a:t>confirmed</a:t>
                      </a:r>
                      <a:endParaRPr lang="it-IT" dirty="0"/>
                    </a:p>
                  </a:txBody>
                  <a:tcPr/>
                </a:tc>
                <a:tc>
                  <a:txBody>
                    <a:bodyPr/>
                    <a:lstStyle/>
                    <a:p>
                      <a:pPr algn="ctr"/>
                      <a:r>
                        <a:rPr lang="it-IT" dirty="0" smtClean="0"/>
                        <a:t>yes</a:t>
                      </a:r>
                      <a:endParaRPr lang="it-IT" dirty="0"/>
                    </a:p>
                  </a:txBody>
                  <a:tcPr/>
                </a:tc>
              </a:tr>
              <a:tr h="392817">
                <a:tc>
                  <a:txBody>
                    <a:bodyPr/>
                    <a:lstStyle/>
                    <a:p>
                      <a:r>
                        <a:rPr lang="it-IT" sz="1800" b="1" kern="1200" dirty="0" smtClean="0">
                          <a:solidFill>
                            <a:schemeClr val="bg2">
                              <a:lumMod val="50000"/>
                            </a:schemeClr>
                          </a:solidFill>
                          <a:latin typeface="+mn-lt"/>
                          <a:ea typeface="+mn-ea"/>
                          <a:cs typeface="+mn-cs"/>
                        </a:rPr>
                        <a:t>Veneto </a:t>
                      </a:r>
                      <a:r>
                        <a:rPr lang="it-IT" sz="1800" b="1" kern="1200" dirty="0" err="1" smtClean="0">
                          <a:solidFill>
                            <a:schemeClr val="bg2">
                              <a:lumMod val="50000"/>
                            </a:schemeClr>
                          </a:solidFill>
                          <a:latin typeface="+mn-lt"/>
                          <a:ea typeface="+mn-ea"/>
                          <a:cs typeface="+mn-cs"/>
                        </a:rPr>
                        <a:t>region</a:t>
                      </a:r>
                      <a:endParaRPr lang="it-IT" sz="1800" b="1" kern="1200" dirty="0">
                        <a:solidFill>
                          <a:schemeClr val="bg2">
                            <a:lumMod val="50000"/>
                          </a:schemeClr>
                        </a:solidFill>
                        <a:latin typeface="+mn-lt"/>
                        <a:ea typeface="+mn-ea"/>
                        <a:cs typeface="+mn-cs"/>
                      </a:endParaRPr>
                    </a:p>
                  </a:txBody>
                  <a:tcPr/>
                </a:tc>
                <a:tc>
                  <a:txBody>
                    <a:bodyPr/>
                    <a:lstStyle/>
                    <a:p>
                      <a:pPr algn="ctr"/>
                      <a:r>
                        <a:rPr lang="it-IT" dirty="0" smtClean="0"/>
                        <a:t>1,114</a:t>
                      </a:r>
                      <a:endParaRPr lang="it-IT" dirty="0"/>
                    </a:p>
                  </a:txBody>
                  <a:tcPr/>
                </a:tc>
                <a:tc>
                  <a:txBody>
                    <a:bodyPr/>
                    <a:lstStyle/>
                    <a:p>
                      <a:pPr algn="ctr"/>
                      <a:r>
                        <a:rPr lang="it-IT" sz="1600" dirty="0" err="1" smtClean="0"/>
                        <a:t>confirmed</a:t>
                      </a:r>
                      <a:r>
                        <a:rPr lang="it-IT" sz="1600" dirty="0" smtClean="0"/>
                        <a:t>/</a:t>
                      </a:r>
                      <a:r>
                        <a:rPr lang="it-IT" sz="1600" dirty="0" err="1" smtClean="0"/>
                        <a:t>suspected</a:t>
                      </a:r>
                      <a:endParaRPr lang="it-IT" sz="1600" dirty="0"/>
                    </a:p>
                  </a:txBody>
                  <a:tcPr/>
                </a:tc>
                <a:tc>
                  <a:txBody>
                    <a:bodyPr/>
                    <a:lstStyle/>
                    <a:p>
                      <a:pPr algn="ctr"/>
                      <a:r>
                        <a:rPr lang="it-IT" dirty="0" smtClean="0"/>
                        <a:t>yes </a:t>
                      </a:r>
                      <a:endParaRPr lang="it-IT" dirty="0"/>
                    </a:p>
                  </a:txBody>
                  <a:tcPr/>
                </a:tc>
              </a:tr>
            </a:tbl>
          </a:graphicData>
        </a:graphic>
      </p:graphicFrame>
      <p:sp>
        <p:nvSpPr>
          <p:cNvPr id="6" name="CasellaDiTesto 5"/>
          <p:cNvSpPr txBox="1"/>
          <p:nvPr/>
        </p:nvSpPr>
        <p:spPr>
          <a:xfrm>
            <a:off x="1441695" y="5174083"/>
            <a:ext cx="7303281" cy="338554"/>
          </a:xfrm>
          <a:prstGeom prst="rect">
            <a:avLst/>
          </a:prstGeom>
          <a:noFill/>
        </p:spPr>
        <p:txBody>
          <a:bodyPr wrap="none" rtlCol="0">
            <a:spAutoFit/>
          </a:bodyPr>
          <a:lstStyle/>
          <a:p>
            <a:r>
              <a:rPr lang="it-IT" sz="1600" dirty="0" err="1" smtClean="0">
                <a:latin typeface="+mn-lt"/>
              </a:rPr>
              <a:t>Spain</a:t>
            </a:r>
            <a:r>
              <a:rPr lang="it-IT" sz="1600" dirty="0">
                <a:latin typeface="+mn-lt"/>
              </a:rPr>
              <a:t> </a:t>
            </a:r>
            <a:r>
              <a:rPr lang="it-IT" sz="1600" dirty="0" smtClean="0">
                <a:latin typeface="+mn-lt"/>
              </a:rPr>
              <a:t>[Madrid, </a:t>
            </a:r>
            <a:r>
              <a:rPr lang="it-IT" sz="1600" dirty="0" err="1" smtClean="0">
                <a:latin typeface="+mn-lt"/>
              </a:rPr>
              <a:t>Basque</a:t>
            </a:r>
            <a:r>
              <a:rPr lang="it-IT" sz="1600" dirty="0" smtClean="0">
                <a:latin typeface="+mn-lt"/>
              </a:rPr>
              <a:t> County</a:t>
            </a:r>
            <a:r>
              <a:rPr lang="it-IT" sz="1600" dirty="0">
                <a:latin typeface="+mn-lt"/>
              </a:rPr>
              <a:t>, </a:t>
            </a:r>
            <a:r>
              <a:rPr lang="it-IT" sz="1600" dirty="0" err="1">
                <a:latin typeface="+mn-lt"/>
              </a:rPr>
              <a:t>Castile</a:t>
            </a:r>
            <a:r>
              <a:rPr lang="it-IT" sz="1600" dirty="0">
                <a:latin typeface="+mn-lt"/>
              </a:rPr>
              <a:t> and Leon, </a:t>
            </a:r>
            <a:r>
              <a:rPr lang="it-IT" sz="1600" dirty="0" smtClean="0">
                <a:latin typeface="+mn-lt"/>
              </a:rPr>
              <a:t>Murcia, Valencia, </a:t>
            </a:r>
            <a:r>
              <a:rPr lang="it-IT" sz="1600" dirty="0" err="1" smtClean="0">
                <a:latin typeface="+mn-lt"/>
              </a:rPr>
              <a:t>Navarre</a:t>
            </a:r>
            <a:r>
              <a:rPr lang="it-IT" sz="1600" dirty="0" smtClean="0">
                <a:latin typeface="+mn-lt"/>
              </a:rPr>
              <a:t>, </a:t>
            </a:r>
            <a:r>
              <a:rPr lang="it-IT" sz="1600" dirty="0" err="1" smtClean="0">
                <a:latin typeface="+mn-lt"/>
              </a:rPr>
              <a:t>Catalonia</a:t>
            </a:r>
            <a:r>
              <a:rPr lang="it-IT" sz="1600" dirty="0" smtClean="0">
                <a:latin typeface="+mn-lt"/>
              </a:rPr>
              <a:t>]</a:t>
            </a:r>
            <a:endParaRPr lang="it-IT" sz="1600" dirty="0">
              <a:latin typeface="+mn-lt"/>
            </a:endParaRPr>
          </a:p>
        </p:txBody>
      </p:sp>
    </p:spTree>
    <p:extLst>
      <p:ext uri="{BB962C8B-B14F-4D97-AF65-F5344CB8AC3E}">
        <p14:creationId xmlns:p14="http://schemas.microsoft.com/office/powerpoint/2010/main" val="1606105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2"/>
          <a:stretch>
            <a:fillRect/>
          </a:stretch>
        </p:blipFill>
        <p:spPr>
          <a:xfrm>
            <a:off x="5742130" y="1358770"/>
            <a:ext cx="2486394" cy="3420380"/>
          </a:xfrm>
          <a:prstGeom prst="rect">
            <a:avLst/>
          </a:prstGeom>
        </p:spPr>
      </p:pic>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5</a:t>
            </a:fld>
            <a:endParaRPr lang="fr-FR" dirty="0">
              <a:solidFill>
                <a:srgbClr val="666666">
                  <a:tint val="75000"/>
                </a:srgbClr>
              </a:solidFill>
            </a:endParaRPr>
          </a:p>
        </p:txBody>
      </p:sp>
      <p:graphicFrame>
        <p:nvGraphicFramePr>
          <p:cNvPr id="5" name="Tabella 4"/>
          <p:cNvGraphicFramePr>
            <a:graphicFrameLocks noGrp="1"/>
          </p:cNvGraphicFramePr>
          <p:nvPr>
            <p:extLst>
              <p:ext uri="{D42A27DB-BD31-4B8C-83A1-F6EECF244321}">
                <p14:modId xmlns:p14="http://schemas.microsoft.com/office/powerpoint/2010/main" val="2223544893"/>
              </p:ext>
            </p:extLst>
          </p:nvPr>
        </p:nvGraphicFramePr>
        <p:xfrm>
          <a:off x="251520" y="8620"/>
          <a:ext cx="5022050" cy="6394243"/>
        </p:xfrm>
        <a:graphic>
          <a:graphicData uri="http://schemas.openxmlformats.org/drawingml/2006/table">
            <a:tbl>
              <a:tblPr firstRow="1" bandRow="1">
                <a:tableStyleId>{5C22544A-7EE6-4342-B048-85BDC9FD1C3A}</a:tableStyleId>
              </a:tblPr>
              <a:tblGrid>
                <a:gridCol w="2511025">
                  <a:extLst>
                    <a:ext uri="{9D8B030D-6E8A-4147-A177-3AD203B41FA5}">
                      <a16:colId xmlns="" xmlns:a16="http://schemas.microsoft.com/office/drawing/2014/main" val="852160399"/>
                    </a:ext>
                  </a:extLst>
                </a:gridCol>
                <a:gridCol w="2511025">
                  <a:extLst>
                    <a:ext uri="{9D8B030D-6E8A-4147-A177-3AD203B41FA5}">
                      <a16:colId xmlns="" xmlns:a16="http://schemas.microsoft.com/office/drawing/2014/main" val="4259149227"/>
                    </a:ext>
                  </a:extLst>
                </a:gridCol>
              </a:tblGrid>
              <a:tr h="276916">
                <a:tc>
                  <a:txBody>
                    <a:bodyPr/>
                    <a:lstStyle/>
                    <a:p>
                      <a:endParaRPr lang="it-IT" sz="1200" dirty="0"/>
                    </a:p>
                  </a:txBody>
                  <a:tcPr/>
                </a:tc>
                <a:tc>
                  <a:txBody>
                    <a:bodyPr/>
                    <a:lstStyle/>
                    <a:p>
                      <a:endParaRPr lang="it-IT" sz="1200"/>
                    </a:p>
                  </a:txBody>
                  <a:tcPr/>
                </a:tc>
                <a:extLst>
                  <a:ext uri="{0D108BD9-81ED-4DB2-BD59-A6C34878D82A}">
                    <a16:rowId xmlns="" xmlns:a16="http://schemas.microsoft.com/office/drawing/2014/main" val="1314331667"/>
                  </a:ext>
                </a:extLst>
              </a:tr>
              <a:tr h="478309">
                <a:tc rowSpan="4">
                  <a:txBody>
                    <a:bodyPr/>
                    <a:lstStyle/>
                    <a:p>
                      <a:r>
                        <a:rPr lang="it-IT" sz="1600" b="1" dirty="0" smtClean="0">
                          <a:solidFill>
                            <a:schemeClr val="accent5">
                              <a:lumMod val="10000"/>
                            </a:schemeClr>
                          </a:solidFill>
                        </a:rPr>
                        <a:t>OBSOLETE </a:t>
                      </a:r>
                      <a:r>
                        <a:rPr lang="it-IT" sz="1600" b="1" dirty="0" err="1" smtClean="0">
                          <a:solidFill>
                            <a:schemeClr val="accent5">
                              <a:lumMod val="10000"/>
                            </a:schemeClr>
                          </a:solidFill>
                        </a:rPr>
                        <a:t>entity</a:t>
                      </a:r>
                      <a:r>
                        <a:rPr lang="it-IT" sz="1600" b="1" dirty="0" smtClean="0">
                          <a:solidFill>
                            <a:schemeClr val="accent5">
                              <a:lumMod val="10000"/>
                            </a:schemeClr>
                          </a:solidFill>
                        </a:rPr>
                        <a:t> </a:t>
                      </a:r>
                    </a:p>
                    <a:p>
                      <a:endParaRPr lang="it-IT" sz="1400" b="1" dirty="0" smtClean="0">
                        <a:solidFill>
                          <a:schemeClr val="accent6">
                            <a:lumMod val="75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sz="1400" i="1" dirty="0" smtClean="0"/>
                        <a:t>The obsolete </a:t>
                      </a:r>
                      <a:r>
                        <a:rPr lang="it-IT" sz="1400" i="1" dirty="0" err="1" smtClean="0"/>
                        <a:t>ORPHAcode</a:t>
                      </a:r>
                      <a:r>
                        <a:rPr lang="it-IT" sz="1400" i="1" dirty="0" smtClean="0"/>
                        <a:t> </a:t>
                      </a:r>
                      <a:r>
                        <a:rPr lang="it-IT" sz="1400" i="1" dirty="0" err="1" smtClean="0"/>
                        <a:t>is</a:t>
                      </a:r>
                      <a:r>
                        <a:rPr lang="it-IT" sz="1400" i="1" dirty="0" smtClean="0"/>
                        <a:t> </a:t>
                      </a:r>
                      <a:r>
                        <a:rPr lang="it-IT" sz="1400" i="1" dirty="0" err="1" smtClean="0"/>
                        <a:t>referred</a:t>
                      </a:r>
                      <a:r>
                        <a:rPr lang="it-IT" sz="1400" i="1" dirty="0" smtClean="0"/>
                        <a:t> to an ACTIVE</a:t>
                      </a:r>
                      <a:r>
                        <a:rPr lang="it-IT" sz="1400" i="1" baseline="0" dirty="0" smtClean="0"/>
                        <a:t> </a:t>
                      </a:r>
                      <a:r>
                        <a:rPr lang="it-IT" sz="1400" i="1" baseline="0" dirty="0" err="1" smtClean="0"/>
                        <a:t>ORPHACode</a:t>
                      </a:r>
                      <a:endParaRPr lang="it-IT" sz="1400" i="1" dirty="0" smtClean="0"/>
                    </a:p>
                    <a:p>
                      <a:endParaRPr lang="it-IT" sz="1200" dirty="0"/>
                    </a:p>
                  </a:txBody>
                  <a:tcPr/>
                </a:tc>
                <a:tc>
                  <a:txBody>
                    <a:bodyPr/>
                    <a:lstStyle/>
                    <a:p>
                      <a:pPr algn="ctr" fontAlgn="ctr"/>
                      <a:r>
                        <a:rPr lang="en-US" sz="1200" u="none" strike="noStrike" dirty="0" smtClean="0">
                          <a:effectLst/>
                        </a:rPr>
                        <a:t>Exact duplicate of another existing clinical entity</a:t>
                      </a:r>
                      <a:endParaRPr lang="en-US" sz="1200" b="0" i="0" u="none" strike="noStrike" dirty="0">
                        <a:solidFill>
                          <a:srgbClr val="000000"/>
                        </a:solidFill>
                        <a:effectLst/>
                        <a:latin typeface="Calibri" panose="020F0502020204030204" pitchFamily="34" charset="0"/>
                      </a:endParaRPr>
                    </a:p>
                  </a:txBody>
                  <a:tcPr/>
                </a:tc>
                <a:extLst>
                  <a:ext uri="{0D108BD9-81ED-4DB2-BD59-A6C34878D82A}">
                    <a16:rowId xmlns="" xmlns:a16="http://schemas.microsoft.com/office/drawing/2014/main" val="536843441"/>
                  </a:ext>
                </a:extLst>
              </a:tr>
              <a:tr h="478309">
                <a:tc vMerge="1">
                  <a:txBody>
                    <a:bodyPr/>
                    <a:lstStyle/>
                    <a:p>
                      <a:endParaRPr lang="it-IT" dirty="0"/>
                    </a:p>
                  </a:txBody>
                  <a:tcPr/>
                </a:tc>
                <a:tc>
                  <a:txBody>
                    <a:bodyPr/>
                    <a:lstStyle/>
                    <a:p>
                      <a:pPr algn="ctr" fontAlgn="ctr"/>
                      <a:r>
                        <a:rPr lang="en-US" sz="1200" u="none" strike="noStrike" dirty="0" smtClean="0">
                          <a:effectLst/>
                        </a:rPr>
                        <a:t>Unclear entity that cannot be precisely </a:t>
                      </a:r>
                      <a:r>
                        <a:rPr lang="en-US" sz="1200" u="none" strike="noStrike" dirty="0" err="1" smtClean="0">
                          <a:effectLst/>
                        </a:rPr>
                        <a:t>characterised</a:t>
                      </a:r>
                      <a:r>
                        <a:rPr lang="en-US" sz="1200" u="none" strike="noStrike" dirty="0" smtClean="0">
                          <a:effectLst/>
                        </a:rPr>
                        <a:t> </a:t>
                      </a:r>
                      <a:endParaRPr lang="en-US" sz="1200" b="0" i="0" u="none" strike="noStrike" dirty="0">
                        <a:solidFill>
                          <a:srgbClr val="000000"/>
                        </a:solidFill>
                        <a:effectLst/>
                        <a:latin typeface="Calibri" panose="020F0502020204030204" pitchFamily="34" charset="0"/>
                      </a:endParaRPr>
                    </a:p>
                  </a:txBody>
                  <a:tcPr/>
                </a:tc>
                <a:extLst>
                  <a:ext uri="{0D108BD9-81ED-4DB2-BD59-A6C34878D82A}">
                    <a16:rowId xmlns="" xmlns:a16="http://schemas.microsoft.com/office/drawing/2014/main" val="3616039064"/>
                  </a:ext>
                </a:extLst>
              </a:tr>
              <a:tr h="478309">
                <a:tc vMerge="1">
                  <a:txBody>
                    <a:bodyPr/>
                    <a:lstStyle/>
                    <a:p>
                      <a:endParaRPr lang="it-IT" dirty="0"/>
                    </a:p>
                  </a:txBody>
                  <a:tcPr/>
                </a:tc>
                <a:tc>
                  <a:txBody>
                    <a:bodyPr/>
                    <a:lstStyle/>
                    <a:p>
                      <a:pPr algn="ctr" fontAlgn="ctr"/>
                      <a:r>
                        <a:rPr lang="en-US" sz="1200" u="none" strike="noStrike" dirty="0" smtClean="0">
                          <a:effectLst/>
                        </a:rPr>
                        <a:t>Only one published case in the literature </a:t>
                      </a:r>
                      <a:endParaRPr lang="en-US" sz="1200" b="0" i="0" u="none" strike="noStrike" dirty="0">
                        <a:solidFill>
                          <a:srgbClr val="000000"/>
                        </a:solidFill>
                        <a:effectLst/>
                        <a:latin typeface="Calibri" panose="020F0502020204030204" pitchFamily="34" charset="0"/>
                      </a:endParaRPr>
                    </a:p>
                  </a:txBody>
                  <a:tcPr/>
                </a:tc>
                <a:extLst>
                  <a:ext uri="{0D108BD9-81ED-4DB2-BD59-A6C34878D82A}">
                    <a16:rowId xmlns="" xmlns:a16="http://schemas.microsoft.com/office/drawing/2014/main" val="2754765534"/>
                  </a:ext>
                </a:extLst>
              </a:tr>
              <a:tr h="478309">
                <a:tc vMerge="1">
                  <a:txBody>
                    <a:bodyPr/>
                    <a:lstStyle/>
                    <a:p>
                      <a:endParaRPr lang="it-IT" dirty="0"/>
                    </a:p>
                  </a:txBody>
                  <a:tcPr/>
                </a:tc>
                <a:tc>
                  <a:txBody>
                    <a:bodyPr/>
                    <a:lstStyle/>
                    <a:p>
                      <a:pPr algn="ctr" fontAlgn="ctr"/>
                      <a:r>
                        <a:rPr lang="en-US" sz="1200" u="none" strike="noStrike" dirty="0" err="1" smtClean="0">
                          <a:effectLst/>
                        </a:rPr>
                        <a:t>Organisational</a:t>
                      </a:r>
                      <a:r>
                        <a:rPr lang="en-US" sz="1200" u="none" strike="noStrike" dirty="0" smtClean="0">
                          <a:effectLst/>
                        </a:rPr>
                        <a:t> category that is no longer in use </a:t>
                      </a:r>
                      <a:endParaRPr lang="en-US" sz="1200" b="0" i="0" u="none" strike="noStrike" dirty="0">
                        <a:solidFill>
                          <a:srgbClr val="000000"/>
                        </a:solidFill>
                        <a:effectLst/>
                        <a:latin typeface="Calibri" panose="020F0502020204030204" pitchFamily="34" charset="0"/>
                      </a:endParaRPr>
                    </a:p>
                  </a:txBody>
                  <a:tcPr/>
                </a:tc>
                <a:extLst>
                  <a:ext uri="{0D108BD9-81ED-4DB2-BD59-A6C34878D82A}">
                    <a16:rowId xmlns="" xmlns:a16="http://schemas.microsoft.com/office/drawing/2014/main" val="2362309172"/>
                  </a:ext>
                </a:extLst>
              </a:tr>
              <a:tr h="1434930">
                <a:tc>
                  <a:txBody>
                    <a:bodyPr/>
                    <a:lstStyle/>
                    <a:p>
                      <a:r>
                        <a:rPr lang="it-IT" sz="1600" b="1" dirty="0" smtClean="0">
                          <a:solidFill>
                            <a:schemeClr val="accent5">
                              <a:lumMod val="10000"/>
                            </a:schemeClr>
                          </a:solidFill>
                        </a:rPr>
                        <a:t>DEPRECATED</a:t>
                      </a:r>
                      <a:r>
                        <a:rPr lang="it-IT" sz="1600" b="1" baseline="0" dirty="0" smtClean="0">
                          <a:solidFill>
                            <a:schemeClr val="accent5">
                              <a:lumMod val="10000"/>
                            </a:schemeClr>
                          </a:solidFill>
                        </a:rPr>
                        <a:t> </a:t>
                      </a:r>
                      <a:r>
                        <a:rPr lang="it-IT" sz="1600" b="1" baseline="0" dirty="0" err="1" smtClean="0">
                          <a:solidFill>
                            <a:schemeClr val="accent5">
                              <a:lumMod val="10000"/>
                            </a:schemeClr>
                          </a:solidFill>
                        </a:rPr>
                        <a:t>entity</a:t>
                      </a:r>
                      <a:endParaRPr lang="it-IT" sz="1600" b="1" baseline="0" dirty="0" smtClean="0">
                        <a:solidFill>
                          <a:schemeClr val="accent5">
                            <a:lumMod val="10000"/>
                          </a:schemeClr>
                        </a:solidFill>
                      </a:endParaRPr>
                    </a:p>
                    <a:p>
                      <a:endParaRPr lang="it-IT" sz="1400" b="1" baseline="0" dirty="0" smtClean="0">
                        <a:solidFill>
                          <a:schemeClr val="accent6">
                            <a:lumMod val="75000"/>
                          </a:schemeClr>
                        </a:solidFill>
                      </a:endParaRPr>
                    </a:p>
                    <a:p>
                      <a:r>
                        <a:rPr lang="en-US" sz="1400" i="1" dirty="0" smtClean="0"/>
                        <a:t>The deprecated </a:t>
                      </a:r>
                      <a:r>
                        <a:rPr lang="en-US" sz="1400" i="1" dirty="0" err="1" smtClean="0"/>
                        <a:t>ORPHAcode</a:t>
                      </a:r>
                      <a:r>
                        <a:rPr lang="en-US" sz="1400" i="1" dirty="0" smtClean="0"/>
                        <a:t> is “moved to” the recognized active </a:t>
                      </a:r>
                      <a:r>
                        <a:rPr lang="en-US" sz="1400" i="1" dirty="0" err="1" smtClean="0"/>
                        <a:t>ORPHAcode</a:t>
                      </a:r>
                      <a:endParaRPr lang="it-IT" sz="1400" b="1" i="1" dirty="0">
                        <a:solidFill>
                          <a:schemeClr val="accent6">
                            <a:lumMod val="75000"/>
                          </a:schemeClr>
                        </a:solidFill>
                      </a:endParaRPr>
                    </a:p>
                  </a:txBody>
                  <a:tcPr/>
                </a:tc>
                <a:tc>
                  <a:txBody>
                    <a:bodyPr/>
                    <a:lstStyle/>
                    <a:p>
                      <a:r>
                        <a:rPr lang="en-US" sz="1200" dirty="0" smtClean="0"/>
                        <a:t>The phenotype was initially considered as an independent diagnosis, but is now considered as part of another diagnosis as a result of the evolution of knowledge</a:t>
                      </a:r>
                      <a:endParaRPr lang="it-IT" sz="1200" dirty="0"/>
                    </a:p>
                  </a:txBody>
                  <a:tcPr/>
                </a:tc>
                <a:extLst>
                  <a:ext uri="{0D108BD9-81ED-4DB2-BD59-A6C34878D82A}">
                    <a16:rowId xmlns="" xmlns:a16="http://schemas.microsoft.com/office/drawing/2014/main" val="724085066"/>
                  </a:ext>
                </a:extLst>
              </a:tr>
              <a:tr h="1283884">
                <a:tc>
                  <a:txBody>
                    <a:bodyPr/>
                    <a:lstStyle/>
                    <a:p>
                      <a:r>
                        <a:rPr lang="en-US" sz="1600" b="1" dirty="0" smtClean="0">
                          <a:solidFill>
                            <a:schemeClr val="accent5">
                              <a:lumMod val="10000"/>
                            </a:schemeClr>
                          </a:solidFill>
                        </a:rPr>
                        <a:t>REMOVAL</a:t>
                      </a:r>
                      <a:r>
                        <a:rPr lang="en-US" sz="1400" baseline="0" dirty="0" smtClean="0"/>
                        <a:t> </a:t>
                      </a:r>
                      <a:r>
                        <a:rPr lang="en-US" sz="1400" dirty="0" smtClean="0"/>
                        <a:t> as </a:t>
                      </a:r>
                      <a:r>
                        <a:rPr lang="en-US" sz="1400" b="1" dirty="0" smtClean="0"/>
                        <a:t>non rare in Europe</a:t>
                      </a:r>
                      <a:endParaRPr lang="it-IT" sz="1400" b="1" dirty="0"/>
                    </a:p>
                  </a:txBody>
                  <a:tcPr/>
                </a:tc>
                <a:tc>
                  <a:txBody>
                    <a:bodyPr/>
                    <a:lstStyle/>
                    <a:p>
                      <a:r>
                        <a:rPr lang="en-US" sz="1200" dirty="0" smtClean="0"/>
                        <a:t>Current epidemiological knowledge is not consistent with the European definition of a rare disease (less than 5 affected individuals per 10,000</a:t>
                      </a:r>
                      <a:endParaRPr lang="it-IT" sz="1200" dirty="0"/>
                    </a:p>
                  </a:txBody>
                  <a:tcPr/>
                </a:tc>
                <a:extLst>
                  <a:ext uri="{0D108BD9-81ED-4DB2-BD59-A6C34878D82A}">
                    <a16:rowId xmlns="" xmlns:a16="http://schemas.microsoft.com/office/drawing/2014/main" val="1873226404"/>
                  </a:ext>
                </a:extLst>
              </a:tr>
              <a:tr h="1485277">
                <a:tc>
                  <a:txBody>
                    <a:bodyPr/>
                    <a:lstStyle/>
                    <a:p>
                      <a:r>
                        <a:rPr lang="it-IT" sz="1600" b="1" kern="1200" dirty="0" smtClean="0">
                          <a:solidFill>
                            <a:schemeClr val="accent5">
                              <a:lumMod val="10000"/>
                            </a:schemeClr>
                          </a:solidFill>
                          <a:latin typeface="+mn-lt"/>
                          <a:ea typeface="+mn-ea"/>
                          <a:cs typeface="+mn-cs"/>
                        </a:rPr>
                        <a:t>REINTRODUCTION</a:t>
                      </a:r>
                      <a:r>
                        <a:rPr lang="it-IT" sz="1400" b="1" kern="1200" dirty="0" smtClean="0">
                          <a:solidFill>
                            <a:schemeClr val="accent6">
                              <a:lumMod val="75000"/>
                            </a:schemeClr>
                          </a:solidFill>
                          <a:latin typeface="+mn-lt"/>
                          <a:ea typeface="+mn-ea"/>
                          <a:cs typeface="+mn-cs"/>
                        </a:rPr>
                        <a:t> </a:t>
                      </a:r>
                      <a:endParaRPr lang="it-IT" sz="1400" b="1" kern="1200" dirty="0">
                        <a:solidFill>
                          <a:schemeClr val="accent6">
                            <a:lumMod val="75000"/>
                          </a:schemeClr>
                        </a:solidFill>
                        <a:latin typeface="+mn-lt"/>
                        <a:ea typeface="+mn-ea"/>
                        <a:cs typeface="+mn-cs"/>
                      </a:endParaRPr>
                    </a:p>
                  </a:txBody>
                  <a:tcPr/>
                </a:tc>
                <a:tc>
                  <a:txBody>
                    <a:bodyPr/>
                    <a:lstStyle/>
                    <a:p>
                      <a:r>
                        <a:rPr lang="en-US" sz="1200" dirty="0" smtClean="0"/>
                        <a:t>Reintroduction of a previously removed clinical entity into the nomenclature, following the reassessment of all causes of removal in the light of new information available in the literature.</a:t>
                      </a:r>
                      <a:endParaRPr lang="it-IT" sz="1200" dirty="0"/>
                    </a:p>
                  </a:txBody>
                  <a:tcPr/>
                </a:tc>
                <a:extLst>
                  <a:ext uri="{0D108BD9-81ED-4DB2-BD59-A6C34878D82A}">
                    <a16:rowId xmlns="" xmlns:a16="http://schemas.microsoft.com/office/drawing/2014/main" val="1597809086"/>
                  </a:ext>
                </a:extLst>
              </a:tr>
            </a:tbl>
          </a:graphicData>
        </a:graphic>
      </p:graphicFrame>
    </p:spTree>
    <p:extLst>
      <p:ext uri="{BB962C8B-B14F-4D97-AF65-F5344CB8AC3E}">
        <p14:creationId xmlns:p14="http://schemas.microsoft.com/office/powerpoint/2010/main" val="1247834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6</a:t>
            </a:fld>
            <a:endParaRPr lang="fr-FR" dirty="0">
              <a:solidFill>
                <a:srgbClr val="666666">
                  <a:tint val="75000"/>
                </a:srgbClr>
              </a:solidFill>
            </a:endParaRPr>
          </a:p>
        </p:txBody>
      </p:sp>
      <p:sp>
        <p:nvSpPr>
          <p:cNvPr id="3" name="CasellaDiTesto 2"/>
          <p:cNvSpPr txBox="1"/>
          <p:nvPr/>
        </p:nvSpPr>
        <p:spPr>
          <a:xfrm>
            <a:off x="0" y="728700"/>
            <a:ext cx="8867274" cy="5078313"/>
          </a:xfrm>
          <a:prstGeom prst="rect">
            <a:avLst/>
          </a:prstGeom>
          <a:noFill/>
        </p:spPr>
        <p:txBody>
          <a:bodyPr wrap="square" rtlCol="0">
            <a:spAutoFit/>
          </a:bodyPr>
          <a:lstStyle/>
          <a:p>
            <a:r>
              <a:rPr lang="it-IT" sz="2800" b="1" dirty="0" err="1" smtClean="0">
                <a:solidFill>
                  <a:schemeClr val="accent1">
                    <a:lumMod val="75000"/>
                  </a:schemeClr>
                </a:solidFill>
                <a:latin typeface="+mn-lt"/>
              </a:rPr>
              <a:t>ORPHAcodes</a:t>
            </a:r>
            <a:r>
              <a:rPr lang="it-IT" sz="2800" b="1" dirty="0" smtClean="0">
                <a:solidFill>
                  <a:schemeClr val="accent1">
                    <a:lumMod val="75000"/>
                  </a:schemeClr>
                </a:solidFill>
                <a:latin typeface="+mn-lt"/>
              </a:rPr>
              <a:t> </a:t>
            </a:r>
            <a:r>
              <a:rPr lang="it-IT" sz="2800" b="1" dirty="0" err="1" smtClean="0">
                <a:solidFill>
                  <a:schemeClr val="accent1">
                    <a:lumMod val="75000"/>
                  </a:schemeClr>
                </a:solidFill>
                <a:latin typeface="+mn-lt"/>
              </a:rPr>
              <a:t>excluded</a:t>
            </a:r>
            <a:r>
              <a:rPr lang="it-IT" sz="2800" b="1" dirty="0" smtClean="0">
                <a:solidFill>
                  <a:schemeClr val="accent1">
                    <a:lumMod val="75000"/>
                  </a:schemeClr>
                </a:solidFill>
                <a:latin typeface="+mn-lt"/>
              </a:rPr>
              <a:t> in the </a:t>
            </a:r>
            <a:r>
              <a:rPr lang="it-IT" sz="2800" b="1" dirty="0" err="1" smtClean="0">
                <a:solidFill>
                  <a:schemeClr val="accent1">
                    <a:lumMod val="75000"/>
                  </a:schemeClr>
                </a:solidFill>
                <a:latin typeface="+mn-lt"/>
              </a:rPr>
              <a:t>analysis</a:t>
            </a:r>
            <a:endParaRPr lang="it-IT" sz="2800" b="1" dirty="0" smtClean="0">
              <a:solidFill>
                <a:schemeClr val="accent1">
                  <a:lumMod val="75000"/>
                </a:schemeClr>
              </a:solidFill>
              <a:latin typeface="+mn-lt"/>
            </a:endParaRPr>
          </a:p>
          <a:p>
            <a:endParaRPr lang="it-IT" sz="2800" dirty="0">
              <a:solidFill>
                <a:schemeClr val="accent1">
                  <a:lumMod val="75000"/>
                </a:schemeClr>
              </a:solidFill>
              <a:latin typeface="+mn-lt"/>
            </a:endParaRPr>
          </a:p>
          <a:p>
            <a:r>
              <a:rPr lang="it-IT" sz="2800" dirty="0" smtClean="0">
                <a:solidFill>
                  <a:schemeClr val="accent1">
                    <a:lumMod val="75000"/>
                  </a:schemeClr>
                </a:solidFill>
                <a:latin typeface="+mn-lt"/>
              </a:rPr>
              <a:t>-</a:t>
            </a:r>
            <a:r>
              <a:rPr lang="it-IT" sz="2800" dirty="0" err="1" smtClean="0">
                <a:solidFill>
                  <a:schemeClr val="accent1">
                    <a:lumMod val="75000"/>
                  </a:schemeClr>
                </a:solidFill>
                <a:latin typeface="+mn-lt"/>
              </a:rPr>
              <a:t>ORPHAcodes</a:t>
            </a:r>
            <a:r>
              <a:rPr lang="it-IT" sz="2800" dirty="0" smtClean="0">
                <a:solidFill>
                  <a:schemeClr val="accent1">
                    <a:lumMod val="75000"/>
                  </a:schemeClr>
                </a:solidFill>
                <a:latin typeface="+mn-lt"/>
              </a:rPr>
              <a:t> </a:t>
            </a:r>
            <a:r>
              <a:rPr lang="it-IT" sz="2800" dirty="0" err="1" smtClean="0">
                <a:solidFill>
                  <a:schemeClr val="accent1">
                    <a:lumMod val="75000"/>
                  </a:schemeClr>
                </a:solidFill>
                <a:latin typeface="+mn-lt"/>
              </a:rPr>
              <a:t>corresponding</a:t>
            </a:r>
            <a:r>
              <a:rPr lang="it-IT" sz="2800" dirty="0" smtClean="0">
                <a:solidFill>
                  <a:schemeClr val="accent1">
                    <a:lumMod val="75000"/>
                  </a:schemeClr>
                </a:solidFill>
                <a:latin typeface="+mn-lt"/>
              </a:rPr>
              <a:t> to </a:t>
            </a:r>
            <a:r>
              <a:rPr lang="it-IT" sz="2800" dirty="0" err="1" smtClean="0">
                <a:solidFill>
                  <a:schemeClr val="accent1">
                    <a:lumMod val="75000"/>
                  </a:schemeClr>
                </a:solidFill>
                <a:latin typeface="+mn-lt"/>
              </a:rPr>
              <a:t>diseases</a:t>
            </a:r>
            <a:r>
              <a:rPr lang="it-IT" sz="2800" dirty="0" smtClean="0">
                <a:solidFill>
                  <a:schemeClr val="accent1">
                    <a:lumMod val="75000"/>
                  </a:schemeClr>
                </a:solidFill>
                <a:latin typeface="+mn-lt"/>
              </a:rPr>
              <a:t> </a:t>
            </a:r>
            <a:r>
              <a:rPr lang="it-IT" sz="2800" b="1" dirty="0" err="1" smtClean="0">
                <a:solidFill>
                  <a:schemeClr val="accent1">
                    <a:lumMod val="75000"/>
                  </a:schemeClr>
                </a:solidFill>
                <a:latin typeface="+mn-lt"/>
              </a:rPr>
              <a:t>not</a:t>
            </a:r>
            <a:r>
              <a:rPr lang="it-IT" sz="2800" b="1" dirty="0" smtClean="0">
                <a:solidFill>
                  <a:schemeClr val="accent1">
                    <a:lumMod val="75000"/>
                  </a:schemeClr>
                </a:solidFill>
                <a:latin typeface="+mn-lt"/>
              </a:rPr>
              <a:t> rare in Europe </a:t>
            </a:r>
          </a:p>
          <a:p>
            <a:r>
              <a:rPr lang="it-IT" sz="2400" dirty="0" smtClean="0">
                <a:solidFill>
                  <a:schemeClr val="accent1">
                    <a:lumMod val="75000"/>
                  </a:schemeClr>
                </a:solidFill>
                <a:latin typeface="+mn-lt"/>
              </a:rPr>
              <a:t>i.e. </a:t>
            </a:r>
            <a:r>
              <a:rPr lang="it-IT" sz="2400" dirty="0" err="1" smtClean="0">
                <a:solidFill>
                  <a:schemeClr val="accent1">
                    <a:lumMod val="75000"/>
                  </a:schemeClr>
                </a:solidFill>
                <a:latin typeface="+mn-lt"/>
              </a:rPr>
              <a:t>Klinefelter</a:t>
            </a:r>
            <a:r>
              <a:rPr lang="it-IT" sz="2400" dirty="0" smtClean="0">
                <a:solidFill>
                  <a:schemeClr val="accent1">
                    <a:lumMod val="75000"/>
                  </a:schemeClr>
                </a:solidFill>
                <a:latin typeface="+mn-lt"/>
              </a:rPr>
              <a:t> </a:t>
            </a:r>
            <a:r>
              <a:rPr lang="it-IT" sz="2400" dirty="0" err="1" smtClean="0">
                <a:solidFill>
                  <a:schemeClr val="accent1">
                    <a:lumMod val="75000"/>
                  </a:schemeClr>
                </a:solidFill>
                <a:latin typeface="+mn-lt"/>
              </a:rPr>
              <a:t>syndrome</a:t>
            </a:r>
            <a:r>
              <a:rPr lang="it-IT" sz="2400" dirty="0" smtClean="0">
                <a:solidFill>
                  <a:schemeClr val="accent1">
                    <a:lumMod val="75000"/>
                  </a:schemeClr>
                </a:solidFill>
                <a:latin typeface="+mn-lt"/>
              </a:rPr>
              <a:t> </a:t>
            </a:r>
          </a:p>
          <a:p>
            <a:r>
              <a:rPr lang="it-IT" sz="2800" dirty="0" smtClean="0">
                <a:solidFill>
                  <a:schemeClr val="accent1">
                    <a:lumMod val="75000"/>
                  </a:schemeClr>
                </a:solidFill>
                <a:latin typeface="+mn-lt"/>
              </a:rPr>
              <a:t>(</a:t>
            </a:r>
            <a:r>
              <a:rPr lang="it-IT" sz="2800" dirty="0" err="1" smtClean="0">
                <a:solidFill>
                  <a:schemeClr val="accent1">
                    <a:lumMod val="75000"/>
                  </a:schemeClr>
                </a:solidFill>
                <a:latin typeface="+mn-lt"/>
              </a:rPr>
              <a:t>having</a:t>
            </a:r>
            <a:r>
              <a:rPr lang="it-IT" sz="2800" dirty="0" smtClean="0">
                <a:solidFill>
                  <a:schemeClr val="accent1">
                    <a:lumMod val="75000"/>
                  </a:schemeClr>
                </a:solidFill>
                <a:latin typeface="+mn-lt"/>
              </a:rPr>
              <a:t> an </a:t>
            </a:r>
            <a:r>
              <a:rPr lang="it-IT" sz="2800" dirty="0" err="1" smtClean="0">
                <a:solidFill>
                  <a:schemeClr val="accent1">
                    <a:lumMod val="75000"/>
                  </a:schemeClr>
                </a:solidFill>
                <a:latin typeface="+mn-lt"/>
              </a:rPr>
              <a:t>ORPHAcode</a:t>
            </a:r>
            <a:r>
              <a:rPr lang="it-IT" sz="2800" dirty="0" smtClean="0">
                <a:solidFill>
                  <a:schemeClr val="accent1">
                    <a:lumMod val="75000"/>
                  </a:schemeClr>
                </a:solidFill>
                <a:latin typeface="+mn-lt"/>
              </a:rPr>
              <a:t> in </a:t>
            </a:r>
            <a:r>
              <a:rPr lang="it-IT" sz="2800" dirty="0" err="1" smtClean="0">
                <a:solidFill>
                  <a:schemeClr val="accent1">
                    <a:lumMod val="75000"/>
                  </a:schemeClr>
                </a:solidFill>
                <a:latin typeface="+mn-lt"/>
              </a:rPr>
              <a:t>previous</a:t>
            </a:r>
            <a:r>
              <a:rPr lang="it-IT" sz="2800" dirty="0" smtClean="0">
                <a:solidFill>
                  <a:schemeClr val="accent1">
                    <a:lumMod val="75000"/>
                  </a:schemeClr>
                </a:solidFill>
                <a:latin typeface="+mn-lt"/>
              </a:rPr>
              <a:t> </a:t>
            </a:r>
            <a:r>
              <a:rPr lang="it-IT" sz="2800" dirty="0" err="1" smtClean="0">
                <a:solidFill>
                  <a:schemeClr val="accent1">
                    <a:lumMod val="75000"/>
                  </a:schemeClr>
                </a:solidFill>
                <a:latin typeface="+mn-lt"/>
              </a:rPr>
              <a:t>versions</a:t>
            </a:r>
            <a:r>
              <a:rPr lang="it-IT" sz="2800" dirty="0" smtClean="0">
                <a:solidFill>
                  <a:schemeClr val="accent1">
                    <a:lumMod val="75000"/>
                  </a:schemeClr>
                </a:solidFill>
                <a:latin typeface="+mn-lt"/>
              </a:rPr>
              <a:t> </a:t>
            </a:r>
            <a:br>
              <a:rPr lang="it-IT" sz="2800" dirty="0" smtClean="0">
                <a:solidFill>
                  <a:schemeClr val="accent1">
                    <a:lumMod val="75000"/>
                  </a:schemeClr>
                </a:solidFill>
                <a:latin typeface="+mn-lt"/>
              </a:rPr>
            </a:br>
            <a:r>
              <a:rPr lang="it-IT" sz="2800" dirty="0" smtClean="0">
                <a:solidFill>
                  <a:schemeClr val="accent1">
                    <a:lumMod val="75000"/>
                  </a:schemeClr>
                </a:solidFill>
                <a:latin typeface="+mn-lt"/>
              </a:rPr>
              <a:t>of the nomenclature)</a:t>
            </a:r>
          </a:p>
          <a:p>
            <a:endParaRPr lang="it-IT" sz="2800" dirty="0">
              <a:solidFill>
                <a:schemeClr val="accent1">
                  <a:lumMod val="75000"/>
                </a:schemeClr>
              </a:solidFill>
              <a:latin typeface="+mn-lt"/>
            </a:endParaRPr>
          </a:p>
          <a:p>
            <a:r>
              <a:rPr lang="en-US" sz="2800" dirty="0" smtClean="0">
                <a:solidFill>
                  <a:schemeClr val="accent1">
                    <a:lumMod val="75000"/>
                  </a:schemeClr>
                </a:solidFill>
                <a:latin typeface="+mn-lt"/>
              </a:rPr>
              <a:t>- </a:t>
            </a:r>
            <a:r>
              <a:rPr lang="en-US" sz="2800" dirty="0" err="1" smtClean="0">
                <a:solidFill>
                  <a:schemeClr val="accent1">
                    <a:lumMod val="75000"/>
                  </a:schemeClr>
                </a:solidFill>
                <a:latin typeface="+mn-lt"/>
              </a:rPr>
              <a:t>ORPHAcodes</a:t>
            </a:r>
            <a:r>
              <a:rPr lang="en-US" sz="2800" dirty="0" smtClean="0">
                <a:solidFill>
                  <a:schemeClr val="accent1">
                    <a:lumMod val="75000"/>
                  </a:schemeClr>
                </a:solidFill>
                <a:latin typeface="+mn-lt"/>
              </a:rPr>
              <a:t> </a:t>
            </a:r>
            <a:r>
              <a:rPr lang="it-IT" sz="2800" dirty="0" err="1">
                <a:solidFill>
                  <a:schemeClr val="accent1">
                    <a:lumMod val="75000"/>
                  </a:schemeClr>
                </a:solidFill>
                <a:latin typeface="+mn-lt"/>
              </a:rPr>
              <a:t>corresponding</a:t>
            </a:r>
            <a:r>
              <a:rPr lang="it-IT" sz="2800" dirty="0">
                <a:solidFill>
                  <a:schemeClr val="accent1">
                    <a:lumMod val="75000"/>
                  </a:schemeClr>
                </a:solidFill>
                <a:latin typeface="+mn-lt"/>
              </a:rPr>
              <a:t> to </a:t>
            </a:r>
            <a:r>
              <a:rPr lang="it-IT" sz="2800" b="1" dirty="0" smtClean="0">
                <a:solidFill>
                  <a:schemeClr val="accent1">
                    <a:lumMod val="75000"/>
                  </a:schemeClr>
                </a:solidFill>
                <a:latin typeface="+mn-lt"/>
              </a:rPr>
              <a:t>OBSOLETE </a:t>
            </a:r>
            <a:r>
              <a:rPr lang="it-IT" sz="2800" b="1" dirty="0" err="1" smtClean="0">
                <a:solidFill>
                  <a:schemeClr val="accent1">
                    <a:lumMod val="75000"/>
                  </a:schemeClr>
                </a:solidFill>
                <a:latin typeface="+mn-lt"/>
              </a:rPr>
              <a:t>entities</a:t>
            </a:r>
            <a:r>
              <a:rPr lang="it-IT" sz="2800" b="1" dirty="0" smtClean="0">
                <a:solidFill>
                  <a:schemeClr val="accent1">
                    <a:lumMod val="75000"/>
                  </a:schemeClr>
                </a:solidFill>
                <a:latin typeface="+mn-lt"/>
              </a:rPr>
              <a:t> </a:t>
            </a:r>
          </a:p>
          <a:p>
            <a:r>
              <a:rPr lang="it-IT" sz="2400" dirty="0" smtClean="0">
                <a:solidFill>
                  <a:schemeClr val="accent1">
                    <a:lumMod val="75000"/>
                  </a:schemeClr>
                </a:solidFill>
                <a:latin typeface="+mn-lt"/>
              </a:rPr>
              <a:t>i.e. </a:t>
            </a:r>
            <a:r>
              <a:rPr lang="fr-FR" sz="2400" dirty="0">
                <a:solidFill>
                  <a:schemeClr val="accent1">
                    <a:lumMod val="75000"/>
                  </a:schemeClr>
                </a:solidFill>
                <a:latin typeface="+mn-lt"/>
              </a:rPr>
              <a:t>Familial intestinal </a:t>
            </a:r>
            <a:r>
              <a:rPr lang="fr-FR" sz="2400" dirty="0" err="1">
                <a:solidFill>
                  <a:schemeClr val="accent1">
                    <a:lumMod val="75000"/>
                  </a:schemeClr>
                </a:solidFill>
                <a:latin typeface="+mn-lt"/>
              </a:rPr>
              <a:t>malrotation</a:t>
            </a:r>
            <a:r>
              <a:rPr lang="fr-FR" sz="2400" dirty="0">
                <a:solidFill>
                  <a:schemeClr val="accent1">
                    <a:lumMod val="75000"/>
                  </a:schemeClr>
                </a:solidFill>
                <a:latin typeface="+mn-lt"/>
              </a:rPr>
              <a:t>-facial anomalies syndrome (</a:t>
            </a:r>
            <a:r>
              <a:rPr lang="fr-FR" sz="2400" dirty="0" err="1">
                <a:solidFill>
                  <a:schemeClr val="accent1">
                    <a:lumMod val="75000"/>
                  </a:schemeClr>
                </a:solidFill>
                <a:latin typeface="+mn-lt"/>
              </a:rPr>
              <a:t>ORPHAcode</a:t>
            </a:r>
            <a:r>
              <a:rPr lang="fr-FR" sz="2400" dirty="0">
                <a:solidFill>
                  <a:schemeClr val="accent1">
                    <a:lumMod val="75000"/>
                  </a:schemeClr>
                </a:solidFill>
                <a:latin typeface="+mn-lt"/>
              </a:rPr>
              <a:t> </a:t>
            </a:r>
            <a:r>
              <a:rPr lang="fr-FR" sz="2400" dirty="0" smtClean="0">
                <a:solidFill>
                  <a:schemeClr val="accent1">
                    <a:lumMod val="75000"/>
                  </a:schemeClr>
                </a:solidFill>
                <a:latin typeface="+mn-lt"/>
              </a:rPr>
              <a:t>2454)</a:t>
            </a:r>
            <a:endParaRPr lang="en-US" sz="2400" dirty="0" smtClean="0">
              <a:solidFill>
                <a:schemeClr val="accent1">
                  <a:lumMod val="75000"/>
                </a:schemeClr>
              </a:solidFill>
              <a:latin typeface="+mn-lt"/>
            </a:endParaRPr>
          </a:p>
          <a:p>
            <a:endParaRPr lang="en-US" sz="2800" dirty="0">
              <a:solidFill>
                <a:schemeClr val="accent1">
                  <a:lumMod val="75000"/>
                </a:schemeClr>
              </a:solidFill>
              <a:latin typeface="+mn-lt"/>
            </a:endParaRPr>
          </a:p>
          <a:p>
            <a:r>
              <a:rPr lang="it-IT" sz="2800" dirty="0" smtClean="0">
                <a:solidFill>
                  <a:schemeClr val="accent1">
                    <a:lumMod val="75000"/>
                  </a:schemeClr>
                </a:solidFill>
                <a:latin typeface="+mn-lt"/>
              </a:rPr>
              <a:t> </a:t>
            </a:r>
            <a:endParaRPr lang="it-IT" sz="2800" dirty="0">
              <a:solidFill>
                <a:schemeClr val="accent1">
                  <a:lumMod val="75000"/>
                </a:schemeClr>
              </a:solidFill>
              <a:latin typeface="+mn-lt"/>
            </a:endParaRPr>
          </a:p>
        </p:txBody>
      </p:sp>
    </p:spTree>
    <p:extLst>
      <p:ext uri="{BB962C8B-B14F-4D97-AF65-F5344CB8AC3E}">
        <p14:creationId xmlns:p14="http://schemas.microsoft.com/office/powerpoint/2010/main" val="21824374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7</a:t>
            </a:fld>
            <a:endParaRPr lang="fr-FR" dirty="0">
              <a:solidFill>
                <a:srgbClr val="666666">
                  <a:tint val="75000"/>
                </a:srgbClr>
              </a:solidFill>
            </a:endParaRPr>
          </a:p>
        </p:txBody>
      </p:sp>
      <p:sp>
        <p:nvSpPr>
          <p:cNvPr id="4" name="CasellaDiTesto 3"/>
          <p:cNvSpPr txBox="1"/>
          <p:nvPr/>
        </p:nvSpPr>
        <p:spPr>
          <a:xfrm flipH="1">
            <a:off x="1736685" y="4698814"/>
            <a:ext cx="6329206" cy="1200329"/>
          </a:xfrm>
          <a:prstGeom prst="rect">
            <a:avLst/>
          </a:prstGeom>
          <a:noFill/>
        </p:spPr>
        <p:txBody>
          <a:bodyPr wrap="square" rtlCol="0">
            <a:spAutoFit/>
          </a:bodyPr>
          <a:lstStyle>
            <a:defPPr>
              <a:defRPr lang="fr-FR"/>
            </a:defPPr>
            <a:lvl1pPr>
              <a:defRPr sz="2000">
                <a:solidFill>
                  <a:schemeClr val="tx1">
                    <a:tint val="75000"/>
                  </a:schemeClr>
                </a:solidFill>
                <a:latin typeface="+mn-lt"/>
              </a:defRPr>
            </a:lvl1pPr>
          </a:lstStyle>
          <a:p>
            <a:pPr algn="ctr"/>
            <a:r>
              <a:rPr lang="it-IT" sz="2400" dirty="0" err="1">
                <a:solidFill>
                  <a:schemeClr val="bg2">
                    <a:lumMod val="50000"/>
                  </a:schemeClr>
                </a:solidFill>
              </a:rPr>
              <a:t>ORPHAcodes</a:t>
            </a:r>
            <a:r>
              <a:rPr lang="it-IT" sz="2400" dirty="0">
                <a:solidFill>
                  <a:schemeClr val="bg2">
                    <a:lumMod val="50000"/>
                  </a:schemeClr>
                </a:solidFill>
              </a:rPr>
              <a:t> </a:t>
            </a:r>
            <a:r>
              <a:rPr lang="it-IT" sz="2400" dirty="0" err="1" smtClean="0">
                <a:solidFill>
                  <a:schemeClr val="bg2">
                    <a:lumMod val="50000"/>
                  </a:schemeClr>
                </a:solidFill>
              </a:rPr>
              <a:t>used</a:t>
            </a:r>
            <a:r>
              <a:rPr lang="it-IT" sz="2400" dirty="0" smtClean="0">
                <a:solidFill>
                  <a:schemeClr val="bg2">
                    <a:lumMod val="50000"/>
                  </a:schemeClr>
                </a:solidFill>
              </a:rPr>
              <a:t> </a:t>
            </a:r>
            <a:r>
              <a:rPr lang="it-IT" sz="2400" dirty="0" err="1" smtClean="0">
                <a:solidFill>
                  <a:schemeClr val="bg2">
                    <a:lumMod val="50000"/>
                  </a:schemeClr>
                </a:solidFill>
              </a:rPr>
              <a:t>globally</a:t>
            </a:r>
            <a:r>
              <a:rPr lang="it-IT" sz="2400" dirty="0" smtClean="0">
                <a:solidFill>
                  <a:schemeClr val="bg2">
                    <a:lumMod val="50000"/>
                  </a:schemeClr>
                </a:solidFill>
              </a:rPr>
              <a:t> </a:t>
            </a:r>
            <a:r>
              <a:rPr lang="it-IT" sz="2400" b="1" dirty="0" smtClean="0">
                <a:solidFill>
                  <a:schemeClr val="bg2">
                    <a:lumMod val="50000"/>
                  </a:schemeClr>
                </a:solidFill>
              </a:rPr>
              <a:t>N=4,577 </a:t>
            </a:r>
          </a:p>
          <a:p>
            <a:pPr algn="ctr"/>
            <a:r>
              <a:rPr lang="it-IT" sz="2400" dirty="0" smtClean="0">
                <a:solidFill>
                  <a:schemeClr val="accent6">
                    <a:lumMod val="75000"/>
                  </a:schemeClr>
                </a:solidFill>
              </a:rPr>
              <a:t>   </a:t>
            </a:r>
          </a:p>
          <a:p>
            <a:pPr algn="ctr"/>
            <a:r>
              <a:rPr lang="it-IT" sz="2400" b="1" dirty="0" err="1" smtClean="0">
                <a:solidFill>
                  <a:schemeClr val="bg2">
                    <a:lumMod val="50000"/>
                  </a:schemeClr>
                </a:solidFill>
              </a:rPr>
              <a:t>Without</a:t>
            </a:r>
            <a:r>
              <a:rPr lang="it-IT" sz="2400" b="1" dirty="0" smtClean="0">
                <a:solidFill>
                  <a:schemeClr val="bg2">
                    <a:lumMod val="50000"/>
                  </a:schemeClr>
                </a:solidFill>
              </a:rPr>
              <a:t> </a:t>
            </a:r>
            <a:r>
              <a:rPr lang="it-IT" sz="2400" b="1" dirty="0" err="1" smtClean="0">
                <a:solidFill>
                  <a:schemeClr val="bg2">
                    <a:lumMod val="50000"/>
                  </a:schemeClr>
                </a:solidFill>
              </a:rPr>
              <a:t>duplicates</a:t>
            </a:r>
            <a:r>
              <a:rPr lang="it-IT" sz="2400" b="1" dirty="0" smtClean="0">
                <a:solidFill>
                  <a:schemeClr val="bg2">
                    <a:lumMod val="50000"/>
                  </a:schemeClr>
                </a:solidFill>
              </a:rPr>
              <a:t> (</a:t>
            </a:r>
            <a:r>
              <a:rPr lang="it-IT" sz="2400" b="1" dirty="0" err="1" smtClean="0">
                <a:solidFill>
                  <a:schemeClr val="bg2">
                    <a:lumMod val="50000"/>
                  </a:schemeClr>
                </a:solidFill>
              </a:rPr>
              <a:t>active</a:t>
            </a:r>
            <a:r>
              <a:rPr lang="it-IT" sz="2400" b="1" dirty="0" smtClean="0">
                <a:solidFill>
                  <a:schemeClr val="bg2">
                    <a:lumMod val="50000"/>
                  </a:schemeClr>
                </a:solidFill>
              </a:rPr>
              <a:t> </a:t>
            </a:r>
            <a:r>
              <a:rPr lang="it-IT" sz="2400" b="1" dirty="0" err="1" smtClean="0">
                <a:solidFill>
                  <a:schemeClr val="bg2">
                    <a:lumMod val="50000"/>
                  </a:schemeClr>
                </a:solidFill>
              </a:rPr>
              <a:t>entities</a:t>
            </a:r>
            <a:r>
              <a:rPr lang="it-IT" sz="2400" b="1" dirty="0" smtClean="0">
                <a:solidFill>
                  <a:schemeClr val="bg2">
                    <a:lumMod val="50000"/>
                  </a:schemeClr>
                </a:solidFill>
              </a:rPr>
              <a:t>) N=3,137</a:t>
            </a:r>
            <a:endParaRPr lang="it-IT" sz="2400" b="1" dirty="0">
              <a:solidFill>
                <a:schemeClr val="bg2">
                  <a:lumMod val="50000"/>
                </a:schemeClr>
              </a:solidFill>
            </a:endParaRPr>
          </a:p>
        </p:txBody>
      </p:sp>
      <p:sp>
        <p:nvSpPr>
          <p:cNvPr id="5" name="CasellaDiTesto 4"/>
          <p:cNvSpPr txBox="1"/>
          <p:nvPr/>
        </p:nvSpPr>
        <p:spPr>
          <a:xfrm flipH="1">
            <a:off x="1382134" y="1504080"/>
            <a:ext cx="7169670" cy="400110"/>
          </a:xfrm>
          <a:prstGeom prst="rect">
            <a:avLst/>
          </a:prstGeom>
          <a:noFill/>
        </p:spPr>
        <p:txBody>
          <a:bodyPr wrap="square" rtlCol="0">
            <a:spAutoFit/>
          </a:bodyPr>
          <a:lstStyle/>
          <a:p>
            <a:r>
              <a:rPr lang="it-IT" sz="2000" dirty="0" err="1">
                <a:solidFill>
                  <a:schemeClr val="accent6">
                    <a:lumMod val="75000"/>
                  </a:schemeClr>
                </a:solidFill>
                <a:latin typeface="+mn-lt"/>
              </a:rPr>
              <a:t>Only</a:t>
            </a:r>
            <a:r>
              <a:rPr lang="it-IT" sz="2000" dirty="0">
                <a:solidFill>
                  <a:schemeClr val="accent6">
                    <a:lumMod val="75000"/>
                  </a:schemeClr>
                </a:solidFill>
                <a:latin typeface="+mn-lt"/>
              </a:rPr>
              <a:t> </a:t>
            </a:r>
            <a:r>
              <a:rPr lang="it-IT" sz="2000" b="1" dirty="0" err="1">
                <a:solidFill>
                  <a:schemeClr val="bg2">
                    <a:lumMod val="50000"/>
                  </a:schemeClr>
                </a:solidFill>
                <a:latin typeface="+mn-lt"/>
              </a:rPr>
              <a:t>confirmed</a:t>
            </a:r>
            <a:r>
              <a:rPr lang="it-IT" sz="2000" b="1" dirty="0">
                <a:solidFill>
                  <a:schemeClr val="bg2">
                    <a:lumMod val="50000"/>
                  </a:schemeClr>
                </a:solidFill>
                <a:latin typeface="+mn-lt"/>
              </a:rPr>
              <a:t> </a:t>
            </a:r>
            <a:r>
              <a:rPr lang="it-IT" sz="2000" b="1" dirty="0" err="1">
                <a:solidFill>
                  <a:schemeClr val="bg2">
                    <a:lumMod val="50000"/>
                  </a:schemeClr>
                </a:solidFill>
                <a:latin typeface="+mn-lt"/>
              </a:rPr>
              <a:t>diagnoses</a:t>
            </a:r>
            <a:r>
              <a:rPr lang="it-IT" sz="2000" b="1" dirty="0">
                <a:solidFill>
                  <a:schemeClr val="bg2">
                    <a:lumMod val="50000"/>
                  </a:schemeClr>
                </a:solidFill>
                <a:latin typeface="+mn-lt"/>
              </a:rPr>
              <a:t> </a:t>
            </a:r>
            <a:r>
              <a:rPr lang="it-IT" sz="2000" dirty="0" err="1">
                <a:solidFill>
                  <a:schemeClr val="accent6">
                    <a:lumMod val="75000"/>
                  </a:schemeClr>
                </a:solidFill>
                <a:latin typeface="+mn-lt"/>
              </a:rPr>
              <a:t>have</a:t>
            </a:r>
            <a:r>
              <a:rPr lang="it-IT" sz="2000" dirty="0">
                <a:solidFill>
                  <a:schemeClr val="accent6">
                    <a:lumMod val="75000"/>
                  </a:schemeClr>
                </a:solidFill>
                <a:latin typeface="+mn-lt"/>
              </a:rPr>
              <a:t> </a:t>
            </a:r>
            <a:r>
              <a:rPr lang="it-IT" sz="2000" dirty="0" err="1">
                <a:solidFill>
                  <a:schemeClr val="accent6">
                    <a:lumMod val="75000"/>
                  </a:schemeClr>
                </a:solidFill>
                <a:latin typeface="+mn-lt"/>
              </a:rPr>
              <a:t>been</a:t>
            </a:r>
            <a:r>
              <a:rPr lang="it-IT" sz="2000" dirty="0">
                <a:solidFill>
                  <a:schemeClr val="accent6">
                    <a:lumMod val="75000"/>
                  </a:schemeClr>
                </a:solidFill>
                <a:latin typeface="+mn-lt"/>
              </a:rPr>
              <a:t> </a:t>
            </a:r>
            <a:r>
              <a:rPr lang="it-IT" sz="2000" dirty="0" err="1" smtClean="0">
                <a:solidFill>
                  <a:schemeClr val="accent6">
                    <a:lumMod val="75000"/>
                  </a:schemeClr>
                </a:solidFill>
                <a:latin typeface="+mn-lt"/>
              </a:rPr>
              <a:t>considered</a:t>
            </a:r>
            <a:endParaRPr lang="it-IT" sz="2000" dirty="0">
              <a:solidFill>
                <a:schemeClr val="accent6">
                  <a:lumMod val="75000"/>
                </a:schemeClr>
              </a:solidFill>
              <a:latin typeface="+mn-lt"/>
            </a:endParaRPr>
          </a:p>
        </p:txBody>
      </p:sp>
      <p:sp>
        <p:nvSpPr>
          <p:cNvPr id="6" name="CasellaDiTesto 5"/>
          <p:cNvSpPr txBox="1"/>
          <p:nvPr/>
        </p:nvSpPr>
        <p:spPr>
          <a:xfrm flipH="1">
            <a:off x="1376250" y="503675"/>
            <a:ext cx="6705746" cy="707886"/>
          </a:xfrm>
          <a:prstGeom prst="rect">
            <a:avLst/>
          </a:prstGeom>
          <a:noFill/>
        </p:spPr>
        <p:txBody>
          <a:bodyPr wrap="square" rtlCol="0">
            <a:spAutoFit/>
          </a:bodyPr>
          <a:lstStyle>
            <a:defPPr>
              <a:defRPr lang="fr-FR"/>
            </a:defPPr>
            <a:lvl1pPr>
              <a:defRPr sz="2000">
                <a:solidFill>
                  <a:schemeClr val="tx1">
                    <a:tint val="75000"/>
                  </a:schemeClr>
                </a:solidFill>
                <a:latin typeface="+mn-lt"/>
              </a:defRPr>
            </a:lvl1pPr>
          </a:lstStyle>
          <a:p>
            <a:r>
              <a:rPr lang="it-IT" dirty="0" err="1">
                <a:solidFill>
                  <a:schemeClr val="accent6">
                    <a:lumMod val="75000"/>
                  </a:schemeClr>
                </a:solidFill>
              </a:rPr>
              <a:t>Only</a:t>
            </a:r>
            <a:r>
              <a:rPr lang="it-IT" dirty="0">
                <a:solidFill>
                  <a:schemeClr val="accent6">
                    <a:lumMod val="75000"/>
                  </a:schemeClr>
                </a:solidFill>
              </a:rPr>
              <a:t> </a:t>
            </a:r>
            <a:r>
              <a:rPr lang="it-IT" dirty="0" err="1">
                <a:solidFill>
                  <a:schemeClr val="accent6">
                    <a:lumMod val="75000"/>
                  </a:schemeClr>
                </a:solidFill>
              </a:rPr>
              <a:t>ORPHAcodes</a:t>
            </a:r>
            <a:r>
              <a:rPr lang="it-IT" dirty="0">
                <a:solidFill>
                  <a:schemeClr val="accent6">
                    <a:lumMod val="75000"/>
                  </a:schemeClr>
                </a:solidFill>
              </a:rPr>
              <a:t> </a:t>
            </a:r>
            <a:r>
              <a:rPr lang="it-IT" dirty="0" err="1">
                <a:solidFill>
                  <a:schemeClr val="accent6">
                    <a:lumMod val="75000"/>
                  </a:schemeClr>
                </a:solidFill>
              </a:rPr>
              <a:t>corresponding</a:t>
            </a:r>
            <a:r>
              <a:rPr lang="it-IT" dirty="0">
                <a:solidFill>
                  <a:schemeClr val="accent6">
                    <a:lumMod val="75000"/>
                  </a:schemeClr>
                </a:solidFill>
              </a:rPr>
              <a:t> to </a:t>
            </a:r>
            <a:r>
              <a:rPr lang="it-IT" b="1" dirty="0" err="1">
                <a:solidFill>
                  <a:schemeClr val="bg2">
                    <a:lumMod val="50000"/>
                  </a:schemeClr>
                </a:solidFill>
              </a:rPr>
              <a:t>active</a:t>
            </a:r>
            <a:r>
              <a:rPr lang="it-IT" b="1" dirty="0">
                <a:solidFill>
                  <a:schemeClr val="bg2">
                    <a:lumMod val="50000"/>
                  </a:schemeClr>
                </a:solidFill>
              </a:rPr>
              <a:t> </a:t>
            </a:r>
            <a:r>
              <a:rPr lang="it-IT" b="1" dirty="0" err="1">
                <a:solidFill>
                  <a:schemeClr val="bg2">
                    <a:lumMod val="50000"/>
                  </a:schemeClr>
                </a:solidFill>
              </a:rPr>
              <a:t>entities</a:t>
            </a:r>
            <a:r>
              <a:rPr lang="it-IT" b="1" dirty="0">
                <a:solidFill>
                  <a:schemeClr val="bg2">
                    <a:lumMod val="50000"/>
                  </a:schemeClr>
                </a:solidFill>
              </a:rPr>
              <a:t> </a:t>
            </a:r>
            <a:r>
              <a:rPr lang="it-IT" dirty="0">
                <a:solidFill>
                  <a:schemeClr val="accent6">
                    <a:lumMod val="75000"/>
                  </a:schemeClr>
                </a:solidFill>
              </a:rPr>
              <a:t>(nomenclature pack </a:t>
            </a:r>
            <a:r>
              <a:rPr lang="it-IT" dirty="0" err="1">
                <a:solidFill>
                  <a:schemeClr val="accent6">
                    <a:lumMod val="75000"/>
                  </a:schemeClr>
                </a:solidFill>
              </a:rPr>
              <a:t>version</a:t>
            </a:r>
            <a:r>
              <a:rPr lang="it-IT" dirty="0">
                <a:solidFill>
                  <a:schemeClr val="accent6">
                    <a:lumMod val="75000"/>
                  </a:schemeClr>
                </a:solidFill>
              </a:rPr>
              <a:t> </a:t>
            </a:r>
            <a:r>
              <a:rPr lang="it-IT" dirty="0" err="1">
                <a:solidFill>
                  <a:schemeClr val="accent6">
                    <a:lumMod val="75000"/>
                  </a:schemeClr>
                </a:solidFill>
              </a:rPr>
              <a:t>July</a:t>
            </a:r>
            <a:r>
              <a:rPr lang="it-IT" dirty="0">
                <a:solidFill>
                  <a:schemeClr val="accent6">
                    <a:lumMod val="75000"/>
                  </a:schemeClr>
                </a:solidFill>
              </a:rPr>
              <a:t> 2021)</a:t>
            </a:r>
          </a:p>
        </p:txBody>
      </p:sp>
      <p:sp>
        <p:nvSpPr>
          <p:cNvPr id="8" name="CasellaDiTesto 7"/>
          <p:cNvSpPr txBox="1"/>
          <p:nvPr/>
        </p:nvSpPr>
        <p:spPr>
          <a:xfrm flipH="1">
            <a:off x="1345333" y="2353210"/>
            <a:ext cx="7304685" cy="707886"/>
          </a:xfrm>
          <a:prstGeom prst="rect">
            <a:avLst/>
          </a:prstGeom>
          <a:noFill/>
        </p:spPr>
        <p:txBody>
          <a:bodyPr wrap="square" rtlCol="0">
            <a:spAutoFit/>
          </a:bodyPr>
          <a:lstStyle/>
          <a:p>
            <a:r>
              <a:rPr lang="it-IT" sz="2000" dirty="0" err="1">
                <a:solidFill>
                  <a:schemeClr val="accent6">
                    <a:lumMod val="75000"/>
                  </a:schemeClr>
                </a:solidFill>
                <a:latin typeface="+mn-lt"/>
              </a:rPr>
              <a:t>ORPHAcodes</a:t>
            </a:r>
            <a:r>
              <a:rPr lang="it-IT" sz="2000" dirty="0">
                <a:solidFill>
                  <a:schemeClr val="accent6">
                    <a:lumMod val="75000"/>
                  </a:schemeClr>
                </a:solidFill>
                <a:latin typeface="+mn-lt"/>
              </a:rPr>
              <a:t> </a:t>
            </a:r>
            <a:r>
              <a:rPr lang="it-IT" sz="2000" dirty="0" err="1">
                <a:solidFill>
                  <a:schemeClr val="accent6">
                    <a:lumMod val="75000"/>
                  </a:schemeClr>
                </a:solidFill>
                <a:latin typeface="+mn-lt"/>
              </a:rPr>
              <a:t>corresponding</a:t>
            </a:r>
            <a:r>
              <a:rPr lang="it-IT" sz="2000" dirty="0">
                <a:solidFill>
                  <a:schemeClr val="accent6">
                    <a:lumMod val="75000"/>
                  </a:schemeClr>
                </a:solidFill>
                <a:latin typeface="+mn-lt"/>
              </a:rPr>
              <a:t> to the </a:t>
            </a:r>
            <a:r>
              <a:rPr lang="it-IT" sz="2000" dirty="0" err="1">
                <a:solidFill>
                  <a:schemeClr val="accent6">
                    <a:lumMod val="75000"/>
                  </a:schemeClr>
                </a:solidFill>
                <a:latin typeface="+mn-lt"/>
              </a:rPr>
              <a:t>aggregation</a:t>
            </a:r>
            <a:r>
              <a:rPr lang="it-IT" sz="2000" dirty="0">
                <a:solidFill>
                  <a:schemeClr val="accent6">
                    <a:lumMod val="75000"/>
                  </a:schemeClr>
                </a:solidFill>
                <a:latin typeface="+mn-lt"/>
              </a:rPr>
              <a:t> </a:t>
            </a:r>
            <a:r>
              <a:rPr lang="it-IT" sz="2000" dirty="0" err="1">
                <a:solidFill>
                  <a:schemeClr val="accent6">
                    <a:lumMod val="75000"/>
                  </a:schemeClr>
                </a:solidFill>
                <a:latin typeface="+mn-lt"/>
              </a:rPr>
              <a:t>level</a:t>
            </a:r>
            <a:r>
              <a:rPr lang="it-IT" sz="2000" dirty="0">
                <a:solidFill>
                  <a:schemeClr val="accent6">
                    <a:lumMod val="75000"/>
                  </a:schemeClr>
                </a:solidFill>
                <a:latin typeface="+mn-lt"/>
              </a:rPr>
              <a:t> «</a:t>
            </a:r>
            <a:r>
              <a:rPr lang="it-IT" sz="2000" dirty="0" err="1">
                <a:solidFill>
                  <a:schemeClr val="accent6">
                    <a:lumMod val="75000"/>
                  </a:schemeClr>
                </a:solidFill>
                <a:latin typeface="+mn-lt"/>
              </a:rPr>
              <a:t>subtype</a:t>
            </a:r>
            <a:r>
              <a:rPr lang="it-IT" sz="2000" dirty="0">
                <a:solidFill>
                  <a:schemeClr val="accent6">
                    <a:lumMod val="75000"/>
                  </a:schemeClr>
                </a:solidFill>
                <a:latin typeface="+mn-lt"/>
              </a:rPr>
              <a:t> of </a:t>
            </a:r>
            <a:r>
              <a:rPr lang="it-IT" sz="2000" dirty="0" err="1">
                <a:solidFill>
                  <a:schemeClr val="accent6">
                    <a:lumMod val="75000"/>
                  </a:schemeClr>
                </a:solidFill>
                <a:latin typeface="+mn-lt"/>
              </a:rPr>
              <a:t>disease</a:t>
            </a:r>
            <a:r>
              <a:rPr lang="it-IT" sz="2000" dirty="0">
                <a:solidFill>
                  <a:schemeClr val="accent6">
                    <a:lumMod val="75000"/>
                  </a:schemeClr>
                </a:solidFill>
                <a:latin typeface="+mn-lt"/>
              </a:rPr>
              <a:t>» </a:t>
            </a:r>
            <a:r>
              <a:rPr lang="it-IT" sz="2000" dirty="0" err="1">
                <a:solidFill>
                  <a:schemeClr val="accent6">
                    <a:lumMod val="75000"/>
                  </a:schemeClr>
                </a:solidFill>
                <a:latin typeface="+mn-lt"/>
              </a:rPr>
              <a:t>have</a:t>
            </a:r>
            <a:r>
              <a:rPr lang="it-IT" sz="2000" dirty="0">
                <a:solidFill>
                  <a:schemeClr val="accent6">
                    <a:lumMod val="75000"/>
                  </a:schemeClr>
                </a:solidFill>
                <a:latin typeface="+mn-lt"/>
              </a:rPr>
              <a:t> </a:t>
            </a:r>
            <a:r>
              <a:rPr lang="it-IT" sz="2000" dirty="0" err="1">
                <a:solidFill>
                  <a:schemeClr val="accent6">
                    <a:lumMod val="75000"/>
                  </a:schemeClr>
                </a:solidFill>
                <a:latin typeface="+mn-lt"/>
              </a:rPr>
              <a:t>been</a:t>
            </a:r>
            <a:r>
              <a:rPr lang="it-IT" sz="2000" dirty="0">
                <a:solidFill>
                  <a:schemeClr val="accent6">
                    <a:lumMod val="75000"/>
                  </a:schemeClr>
                </a:solidFill>
                <a:latin typeface="+mn-lt"/>
              </a:rPr>
              <a:t> </a:t>
            </a:r>
            <a:r>
              <a:rPr lang="it-IT" sz="2000" dirty="0" err="1">
                <a:solidFill>
                  <a:schemeClr val="accent6">
                    <a:lumMod val="75000"/>
                  </a:schemeClr>
                </a:solidFill>
                <a:latin typeface="+mn-lt"/>
              </a:rPr>
              <a:t>referred</a:t>
            </a:r>
            <a:r>
              <a:rPr lang="it-IT" sz="2000" dirty="0">
                <a:solidFill>
                  <a:schemeClr val="accent6">
                    <a:lumMod val="75000"/>
                  </a:schemeClr>
                </a:solidFill>
                <a:latin typeface="+mn-lt"/>
              </a:rPr>
              <a:t> to the </a:t>
            </a:r>
            <a:r>
              <a:rPr lang="it-IT" sz="2000" dirty="0" err="1">
                <a:solidFill>
                  <a:schemeClr val="accent6">
                    <a:lumMod val="75000"/>
                  </a:schemeClr>
                </a:solidFill>
                <a:latin typeface="+mn-lt"/>
              </a:rPr>
              <a:t>corresponding</a:t>
            </a:r>
            <a:r>
              <a:rPr lang="it-IT" sz="2000" dirty="0">
                <a:solidFill>
                  <a:schemeClr val="accent6">
                    <a:lumMod val="75000"/>
                  </a:schemeClr>
                </a:solidFill>
                <a:latin typeface="+mn-lt"/>
              </a:rPr>
              <a:t> </a:t>
            </a:r>
            <a:r>
              <a:rPr lang="it-IT" sz="2000" b="1" dirty="0" err="1">
                <a:solidFill>
                  <a:schemeClr val="bg2">
                    <a:lumMod val="50000"/>
                  </a:schemeClr>
                </a:solidFill>
                <a:latin typeface="+mn-lt"/>
              </a:rPr>
              <a:t>disease</a:t>
            </a:r>
            <a:r>
              <a:rPr lang="it-IT" sz="2000" b="1" dirty="0">
                <a:solidFill>
                  <a:schemeClr val="bg2">
                    <a:lumMod val="50000"/>
                  </a:schemeClr>
                </a:solidFill>
                <a:latin typeface="+mn-lt"/>
              </a:rPr>
              <a:t> </a:t>
            </a:r>
            <a:r>
              <a:rPr lang="it-IT" sz="2000" b="1" dirty="0" err="1">
                <a:solidFill>
                  <a:schemeClr val="bg2">
                    <a:lumMod val="50000"/>
                  </a:schemeClr>
                </a:solidFill>
                <a:latin typeface="+mn-lt"/>
              </a:rPr>
              <a:t>level</a:t>
            </a:r>
            <a:r>
              <a:rPr lang="it-IT" sz="2000" b="1" dirty="0">
                <a:solidFill>
                  <a:schemeClr val="bg2">
                    <a:lumMod val="50000"/>
                  </a:schemeClr>
                </a:solidFill>
                <a:latin typeface="+mn-lt"/>
              </a:rPr>
              <a:t> </a:t>
            </a:r>
          </a:p>
        </p:txBody>
      </p:sp>
      <p:sp>
        <p:nvSpPr>
          <p:cNvPr id="9" name="CasellaDiTesto 8"/>
          <p:cNvSpPr txBox="1"/>
          <p:nvPr/>
        </p:nvSpPr>
        <p:spPr>
          <a:xfrm flipH="1">
            <a:off x="1346224" y="3526012"/>
            <a:ext cx="7304685" cy="707886"/>
          </a:xfrm>
          <a:prstGeom prst="rect">
            <a:avLst/>
          </a:prstGeom>
          <a:noFill/>
        </p:spPr>
        <p:txBody>
          <a:bodyPr wrap="square" rtlCol="0">
            <a:spAutoFit/>
          </a:bodyPr>
          <a:lstStyle/>
          <a:p>
            <a:r>
              <a:rPr lang="it-IT" sz="2000" dirty="0" err="1">
                <a:solidFill>
                  <a:schemeClr val="accent6">
                    <a:lumMod val="75000"/>
                  </a:schemeClr>
                </a:solidFill>
                <a:latin typeface="+mn-lt"/>
              </a:rPr>
              <a:t>ORPHAcodes</a:t>
            </a:r>
            <a:r>
              <a:rPr lang="it-IT" sz="2000" dirty="0">
                <a:solidFill>
                  <a:schemeClr val="accent6">
                    <a:lumMod val="75000"/>
                  </a:schemeClr>
                </a:solidFill>
                <a:latin typeface="+mn-lt"/>
              </a:rPr>
              <a:t> </a:t>
            </a:r>
            <a:r>
              <a:rPr lang="it-IT" sz="2000" dirty="0" err="1">
                <a:solidFill>
                  <a:schemeClr val="accent6">
                    <a:lumMod val="75000"/>
                  </a:schemeClr>
                </a:solidFill>
                <a:latin typeface="+mn-lt"/>
              </a:rPr>
              <a:t>used</a:t>
            </a:r>
            <a:r>
              <a:rPr lang="it-IT" sz="2000" dirty="0">
                <a:solidFill>
                  <a:schemeClr val="accent6">
                    <a:lumMod val="75000"/>
                  </a:schemeClr>
                </a:solidFill>
                <a:latin typeface="+mn-lt"/>
              </a:rPr>
              <a:t> in </a:t>
            </a:r>
            <a:r>
              <a:rPr lang="it-IT" sz="2000" dirty="0" err="1">
                <a:solidFill>
                  <a:schemeClr val="accent6">
                    <a:lumMod val="75000"/>
                  </a:schemeClr>
                </a:solidFill>
                <a:latin typeface="+mn-lt"/>
              </a:rPr>
              <a:t>each</a:t>
            </a:r>
            <a:r>
              <a:rPr lang="it-IT" sz="2000" dirty="0">
                <a:solidFill>
                  <a:schemeClr val="accent6">
                    <a:lumMod val="75000"/>
                  </a:schemeClr>
                </a:solidFill>
                <a:latin typeface="+mn-lt"/>
              </a:rPr>
              <a:t> country/</a:t>
            </a:r>
            <a:r>
              <a:rPr lang="it-IT" sz="2000" dirty="0" err="1">
                <a:solidFill>
                  <a:schemeClr val="accent6">
                    <a:lumMod val="75000"/>
                  </a:schemeClr>
                </a:solidFill>
                <a:latin typeface="+mn-lt"/>
              </a:rPr>
              <a:t>region</a:t>
            </a:r>
            <a:r>
              <a:rPr lang="it-IT" sz="2000" dirty="0">
                <a:solidFill>
                  <a:schemeClr val="accent6">
                    <a:lumMod val="75000"/>
                  </a:schemeClr>
                </a:solidFill>
                <a:latin typeface="+mn-lt"/>
              </a:rPr>
              <a:t> </a:t>
            </a:r>
            <a:r>
              <a:rPr lang="it-IT" sz="2000" dirty="0" err="1">
                <a:solidFill>
                  <a:schemeClr val="accent6">
                    <a:lumMod val="75000"/>
                  </a:schemeClr>
                </a:solidFill>
                <a:latin typeface="+mn-lt"/>
              </a:rPr>
              <a:t>have</a:t>
            </a:r>
            <a:r>
              <a:rPr lang="it-IT" sz="2000" dirty="0">
                <a:solidFill>
                  <a:schemeClr val="accent6">
                    <a:lumMod val="75000"/>
                  </a:schemeClr>
                </a:solidFill>
                <a:latin typeface="+mn-lt"/>
              </a:rPr>
              <a:t> </a:t>
            </a:r>
            <a:r>
              <a:rPr lang="it-IT" sz="2000" dirty="0" err="1">
                <a:solidFill>
                  <a:schemeClr val="accent6">
                    <a:lumMod val="75000"/>
                  </a:schemeClr>
                </a:solidFill>
                <a:latin typeface="+mn-lt"/>
              </a:rPr>
              <a:t>been</a:t>
            </a:r>
            <a:r>
              <a:rPr lang="it-IT" sz="2000" dirty="0">
                <a:solidFill>
                  <a:schemeClr val="accent6">
                    <a:lumMod val="75000"/>
                  </a:schemeClr>
                </a:solidFill>
                <a:latin typeface="+mn-lt"/>
              </a:rPr>
              <a:t> </a:t>
            </a:r>
            <a:r>
              <a:rPr lang="it-IT" sz="2000" dirty="0" err="1">
                <a:solidFill>
                  <a:schemeClr val="accent6">
                    <a:lumMod val="75000"/>
                  </a:schemeClr>
                </a:solidFill>
                <a:latin typeface="+mn-lt"/>
              </a:rPr>
              <a:t>considered</a:t>
            </a:r>
            <a:r>
              <a:rPr lang="it-IT" sz="2000" dirty="0">
                <a:solidFill>
                  <a:schemeClr val="accent6">
                    <a:lumMod val="75000"/>
                  </a:schemeClr>
                </a:solidFill>
                <a:latin typeface="+mn-lt"/>
              </a:rPr>
              <a:t> </a:t>
            </a:r>
            <a:r>
              <a:rPr lang="it-IT" sz="2000" dirty="0" err="1">
                <a:solidFill>
                  <a:schemeClr val="accent6">
                    <a:lumMod val="75000"/>
                  </a:schemeClr>
                </a:solidFill>
                <a:latin typeface="+mn-lt"/>
              </a:rPr>
              <a:t>only</a:t>
            </a:r>
            <a:r>
              <a:rPr lang="it-IT" sz="2000" dirty="0">
                <a:solidFill>
                  <a:schemeClr val="accent6">
                    <a:lumMod val="75000"/>
                  </a:schemeClr>
                </a:solidFill>
                <a:latin typeface="+mn-lt"/>
              </a:rPr>
              <a:t> once in </a:t>
            </a:r>
            <a:r>
              <a:rPr lang="it-IT" sz="2000" dirty="0" smtClean="0">
                <a:solidFill>
                  <a:schemeClr val="accent6">
                    <a:lumMod val="75000"/>
                  </a:schemeClr>
                </a:solidFill>
                <a:latin typeface="+mn-lt"/>
              </a:rPr>
              <a:t>global </a:t>
            </a:r>
            <a:r>
              <a:rPr lang="it-IT" sz="2000" dirty="0" err="1" smtClean="0">
                <a:solidFill>
                  <a:schemeClr val="accent6">
                    <a:lumMod val="75000"/>
                  </a:schemeClr>
                </a:solidFill>
                <a:latin typeface="+mn-lt"/>
              </a:rPr>
              <a:t>analyses</a:t>
            </a:r>
            <a:endParaRPr lang="it-IT" sz="2000" dirty="0">
              <a:solidFill>
                <a:schemeClr val="accent6">
                  <a:lumMod val="75000"/>
                </a:schemeClr>
              </a:solidFill>
              <a:latin typeface="+mn-lt"/>
            </a:endParaRPr>
          </a:p>
        </p:txBody>
      </p:sp>
      <p:sp>
        <p:nvSpPr>
          <p:cNvPr id="7" name="CasellaDiTesto 6"/>
          <p:cNvSpPr txBox="1"/>
          <p:nvPr/>
        </p:nvSpPr>
        <p:spPr>
          <a:xfrm>
            <a:off x="791580" y="1133745"/>
            <a:ext cx="45719" cy="4031873"/>
          </a:xfrm>
          <a:prstGeom prst="rect">
            <a:avLst/>
          </a:prstGeom>
          <a:noFill/>
        </p:spPr>
        <p:txBody>
          <a:bodyPr wrap="square" rtlCol="0">
            <a:spAutoFit/>
          </a:bodyPr>
          <a:lstStyle/>
          <a:p>
            <a:r>
              <a:rPr lang="it-IT" sz="3200" b="1" dirty="0" err="1" smtClean="0">
                <a:solidFill>
                  <a:srgbClr val="008258"/>
                </a:solidFill>
                <a:latin typeface="+mn-lt"/>
              </a:rPr>
              <a:t>analysis</a:t>
            </a:r>
            <a:endParaRPr lang="it-IT" sz="3200" b="1" dirty="0">
              <a:solidFill>
                <a:srgbClr val="008258"/>
              </a:solidFill>
              <a:latin typeface="+mn-lt"/>
            </a:endParaRPr>
          </a:p>
        </p:txBody>
      </p:sp>
      <p:sp>
        <p:nvSpPr>
          <p:cNvPr id="11" name="CasellaDiTesto 10"/>
          <p:cNvSpPr txBox="1"/>
          <p:nvPr/>
        </p:nvSpPr>
        <p:spPr>
          <a:xfrm flipH="1">
            <a:off x="251519" y="98630"/>
            <a:ext cx="270030" cy="6494085"/>
          </a:xfrm>
          <a:prstGeom prst="rect">
            <a:avLst/>
          </a:prstGeom>
          <a:noFill/>
        </p:spPr>
        <p:txBody>
          <a:bodyPr wrap="square" rtlCol="0">
            <a:spAutoFit/>
          </a:bodyPr>
          <a:lstStyle/>
          <a:p>
            <a:r>
              <a:rPr lang="it-IT" sz="3200" b="1" dirty="0" err="1" smtClean="0">
                <a:solidFill>
                  <a:srgbClr val="008258"/>
                </a:solidFill>
              </a:rPr>
              <a:t>transnational</a:t>
            </a:r>
            <a:endParaRPr lang="it-IT" b="1" dirty="0">
              <a:solidFill>
                <a:srgbClr val="008258"/>
              </a:solidFill>
            </a:endParaRPr>
          </a:p>
        </p:txBody>
      </p:sp>
      <p:cxnSp>
        <p:nvCxnSpPr>
          <p:cNvPr id="13" name="Connettore diritto 12"/>
          <p:cNvCxnSpPr/>
          <p:nvPr/>
        </p:nvCxnSpPr>
        <p:spPr>
          <a:xfrm>
            <a:off x="1345333" y="98630"/>
            <a:ext cx="0" cy="63007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572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8</a:t>
            </a:fld>
            <a:endParaRPr lang="fr-FR" dirty="0">
              <a:solidFill>
                <a:srgbClr val="666666">
                  <a:tint val="75000"/>
                </a:srgbClr>
              </a:solidFill>
            </a:endParaRPr>
          </a:p>
        </p:txBody>
      </p:sp>
      <p:sp>
        <p:nvSpPr>
          <p:cNvPr id="3" name="CasellaDiTesto 2"/>
          <p:cNvSpPr txBox="1"/>
          <p:nvPr/>
        </p:nvSpPr>
        <p:spPr>
          <a:xfrm flipH="1">
            <a:off x="1016604" y="458670"/>
            <a:ext cx="7290809" cy="1754326"/>
          </a:xfrm>
          <a:prstGeom prst="rect">
            <a:avLst/>
          </a:prstGeom>
          <a:noFill/>
        </p:spPr>
        <p:txBody>
          <a:bodyPr wrap="square" rtlCol="0">
            <a:spAutoFit/>
          </a:bodyPr>
          <a:lstStyle/>
          <a:p>
            <a:pPr algn="ctr"/>
            <a:r>
              <a:rPr lang="it-IT" sz="5400" b="1" dirty="0" smtClean="0">
                <a:solidFill>
                  <a:schemeClr val="bg2">
                    <a:lumMod val="50000"/>
                  </a:schemeClr>
                </a:solidFill>
                <a:latin typeface="+mn-lt"/>
              </a:rPr>
              <a:t>Preliminary </a:t>
            </a:r>
            <a:r>
              <a:rPr lang="it-IT" sz="5400" b="1" dirty="0" err="1" smtClean="0">
                <a:solidFill>
                  <a:schemeClr val="bg2">
                    <a:lumMod val="50000"/>
                  </a:schemeClr>
                </a:solidFill>
                <a:latin typeface="+mn-lt"/>
              </a:rPr>
              <a:t>results</a:t>
            </a:r>
            <a:endParaRPr lang="it-IT" sz="5400" b="1" dirty="0" smtClean="0">
              <a:solidFill>
                <a:schemeClr val="bg2">
                  <a:lumMod val="50000"/>
                </a:schemeClr>
              </a:solidFill>
              <a:latin typeface="+mn-lt"/>
            </a:endParaRPr>
          </a:p>
          <a:p>
            <a:pPr algn="ctr"/>
            <a:r>
              <a:rPr lang="it-IT" sz="5400" b="1" dirty="0">
                <a:solidFill>
                  <a:schemeClr val="bg2">
                    <a:lumMod val="50000"/>
                  </a:schemeClr>
                </a:solidFill>
                <a:latin typeface="+mn-lt"/>
              </a:rPr>
              <a:t>(</a:t>
            </a:r>
            <a:r>
              <a:rPr lang="it-IT" sz="5400" b="1" dirty="0" err="1" smtClean="0">
                <a:solidFill>
                  <a:schemeClr val="bg2">
                    <a:lumMod val="50000"/>
                  </a:schemeClr>
                </a:solidFill>
                <a:latin typeface="+mn-lt"/>
              </a:rPr>
              <a:t>exploiting</a:t>
            </a:r>
            <a:r>
              <a:rPr lang="it-IT" sz="5400" b="1" dirty="0" smtClean="0">
                <a:solidFill>
                  <a:schemeClr val="bg2">
                    <a:lumMod val="50000"/>
                  </a:schemeClr>
                </a:solidFill>
                <a:latin typeface="+mn-lt"/>
              </a:rPr>
              <a:t> </a:t>
            </a:r>
            <a:r>
              <a:rPr lang="it-IT" sz="5400" b="1" dirty="0" err="1" smtClean="0">
                <a:solidFill>
                  <a:schemeClr val="bg2">
                    <a:lumMod val="50000"/>
                  </a:schemeClr>
                </a:solidFill>
                <a:latin typeface="+mn-lt"/>
              </a:rPr>
              <a:t>ORPHAdata</a:t>
            </a:r>
            <a:r>
              <a:rPr lang="it-IT" sz="5400" b="1" dirty="0" smtClean="0">
                <a:solidFill>
                  <a:schemeClr val="bg2">
                    <a:lumMod val="50000"/>
                  </a:schemeClr>
                </a:solidFill>
                <a:latin typeface="+mn-lt"/>
              </a:rPr>
              <a:t>) </a:t>
            </a:r>
            <a:endParaRPr lang="it-IT" sz="5400" b="1" dirty="0">
              <a:solidFill>
                <a:schemeClr val="bg2">
                  <a:lumMod val="50000"/>
                </a:schemeClr>
              </a:solidFill>
              <a:latin typeface="+mn-lt"/>
            </a:endParaRPr>
          </a:p>
        </p:txBody>
      </p:sp>
      <p:sp>
        <p:nvSpPr>
          <p:cNvPr id="4" name="CasellaDiTesto 3"/>
          <p:cNvSpPr txBox="1"/>
          <p:nvPr/>
        </p:nvSpPr>
        <p:spPr>
          <a:xfrm flipH="1">
            <a:off x="1106615" y="2933945"/>
            <a:ext cx="4859826" cy="584775"/>
          </a:xfrm>
          <a:prstGeom prst="rect">
            <a:avLst/>
          </a:prstGeom>
          <a:noFill/>
        </p:spPr>
        <p:txBody>
          <a:bodyPr wrap="square" rtlCol="0">
            <a:spAutoFit/>
          </a:bodyPr>
          <a:lstStyle/>
          <a:p>
            <a:r>
              <a:rPr lang="it-IT" sz="3200" dirty="0" err="1" smtClean="0">
                <a:latin typeface="+mn-lt"/>
              </a:rPr>
              <a:t>Aggregation</a:t>
            </a:r>
            <a:r>
              <a:rPr lang="it-IT" sz="3200" dirty="0" smtClean="0">
                <a:latin typeface="+mn-lt"/>
              </a:rPr>
              <a:t> </a:t>
            </a:r>
            <a:r>
              <a:rPr lang="it-IT" sz="3200" dirty="0" err="1" smtClean="0">
                <a:latin typeface="+mn-lt"/>
              </a:rPr>
              <a:t>level</a:t>
            </a:r>
            <a:endParaRPr lang="it-IT" sz="3200" dirty="0">
              <a:latin typeface="+mn-lt"/>
            </a:endParaRPr>
          </a:p>
        </p:txBody>
      </p:sp>
      <p:sp>
        <p:nvSpPr>
          <p:cNvPr id="5" name="CasellaDiTesto 4"/>
          <p:cNvSpPr txBox="1"/>
          <p:nvPr/>
        </p:nvSpPr>
        <p:spPr>
          <a:xfrm flipH="1">
            <a:off x="2875317" y="4359751"/>
            <a:ext cx="6570730" cy="584775"/>
          </a:xfrm>
          <a:prstGeom prst="rect">
            <a:avLst/>
          </a:prstGeom>
          <a:noFill/>
        </p:spPr>
        <p:txBody>
          <a:bodyPr wrap="square" rtlCol="0">
            <a:spAutoFit/>
          </a:bodyPr>
          <a:lstStyle/>
          <a:p>
            <a:r>
              <a:rPr lang="it-IT" sz="3200" dirty="0" err="1" smtClean="0">
                <a:latin typeface="+mn-lt"/>
              </a:rPr>
              <a:t>Preferential</a:t>
            </a:r>
            <a:r>
              <a:rPr lang="it-IT" sz="3200" dirty="0" smtClean="0">
                <a:latin typeface="+mn-lt"/>
              </a:rPr>
              <a:t> </a:t>
            </a:r>
            <a:r>
              <a:rPr lang="it-IT" sz="3200" dirty="0" err="1" smtClean="0">
                <a:latin typeface="+mn-lt"/>
              </a:rPr>
              <a:t>parent</a:t>
            </a:r>
            <a:endParaRPr lang="it-IT" sz="3200" dirty="0">
              <a:latin typeface="+mn-lt"/>
            </a:endParaRPr>
          </a:p>
        </p:txBody>
      </p:sp>
      <p:sp>
        <p:nvSpPr>
          <p:cNvPr id="7" name="CasellaDiTesto 6"/>
          <p:cNvSpPr txBox="1"/>
          <p:nvPr/>
        </p:nvSpPr>
        <p:spPr>
          <a:xfrm flipH="1">
            <a:off x="1736683" y="3725294"/>
            <a:ext cx="6570730" cy="584775"/>
          </a:xfrm>
          <a:prstGeom prst="rect">
            <a:avLst/>
          </a:prstGeom>
          <a:noFill/>
        </p:spPr>
        <p:txBody>
          <a:bodyPr wrap="square" rtlCol="0">
            <a:spAutoFit/>
          </a:bodyPr>
          <a:lstStyle/>
          <a:p>
            <a:r>
              <a:rPr lang="it-IT" sz="3200" dirty="0" err="1" smtClean="0">
                <a:latin typeface="+mn-lt"/>
              </a:rPr>
              <a:t>Disease</a:t>
            </a:r>
            <a:r>
              <a:rPr lang="it-IT" sz="3200" dirty="0" smtClean="0">
                <a:latin typeface="+mn-lt"/>
              </a:rPr>
              <a:t> </a:t>
            </a:r>
            <a:r>
              <a:rPr lang="it-IT" sz="3200" dirty="0" err="1" smtClean="0">
                <a:latin typeface="+mn-lt"/>
              </a:rPr>
              <a:t>prevalence</a:t>
            </a:r>
            <a:r>
              <a:rPr lang="it-IT" sz="3200" dirty="0" smtClean="0">
                <a:latin typeface="+mn-lt"/>
              </a:rPr>
              <a:t> </a:t>
            </a:r>
            <a:r>
              <a:rPr lang="it-IT" sz="3200" dirty="0" err="1" smtClean="0">
                <a:latin typeface="+mn-lt"/>
              </a:rPr>
              <a:t>class</a:t>
            </a:r>
            <a:endParaRPr lang="it-IT" sz="3200" dirty="0">
              <a:latin typeface="+mn-lt"/>
            </a:endParaRPr>
          </a:p>
        </p:txBody>
      </p:sp>
      <p:sp>
        <p:nvSpPr>
          <p:cNvPr id="8" name="CasellaDiTesto 7"/>
          <p:cNvSpPr txBox="1"/>
          <p:nvPr/>
        </p:nvSpPr>
        <p:spPr>
          <a:xfrm flipH="1">
            <a:off x="3761910" y="5050712"/>
            <a:ext cx="6570730" cy="584775"/>
          </a:xfrm>
          <a:prstGeom prst="rect">
            <a:avLst/>
          </a:prstGeom>
          <a:noFill/>
        </p:spPr>
        <p:txBody>
          <a:bodyPr wrap="square" rtlCol="0">
            <a:spAutoFit/>
          </a:bodyPr>
          <a:lstStyle/>
          <a:p>
            <a:r>
              <a:rPr lang="it-IT" sz="3200" dirty="0" smtClean="0">
                <a:latin typeface="+mn-lt"/>
              </a:rPr>
              <a:t>ICD-10 </a:t>
            </a:r>
            <a:r>
              <a:rPr lang="it-IT" sz="3200" dirty="0" err="1" smtClean="0">
                <a:latin typeface="+mn-lt"/>
              </a:rPr>
              <a:t>mapping</a:t>
            </a:r>
            <a:r>
              <a:rPr lang="it-IT" sz="3200" dirty="0" smtClean="0">
                <a:latin typeface="+mn-lt"/>
              </a:rPr>
              <a:t> </a:t>
            </a:r>
            <a:endParaRPr lang="it-IT" sz="3200" dirty="0">
              <a:latin typeface="+mn-lt"/>
            </a:endParaRPr>
          </a:p>
        </p:txBody>
      </p:sp>
      <p:sp>
        <p:nvSpPr>
          <p:cNvPr id="9" name="Rettangolo 8"/>
          <p:cNvSpPr/>
          <p:nvPr/>
        </p:nvSpPr>
        <p:spPr>
          <a:xfrm>
            <a:off x="926595" y="2798930"/>
            <a:ext cx="3870430" cy="7978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4627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pPr>
              <a:defRPr/>
            </a:pPr>
            <a:fld id="{6C4C5725-2DCC-4DFF-8A84-DD47BA27F453}" type="slidenum">
              <a:rPr lang="fr-FR" smtClean="0">
                <a:solidFill>
                  <a:srgbClr val="666666">
                    <a:tint val="75000"/>
                  </a:srgbClr>
                </a:solidFill>
              </a:rPr>
              <a:pPr>
                <a:defRPr/>
              </a:pPr>
              <a:t>9</a:t>
            </a:fld>
            <a:endParaRPr lang="fr-FR" dirty="0">
              <a:solidFill>
                <a:srgbClr val="666666">
                  <a:tint val="75000"/>
                </a:srgbClr>
              </a:solidFill>
            </a:endParaRPr>
          </a:p>
        </p:txBody>
      </p:sp>
      <p:pic>
        <p:nvPicPr>
          <p:cNvPr id="3" name="Immagine 2"/>
          <p:cNvPicPr>
            <a:picLocks noChangeAspect="1"/>
          </p:cNvPicPr>
          <p:nvPr/>
        </p:nvPicPr>
        <p:blipFill>
          <a:blip r:embed="rId2"/>
          <a:stretch>
            <a:fillRect/>
          </a:stretch>
        </p:blipFill>
        <p:spPr>
          <a:xfrm>
            <a:off x="217973" y="2438890"/>
            <a:ext cx="2425100" cy="1395155"/>
          </a:xfrm>
          <a:prstGeom prst="rect">
            <a:avLst/>
          </a:prstGeom>
        </p:spPr>
      </p:pic>
      <p:grpSp>
        <p:nvGrpSpPr>
          <p:cNvPr id="17" name="Gruppo 16"/>
          <p:cNvGrpSpPr/>
          <p:nvPr/>
        </p:nvGrpSpPr>
        <p:grpSpPr>
          <a:xfrm>
            <a:off x="5832139" y="1943835"/>
            <a:ext cx="2710477" cy="1890210"/>
            <a:chOff x="5832139" y="1943835"/>
            <a:chExt cx="2710477" cy="1890210"/>
          </a:xfrm>
        </p:grpSpPr>
        <p:sp>
          <p:nvSpPr>
            <p:cNvPr id="8" name="Rettangolo 7"/>
            <p:cNvSpPr/>
            <p:nvPr/>
          </p:nvSpPr>
          <p:spPr>
            <a:xfrm>
              <a:off x="5832139" y="1943835"/>
              <a:ext cx="2710477" cy="18902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p:cNvPicPr>
              <a:picLocks noChangeAspect="1"/>
            </p:cNvPicPr>
            <p:nvPr/>
          </p:nvPicPr>
          <p:blipFill>
            <a:blip r:embed="rId3"/>
            <a:stretch>
              <a:fillRect/>
            </a:stretch>
          </p:blipFill>
          <p:spPr>
            <a:xfrm>
              <a:off x="5902119" y="1988229"/>
              <a:ext cx="2573238" cy="1767396"/>
            </a:xfrm>
            <a:prstGeom prst="rect">
              <a:avLst/>
            </a:prstGeom>
          </p:spPr>
        </p:pic>
      </p:grpSp>
      <p:sp>
        <p:nvSpPr>
          <p:cNvPr id="6" name="CasellaDiTesto 5"/>
          <p:cNvSpPr txBox="1"/>
          <p:nvPr/>
        </p:nvSpPr>
        <p:spPr>
          <a:xfrm>
            <a:off x="137438" y="1702549"/>
            <a:ext cx="3534462" cy="646331"/>
          </a:xfrm>
          <a:prstGeom prst="rect">
            <a:avLst/>
          </a:prstGeom>
          <a:noFill/>
        </p:spPr>
        <p:txBody>
          <a:bodyPr wrap="square" rtlCol="0">
            <a:spAutoFit/>
          </a:bodyPr>
          <a:lstStyle/>
          <a:p>
            <a:r>
              <a:rPr lang="it-IT" b="1" dirty="0" err="1" smtClean="0">
                <a:solidFill>
                  <a:schemeClr val="bg2">
                    <a:lumMod val="50000"/>
                  </a:schemeClr>
                </a:solidFill>
                <a:latin typeface="+mn-lt"/>
              </a:rPr>
              <a:t>Example</a:t>
            </a:r>
            <a:r>
              <a:rPr lang="it-IT" b="1" dirty="0" smtClean="0">
                <a:solidFill>
                  <a:schemeClr val="bg2">
                    <a:lumMod val="50000"/>
                  </a:schemeClr>
                </a:solidFill>
                <a:latin typeface="+mn-lt"/>
              </a:rPr>
              <a:t> of </a:t>
            </a:r>
            <a:r>
              <a:rPr lang="it-IT" b="1" dirty="0" err="1" smtClean="0">
                <a:solidFill>
                  <a:schemeClr val="bg2">
                    <a:lumMod val="50000"/>
                  </a:schemeClr>
                </a:solidFill>
                <a:latin typeface="+mn-lt"/>
              </a:rPr>
              <a:t>deprecated</a:t>
            </a:r>
            <a:r>
              <a:rPr lang="it-IT" b="1" dirty="0" smtClean="0">
                <a:solidFill>
                  <a:schemeClr val="bg2">
                    <a:lumMod val="50000"/>
                  </a:schemeClr>
                </a:solidFill>
                <a:latin typeface="+mn-lt"/>
              </a:rPr>
              <a:t> </a:t>
            </a:r>
            <a:r>
              <a:rPr lang="it-IT" b="1" dirty="0" err="1" smtClean="0">
                <a:solidFill>
                  <a:schemeClr val="bg2">
                    <a:lumMod val="50000"/>
                  </a:schemeClr>
                </a:solidFill>
                <a:latin typeface="+mn-lt"/>
              </a:rPr>
              <a:t>entity</a:t>
            </a:r>
            <a:r>
              <a:rPr lang="it-IT" b="1" dirty="0" smtClean="0">
                <a:solidFill>
                  <a:schemeClr val="bg2">
                    <a:lumMod val="50000"/>
                  </a:schemeClr>
                </a:solidFill>
                <a:latin typeface="+mn-lt"/>
              </a:rPr>
              <a:t/>
            </a:r>
            <a:br>
              <a:rPr lang="it-IT" b="1" dirty="0" smtClean="0">
                <a:solidFill>
                  <a:schemeClr val="bg2">
                    <a:lumMod val="50000"/>
                  </a:schemeClr>
                </a:solidFill>
                <a:latin typeface="+mn-lt"/>
              </a:rPr>
            </a:br>
            <a:r>
              <a:rPr lang="it-IT" b="1" dirty="0" smtClean="0">
                <a:solidFill>
                  <a:schemeClr val="bg2">
                    <a:lumMod val="50000"/>
                  </a:schemeClr>
                </a:solidFill>
                <a:latin typeface="+mn-lt"/>
              </a:rPr>
              <a:t>(DISEASE </a:t>
            </a:r>
            <a:r>
              <a:rPr lang="it-IT" b="1" dirty="0" err="1" smtClean="0">
                <a:solidFill>
                  <a:schemeClr val="bg2">
                    <a:lumMod val="50000"/>
                  </a:schemeClr>
                </a:solidFill>
                <a:latin typeface="+mn-lt"/>
              </a:rPr>
              <a:t>level</a:t>
            </a:r>
            <a:r>
              <a:rPr lang="it-IT" b="1" dirty="0" smtClean="0">
                <a:solidFill>
                  <a:schemeClr val="bg2">
                    <a:lumMod val="50000"/>
                  </a:schemeClr>
                </a:solidFill>
                <a:latin typeface="+mn-lt"/>
              </a:rPr>
              <a:t>)</a:t>
            </a:r>
            <a:endParaRPr lang="it-IT" b="1" dirty="0">
              <a:solidFill>
                <a:schemeClr val="bg2">
                  <a:lumMod val="50000"/>
                </a:schemeClr>
              </a:solidFill>
              <a:latin typeface="+mn-lt"/>
            </a:endParaRPr>
          </a:p>
        </p:txBody>
      </p:sp>
      <p:sp>
        <p:nvSpPr>
          <p:cNvPr id="7" name="Rettangolo 6"/>
          <p:cNvSpPr/>
          <p:nvPr/>
        </p:nvSpPr>
        <p:spPr>
          <a:xfrm>
            <a:off x="217973" y="312"/>
            <a:ext cx="7909421" cy="1631216"/>
          </a:xfrm>
          <a:prstGeom prst="rect">
            <a:avLst/>
          </a:prstGeom>
        </p:spPr>
        <p:txBody>
          <a:bodyPr wrap="square">
            <a:spAutoFit/>
          </a:bodyPr>
          <a:lstStyle/>
          <a:p>
            <a:r>
              <a:rPr lang="it-IT" sz="2000" b="1" dirty="0" err="1" smtClean="0">
                <a:solidFill>
                  <a:schemeClr val="bg2">
                    <a:lumMod val="50000"/>
                  </a:schemeClr>
                </a:solidFill>
                <a:latin typeface="+mn-lt"/>
              </a:rPr>
              <a:t>Inactive</a:t>
            </a:r>
            <a:r>
              <a:rPr lang="it-IT" sz="2000" b="1" dirty="0" smtClean="0">
                <a:solidFill>
                  <a:schemeClr val="bg2">
                    <a:lumMod val="50000"/>
                  </a:schemeClr>
                </a:solidFill>
                <a:latin typeface="+mn-lt"/>
              </a:rPr>
              <a:t> </a:t>
            </a:r>
            <a:r>
              <a:rPr lang="it-IT" sz="2000" b="1" dirty="0" err="1" smtClean="0">
                <a:solidFill>
                  <a:schemeClr val="bg2">
                    <a:lumMod val="50000"/>
                  </a:schemeClr>
                </a:solidFill>
                <a:latin typeface="+mn-lt"/>
              </a:rPr>
              <a:t>ORPHAcodes</a:t>
            </a:r>
            <a:r>
              <a:rPr lang="it-IT" sz="2000" b="1" dirty="0" smtClean="0">
                <a:solidFill>
                  <a:schemeClr val="bg2">
                    <a:lumMod val="50000"/>
                  </a:schemeClr>
                </a:solidFill>
                <a:latin typeface="+mn-lt"/>
              </a:rPr>
              <a:t> </a:t>
            </a:r>
            <a:endParaRPr lang="it-IT" sz="2000" b="1" dirty="0">
              <a:solidFill>
                <a:schemeClr val="bg2">
                  <a:lumMod val="50000"/>
                </a:schemeClr>
              </a:solidFill>
              <a:latin typeface="+mn-lt"/>
            </a:endParaRPr>
          </a:p>
          <a:p>
            <a:r>
              <a:rPr lang="it-IT" sz="2000" dirty="0" err="1">
                <a:solidFill>
                  <a:schemeClr val="accent6">
                    <a:lumMod val="75000"/>
                  </a:schemeClr>
                </a:solidFill>
                <a:latin typeface="+mn-lt"/>
              </a:rPr>
              <a:t>Whenever</a:t>
            </a:r>
            <a:r>
              <a:rPr lang="it-IT" sz="2000" dirty="0">
                <a:solidFill>
                  <a:schemeClr val="accent6">
                    <a:lumMod val="75000"/>
                  </a:schemeClr>
                </a:solidFill>
                <a:latin typeface="+mn-lt"/>
              </a:rPr>
              <a:t> </a:t>
            </a:r>
            <a:r>
              <a:rPr lang="it-IT" sz="2000" dirty="0" err="1">
                <a:solidFill>
                  <a:schemeClr val="accent6">
                    <a:lumMod val="75000"/>
                  </a:schemeClr>
                </a:solidFill>
                <a:latin typeface="+mn-lt"/>
              </a:rPr>
              <a:t>possible</a:t>
            </a:r>
            <a:r>
              <a:rPr lang="it-IT" sz="2000" dirty="0">
                <a:solidFill>
                  <a:schemeClr val="accent6">
                    <a:lumMod val="75000"/>
                  </a:schemeClr>
                </a:solidFill>
                <a:latin typeface="+mn-lt"/>
              </a:rPr>
              <a:t>, an </a:t>
            </a:r>
            <a:r>
              <a:rPr lang="it-IT" sz="2000" dirty="0" err="1">
                <a:solidFill>
                  <a:schemeClr val="accent6">
                    <a:lumMod val="75000"/>
                  </a:schemeClr>
                </a:solidFill>
                <a:latin typeface="+mn-lt"/>
              </a:rPr>
              <a:t>inactive</a:t>
            </a:r>
            <a:r>
              <a:rPr lang="it-IT" sz="2000" dirty="0">
                <a:solidFill>
                  <a:schemeClr val="accent6">
                    <a:lumMod val="75000"/>
                  </a:schemeClr>
                </a:solidFill>
                <a:latin typeface="+mn-lt"/>
              </a:rPr>
              <a:t> </a:t>
            </a:r>
            <a:r>
              <a:rPr lang="it-IT" sz="2000" dirty="0" err="1" smtClean="0">
                <a:solidFill>
                  <a:schemeClr val="accent6">
                    <a:lumMod val="75000"/>
                  </a:schemeClr>
                </a:solidFill>
                <a:latin typeface="+mn-lt"/>
              </a:rPr>
              <a:t>ORPHAcode</a:t>
            </a:r>
            <a:r>
              <a:rPr lang="it-IT" sz="2000" dirty="0" smtClean="0">
                <a:solidFill>
                  <a:schemeClr val="accent6">
                    <a:lumMod val="75000"/>
                  </a:schemeClr>
                </a:solidFill>
                <a:latin typeface="+mn-lt"/>
              </a:rPr>
              <a:t> </a:t>
            </a:r>
            <a:r>
              <a:rPr lang="it-IT" sz="2000" dirty="0" err="1">
                <a:solidFill>
                  <a:schemeClr val="accent6">
                    <a:lumMod val="75000"/>
                  </a:schemeClr>
                </a:solidFill>
                <a:latin typeface="+mn-lt"/>
              </a:rPr>
              <a:t>has</a:t>
            </a:r>
            <a:r>
              <a:rPr lang="it-IT" sz="2000" dirty="0">
                <a:solidFill>
                  <a:schemeClr val="accent6">
                    <a:lumMod val="75000"/>
                  </a:schemeClr>
                </a:solidFill>
                <a:latin typeface="+mn-lt"/>
              </a:rPr>
              <a:t> an </a:t>
            </a:r>
            <a:r>
              <a:rPr lang="it-IT" sz="2000" dirty="0" err="1" smtClean="0">
                <a:solidFill>
                  <a:schemeClr val="accent6">
                    <a:lumMod val="75000"/>
                  </a:schemeClr>
                </a:solidFill>
                <a:latin typeface="+mn-lt"/>
              </a:rPr>
              <a:t>ORPHAcode</a:t>
            </a:r>
            <a:r>
              <a:rPr lang="it-IT" sz="2000" dirty="0" smtClean="0">
                <a:solidFill>
                  <a:schemeClr val="accent6">
                    <a:lumMod val="75000"/>
                  </a:schemeClr>
                </a:solidFill>
                <a:latin typeface="+mn-lt"/>
              </a:rPr>
              <a:t> </a:t>
            </a:r>
            <a:r>
              <a:rPr lang="it-IT" sz="2000" dirty="0">
                <a:solidFill>
                  <a:schemeClr val="accent6">
                    <a:lumMod val="75000"/>
                  </a:schemeClr>
                </a:solidFill>
                <a:latin typeface="+mn-lt"/>
              </a:rPr>
              <a:t>of </a:t>
            </a:r>
            <a:r>
              <a:rPr lang="it-IT" sz="2000" dirty="0" err="1">
                <a:solidFill>
                  <a:schemeClr val="accent6">
                    <a:lumMod val="75000"/>
                  </a:schemeClr>
                </a:solidFill>
                <a:latin typeface="+mn-lt"/>
              </a:rPr>
              <a:t>replacement</a:t>
            </a:r>
            <a:r>
              <a:rPr lang="it-IT" sz="2000" dirty="0">
                <a:solidFill>
                  <a:schemeClr val="accent6">
                    <a:lumMod val="75000"/>
                  </a:schemeClr>
                </a:solidFill>
                <a:latin typeface="+mn-lt"/>
              </a:rPr>
              <a:t> in the </a:t>
            </a:r>
            <a:r>
              <a:rPr lang="it-IT" sz="2000" dirty="0" err="1">
                <a:solidFill>
                  <a:schemeClr val="accent6">
                    <a:lumMod val="75000"/>
                  </a:schemeClr>
                </a:solidFill>
                <a:latin typeface="+mn-lt"/>
              </a:rPr>
              <a:t>Orphanet</a:t>
            </a:r>
            <a:r>
              <a:rPr lang="it-IT" sz="2000" dirty="0">
                <a:solidFill>
                  <a:schemeClr val="accent6">
                    <a:lumMod val="75000"/>
                  </a:schemeClr>
                </a:solidFill>
                <a:latin typeface="+mn-lt"/>
              </a:rPr>
              <a:t> nomenclature in use. </a:t>
            </a:r>
          </a:p>
          <a:p>
            <a:r>
              <a:rPr lang="it-IT" sz="2000" dirty="0">
                <a:solidFill>
                  <a:schemeClr val="accent6">
                    <a:lumMod val="75000"/>
                  </a:schemeClr>
                </a:solidFill>
                <a:latin typeface="+mn-lt"/>
              </a:rPr>
              <a:t>The </a:t>
            </a:r>
            <a:r>
              <a:rPr lang="it-IT" sz="2000" b="1" dirty="0" err="1">
                <a:solidFill>
                  <a:schemeClr val="bg2">
                    <a:lumMod val="50000"/>
                  </a:schemeClr>
                </a:solidFill>
                <a:latin typeface="+mn-lt"/>
              </a:rPr>
              <a:t>Aggregation</a:t>
            </a:r>
            <a:r>
              <a:rPr lang="it-IT" sz="2000" b="1" dirty="0">
                <a:solidFill>
                  <a:schemeClr val="bg2">
                    <a:lumMod val="50000"/>
                  </a:schemeClr>
                </a:solidFill>
                <a:latin typeface="+mn-lt"/>
              </a:rPr>
              <a:t> </a:t>
            </a:r>
            <a:r>
              <a:rPr lang="it-IT" sz="2000" b="1" dirty="0" err="1">
                <a:solidFill>
                  <a:schemeClr val="bg2">
                    <a:lumMod val="50000"/>
                  </a:schemeClr>
                </a:solidFill>
                <a:latin typeface="+mn-lt"/>
              </a:rPr>
              <a:t>level</a:t>
            </a:r>
            <a:r>
              <a:rPr lang="it-IT" sz="2000" b="1" dirty="0">
                <a:solidFill>
                  <a:schemeClr val="bg2">
                    <a:lumMod val="50000"/>
                  </a:schemeClr>
                </a:solidFill>
                <a:latin typeface="+mn-lt"/>
              </a:rPr>
              <a:t> </a:t>
            </a:r>
            <a:r>
              <a:rPr lang="it-IT" sz="2000" dirty="0">
                <a:solidFill>
                  <a:schemeClr val="accent6">
                    <a:lumMod val="75000"/>
                  </a:schemeClr>
                </a:solidFill>
                <a:latin typeface="+mn-lt"/>
              </a:rPr>
              <a:t>of the </a:t>
            </a:r>
            <a:r>
              <a:rPr lang="it-IT" sz="2000" dirty="0" err="1">
                <a:solidFill>
                  <a:schemeClr val="accent6">
                    <a:lumMod val="75000"/>
                  </a:schemeClr>
                </a:solidFill>
                <a:latin typeface="+mn-lt"/>
              </a:rPr>
              <a:t>inactive</a:t>
            </a:r>
            <a:r>
              <a:rPr lang="it-IT" sz="2000" dirty="0">
                <a:solidFill>
                  <a:schemeClr val="accent6">
                    <a:lumMod val="75000"/>
                  </a:schemeClr>
                </a:solidFill>
                <a:latin typeface="+mn-lt"/>
              </a:rPr>
              <a:t> </a:t>
            </a:r>
            <a:r>
              <a:rPr lang="it-IT" sz="2000" dirty="0" err="1" smtClean="0">
                <a:solidFill>
                  <a:schemeClr val="accent6">
                    <a:lumMod val="75000"/>
                  </a:schemeClr>
                </a:solidFill>
                <a:latin typeface="+mn-lt"/>
              </a:rPr>
              <a:t>ORPHAcode</a:t>
            </a:r>
            <a:r>
              <a:rPr lang="it-IT" sz="2000" dirty="0" smtClean="0">
                <a:solidFill>
                  <a:schemeClr val="accent6">
                    <a:lumMod val="75000"/>
                  </a:schemeClr>
                </a:solidFill>
                <a:latin typeface="+mn-lt"/>
              </a:rPr>
              <a:t> </a:t>
            </a:r>
            <a:r>
              <a:rPr lang="it-IT" sz="2000" dirty="0" err="1">
                <a:solidFill>
                  <a:schemeClr val="accent6">
                    <a:lumMod val="75000"/>
                  </a:schemeClr>
                </a:solidFill>
                <a:latin typeface="+mn-lt"/>
              </a:rPr>
              <a:t>is</a:t>
            </a:r>
            <a:r>
              <a:rPr lang="it-IT" sz="2000" dirty="0">
                <a:solidFill>
                  <a:schemeClr val="accent6">
                    <a:lumMod val="75000"/>
                  </a:schemeClr>
                </a:solidFill>
                <a:latin typeface="+mn-lt"/>
              </a:rPr>
              <a:t> the </a:t>
            </a:r>
            <a:r>
              <a:rPr lang="it-IT" sz="2000" dirty="0" smtClean="0">
                <a:solidFill>
                  <a:schemeClr val="accent6">
                    <a:lumMod val="75000"/>
                  </a:schemeClr>
                </a:solidFill>
                <a:latin typeface="+mn-lt"/>
              </a:rPr>
              <a:t/>
            </a:r>
            <a:br>
              <a:rPr lang="it-IT" sz="2000" dirty="0" smtClean="0">
                <a:solidFill>
                  <a:schemeClr val="accent6">
                    <a:lumMod val="75000"/>
                  </a:schemeClr>
                </a:solidFill>
                <a:latin typeface="+mn-lt"/>
              </a:rPr>
            </a:br>
            <a:r>
              <a:rPr lang="it-IT" sz="2000" dirty="0" err="1" smtClean="0">
                <a:solidFill>
                  <a:schemeClr val="accent6">
                    <a:lumMod val="75000"/>
                  </a:schemeClr>
                </a:solidFill>
                <a:latin typeface="+mn-lt"/>
              </a:rPr>
              <a:t>Aggregation</a:t>
            </a:r>
            <a:r>
              <a:rPr lang="it-IT" sz="2000" dirty="0" smtClean="0">
                <a:solidFill>
                  <a:schemeClr val="accent6">
                    <a:lumMod val="75000"/>
                  </a:schemeClr>
                </a:solidFill>
                <a:latin typeface="+mn-lt"/>
              </a:rPr>
              <a:t> </a:t>
            </a:r>
            <a:r>
              <a:rPr lang="it-IT" sz="2000" dirty="0" err="1">
                <a:solidFill>
                  <a:schemeClr val="accent6">
                    <a:lumMod val="75000"/>
                  </a:schemeClr>
                </a:solidFill>
                <a:latin typeface="+mn-lt"/>
              </a:rPr>
              <a:t>level</a:t>
            </a:r>
            <a:r>
              <a:rPr lang="it-IT" sz="2000" dirty="0">
                <a:solidFill>
                  <a:schemeClr val="accent6">
                    <a:lumMod val="75000"/>
                  </a:schemeClr>
                </a:solidFill>
                <a:latin typeface="+mn-lt"/>
              </a:rPr>
              <a:t> of the </a:t>
            </a:r>
            <a:r>
              <a:rPr lang="it-IT" sz="2000" dirty="0" err="1" smtClean="0">
                <a:solidFill>
                  <a:schemeClr val="accent6">
                    <a:lumMod val="75000"/>
                  </a:schemeClr>
                </a:solidFill>
                <a:latin typeface="+mn-lt"/>
              </a:rPr>
              <a:t>ORPHAcode</a:t>
            </a:r>
            <a:r>
              <a:rPr lang="it-IT" sz="2000" dirty="0" smtClean="0">
                <a:solidFill>
                  <a:schemeClr val="accent6">
                    <a:lumMod val="75000"/>
                  </a:schemeClr>
                </a:solidFill>
                <a:latin typeface="+mn-lt"/>
              </a:rPr>
              <a:t> </a:t>
            </a:r>
            <a:r>
              <a:rPr lang="it-IT" sz="2000" dirty="0">
                <a:solidFill>
                  <a:schemeClr val="accent6">
                    <a:lumMod val="75000"/>
                  </a:schemeClr>
                </a:solidFill>
                <a:latin typeface="+mn-lt"/>
              </a:rPr>
              <a:t>of </a:t>
            </a:r>
            <a:r>
              <a:rPr lang="it-IT" sz="2000" dirty="0" err="1">
                <a:solidFill>
                  <a:schemeClr val="accent6">
                    <a:lumMod val="75000"/>
                  </a:schemeClr>
                </a:solidFill>
                <a:latin typeface="+mn-lt"/>
              </a:rPr>
              <a:t>replacement</a:t>
            </a:r>
            <a:r>
              <a:rPr lang="it-IT" dirty="0"/>
              <a:t>. </a:t>
            </a:r>
          </a:p>
        </p:txBody>
      </p:sp>
      <p:sp>
        <p:nvSpPr>
          <p:cNvPr id="9" name="Freccia a destra con strisce 8"/>
          <p:cNvSpPr/>
          <p:nvPr/>
        </p:nvSpPr>
        <p:spPr>
          <a:xfrm>
            <a:off x="2926920" y="2888939"/>
            <a:ext cx="2635190" cy="13501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5" name="Gruppo 4"/>
          <p:cNvGrpSpPr/>
          <p:nvPr/>
        </p:nvGrpSpPr>
        <p:grpSpPr>
          <a:xfrm>
            <a:off x="71500" y="4042809"/>
            <a:ext cx="8471116" cy="2221506"/>
            <a:chOff x="71500" y="4042809"/>
            <a:chExt cx="8471116" cy="2221506"/>
          </a:xfrm>
        </p:grpSpPr>
        <p:pic>
          <p:nvPicPr>
            <p:cNvPr id="10" name="Immagine 9"/>
            <p:cNvPicPr>
              <a:picLocks noChangeAspect="1"/>
            </p:cNvPicPr>
            <p:nvPr/>
          </p:nvPicPr>
          <p:blipFill>
            <a:blip r:embed="rId4"/>
            <a:stretch>
              <a:fillRect/>
            </a:stretch>
          </p:blipFill>
          <p:spPr>
            <a:xfrm>
              <a:off x="71500" y="4758423"/>
              <a:ext cx="2382814" cy="1280867"/>
            </a:xfrm>
            <a:prstGeom prst="rect">
              <a:avLst/>
            </a:prstGeom>
          </p:spPr>
        </p:pic>
        <p:pic>
          <p:nvPicPr>
            <p:cNvPr id="12" name="Immagine 11"/>
            <p:cNvPicPr>
              <a:picLocks noChangeAspect="1"/>
            </p:cNvPicPr>
            <p:nvPr/>
          </p:nvPicPr>
          <p:blipFill>
            <a:blip r:embed="rId5"/>
            <a:stretch>
              <a:fillRect/>
            </a:stretch>
          </p:blipFill>
          <p:spPr>
            <a:xfrm>
              <a:off x="2771800" y="4764776"/>
              <a:ext cx="2600113" cy="1139499"/>
            </a:xfrm>
            <a:prstGeom prst="rect">
              <a:avLst/>
            </a:prstGeom>
          </p:spPr>
        </p:pic>
        <p:sp>
          <p:nvSpPr>
            <p:cNvPr id="13" name="Freccia a destra 12"/>
            <p:cNvSpPr/>
            <p:nvPr/>
          </p:nvSpPr>
          <p:spPr>
            <a:xfrm>
              <a:off x="2409309" y="5274205"/>
              <a:ext cx="407496" cy="79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a destra 13"/>
            <p:cNvSpPr/>
            <p:nvPr/>
          </p:nvSpPr>
          <p:spPr>
            <a:xfrm>
              <a:off x="5334634" y="5229200"/>
              <a:ext cx="407496" cy="796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8" name="Gruppo 17"/>
            <p:cNvGrpSpPr/>
            <p:nvPr/>
          </p:nvGrpSpPr>
          <p:grpSpPr>
            <a:xfrm>
              <a:off x="5832139" y="4374105"/>
              <a:ext cx="2710477" cy="1890210"/>
              <a:chOff x="5832139" y="4059070"/>
              <a:chExt cx="2710477" cy="1890210"/>
            </a:xfrm>
          </p:grpSpPr>
          <p:sp>
            <p:nvSpPr>
              <p:cNvPr id="16" name="Rettangolo 15"/>
              <p:cNvSpPr/>
              <p:nvPr/>
            </p:nvSpPr>
            <p:spPr>
              <a:xfrm>
                <a:off x="5832139" y="4059070"/>
                <a:ext cx="2710477" cy="18902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5" name="Immagine 14"/>
              <p:cNvPicPr>
                <a:picLocks noChangeAspect="1"/>
              </p:cNvPicPr>
              <p:nvPr/>
            </p:nvPicPr>
            <p:blipFill>
              <a:blip r:embed="rId6"/>
              <a:stretch>
                <a:fillRect/>
              </a:stretch>
            </p:blipFill>
            <p:spPr>
              <a:xfrm>
                <a:off x="5918524" y="4149080"/>
                <a:ext cx="2568911" cy="1704083"/>
              </a:xfrm>
              <a:prstGeom prst="rect">
                <a:avLst/>
              </a:prstGeom>
            </p:spPr>
          </p:pic>
        </p:grpSp>
        <p:sp>
          <p:nvSpPr>
            <p:cNvPr id="19" name="CasellaDiTesto 18"/>
            <p:cNvSpPr txBox="1"/>
            <p:nvPr/>
          </p:nvSpPr>
          <p:spPr>
            <a:xfrm>
              <a:off x="116505" y="4042809"/>
              <a:ext cx="3534462" cy="646331"/>
            </a:xfrm>
            <a:prstGeom prst="rect">
              <a:avLst/>
            </a:prstGeom>
            <a:noFill/>
          </p:spPr>
          <p:txBody>
            <a:bodyPr wrap="square" rtlCol="0">
              <a:spAutoFit/>
            </a:bodyPr>
            <a:lstStyle/>
            <a:p>
              <a:r>
                <a:rPr lang="it-IT" b="1" dirty="0" err="1" smtClean="0">
                  <a:solidFill>
                    <a:schemeClr val="bg2">
                      <a:lumMod val="50000"/>
                    </a:schemeClr>
                  </a:solidFill>
                  <a:latin typeface="+mn-lt"/>
                </a:rPr>
                <a:t>Example</a:t>
              </a:r>
              <a:r>
                <a:rPr lang="it-IT" b="1" dirty="0" smtClean="0">
                  <a:solidFill>
                    <a:schemeClr val="bg2">
                      <a:lumMod val="50000"/>
                    </a:schemeClr>
                  </a:solidFill>
                  <a:latin typeface="+mn-lt"/>
                </a:rPr>
                <a:t> of </a:t>
              </a:r>
              <a:r>
                <a:rPr lang="it-IT" b="1" dirty="0" err="1" smtClean="0">
                  <a:solidFill>
                    <a:schemeClr val="bg2">
                      <a:lumMod val="50000"/>
                    </a:schemeClr>
                  </a:solidFill>
                  <a:latin typeface="+mn-lt"/>
                </a:rPr>
                <a:t>deprecated</a:t>
              </a:r>
              <a:r>
                <a:rPr lang="it-IT" b="1" dirty="0" smtClean="0">
                  <a:solidFill>
                    <a:schemeClr val="bg2">
                      <a:lumMod val="50000"/>
                    </a:schemeClr>
                  </a:solidFill>
                  <a:latin typeface="+mn-lt"/>
                </a:rPr>
                <a:t> </a:t>
              </a:r>
              <a:r>
                <a:rPr lang="it-IT" b="1" dirty="0" err="1" smtClean="0">
                  <a:solidFill>
                    <a:schemeClr val="bg2">
                      <a:lumMod val="50000"/>
                    </a:schemeClr>
                  </a:solidFill>
                  <a:latin typeface="+mn-lt"/>
                </a:rPr>
                <a:t>entity</a:t>
              </a:r>
              <a:r>
                <a:rPr lang="it-IT" b="1" dirty="0" smtClean="0">
                  <a:solidFill>
                    <a:schemeClr val="bg2">
                      <a:lumMod val="50000"/>
                    </a:schemeClr>
                  </a:solidFill>
                  <a:latin typeface="+mn-lt"/>
                </a:rPr>
                <a:t/>
              </a:r>
              <a:br>
                <a:rPr lang="it-IT" b="1" dirty="0" smtClean="0">
                  <a:solidFill>
                    <a:schemeClr val="bg2">
                      <a:lumMod val="50000"/>
                    </a:schemeClr>
                  </a:solidFill>
                  <a:latin typeface="+mn-lt"/>
                </a:rPr>
              </a:br>
              <a:r>
                <a:rPr lang="it-IT" b="1" dirty="0" smtClean="0">
                  <a:solidFill>
                    <a:schemeClr val="bg2">
                      <a:lumMod val="50000"/>
                    </a:schemeClr>
                  </a:solidFill>
                  <a:latin typeface="+mn-lt"/>
                </a:rPr>
                <a:t>(</a:t>
              </a:r>
              <a:r>
                <a:rPr lang="it-IT" b="1" dirty="0" err="1" smtClean="0">
                  <a:solidFill>
                    <a:schemeClr val="bg2">
                      <a:lumMod val="50000"/>
                    </a:schemeClr>
                  </a:solidFill>
                  <a:latin typeface="+mn-lt"/>
                </a:rPr>
                <a:t>subtype</a:t>
              </a:r>
              <a:r>
                <a:rPr lang="it-IT" b="1" dirty="0" smtClean="0">
                  <a:solidFill>
                    <a:schemeClr val="bg2">
                      <a:lumMod val="50000"/>
                    </a:schemeClr>
                  </a:solidFill>
                  <a:latin typeface="+mn-lt"/>
                </a:rPr>
                <a:t> </a:t>
              </a:r>
              <a:r>
                <a:rPr lang="it-IT" b="1" dirty="0" err="1" smtClean="0">
                  <a:solidFill>
                    <a:schemeClr val="bg2">
                      <a:lumMod val="50000"/>
                    </a:schemeClr>
                  </a:solidFill>
                  <a:latin typeface="+mn-lt"/>
                </a:rPr>
                <a:t>level</a:t>
              </a:r>
              <a:r>
                <a:rPr lang="it-IT" b="1" dirty="0" smtClean="0">
                  <a:solidFill>
                    <a:schemeClr val="bg2">
                      <a:lumMod val="50000"/>
                    </a:schemeClr>
                  </a:solidFill>
                  <a:latin typeface="+mn-lt"/>
                </a:rPr>
                <a:t>)</a:t>
              </a:r>
              <a:endParaRPr lang="it-IT" b="1" dirty="0">
                <a:solidFill>
                  <a:schemeClr val="bg2">
                    <a:lumMod val="50000"/>
                  </a:schemeClr>
                </a:solidFill>
                <a:latin typeface="+mn-lt"/>
              </a:endParaRPr>
            </a:p>
          </p:txBody>
        </p:sp>
      </p:grpSp>
    </p:spTree>
    <p:extLst>
      <p:ext uri="{BB962C8B-B14F-4D97-AF65-F5344CB8AC3E}">
        <p14:creationId xmlns:p14="http://schemas.microsoft.com/office/powerpoint/2010/main" val="2154722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50234</TotalTime>
  <Words>1531</Words>
  <Application>Microsoft Office PowerPoint</Application>
  <PresentationFormat>Presentazione su schermo (4:3)</PresentationFormat>
  <Paragraphs>414</Paragraphs>
  <Slides>31</Slides>
  <Notes>3</Notes>
  <HiddenSlides>0</HiddenSlides>
  <MMClips>0</MMClips>
  <ScaleCrop>false</ScaleCrop>
  <HeadingPairs>
    <vt:vector size="6" baseType="variant">
      <vt:variant>
        <vt:lpstr>Caratteri utilizzati</vt:lpstr>
      </vt:variant>
      <vt:variant>
        <vt:i4>2</vt:i4>
      </vt:variant>
      <vt:variant>
        <vt:lpstr>Tema</vt:lpstr>
      </vt:variant>
      <vt:variant>
        <vt:i4>2</vt:i4>
      </vt:variant>
      <vt:variant>
        <vt:lpstr>Titoli diapositive</vt:lpstr>
      </vt:variant>
      <vt:variant>
        <vt:i4>31</vt:i4>
      </vt:variant>
    </vt:vector>
  </HeadingPairs>
  <TitlesOfParts>
    <vt:vector size="35" baseType="lpstr">
      <vt:lpstr>Arial</vt:lpstr>
      <vt:lpstr>Calibri</vt:lpstr>
      <vt:lpstr>1_Thème Office</vt:lpstr>
      <vt:lpstr>2_Thème Office</vt:lpstr>
      <vt:lpstr>Transnational study results </vt:lpstr>
      <vt:lpstr>Presentazione standard di PowerPoint</vt:lpstr>
      <vt:lpstr>Veneto region  (4.9 mill inh)</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angin</dc:creator>
  <cp:lastModifiedBy>Utente UEMC</cp:lastModifiedBy>
  <cp:revision>304</cp:revision>
  <cp:lastPrinted>2021-11-29T09:55:17Z</cp:lastPrinted>
  <dcterms:created xsi:type="dcterms:W3CDTF">2012-05-07T13:50:16Z</dcterms:created>
  <dcterms:modified xsi:type="dcterms:W3CDTF">2021-11-29T14:31:14Z</dcterms:modified>
</cp:coreProperties>
</file>