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 id="2147483815" r:id="rId2"/>
  </p:sldMasterIdLst>
  <p:notesMasterIdLst>
    <p:notesMasterId r:id="rId18"/>
  </p:notesMasterIdLst>
  <p:handoutMasterIdLst>
    <p:handoutMasterId r:id="rId19"/>
  </p:handoutMasterIdLst>
  <p:sldIdLst>
    <p:sldId id="315" r:id="rId3"/>
    <p:sldId id="565" r:id="rId4"/>
    <p:sldId id="576" r:id="rId5"/>
    <p:sldId id="590" r:id="rId6"/>
    <p:sldId id="586" r:id="rId7"/>
    <p:sldId id="589" r:id="rId8"/>
    <p:sldId id="577" r:id="rId9"/>
    <p:sldId id="587" r:id="rId10"/>
    <p:sldId id="588" r:id="rId11"/>
    <p:sldId id="349" r:id="rId12"/>
    <p:sldId id="580" r:id="rId13"/>
    <p:sldId id="567" r:id="rId14"/>
    <p:sldId id="569" r:id="rId15"/>
    <p:sldId id="571" r:id="rId16"/>
    <p:sldId id="562" r:id="rId17"/>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10">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Rath" initials="AR [2]" lastIdx="5" clrIdx="0">
    <p:extLst>
      <p:ext uri="{19B8F6BF-5375-455C-9EA6-DF929625EA0E}">
        <p15:presenceInfo xmlns="" xmlns:p15="http://schemas.microsoft.com/office/powerpoint/2012/main" userId="S::ana.rath@inserm.eu::895a730e-b483-45df-ba1d-c5494281cb20" providerId="AD"/>
      </p:ext>
    </p:extLst>
  </p:cmAuthor>
  <p:cmAuthor id="2" name="Juan Rico Molins" initials="JRM"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51CB"/>
    <a:srgbClr val="E11FBC"/>
    <a:srgbClr val="B88C00"/>
    <a:srgbClr val="000000"/>
    <a:srgbClr val="F2A0E2"/>
    <a:srgbClr val="BC8FDD"/>
    <a:srgbClr val="EB6BD3"/>
    <a:srgbClr val="FFD331"/>
    <a:srgbClr val="164194"/>
    <a:srgbClr val="0082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189" autoAdjust="0"/>
  </p:normalViewPr>
  <p:slideViewPr>
    <p:cSldViewPr>
      <p:cViewPr varScale="1">
        <p:scale>
          <a:sx n="60" d="100"/>
          <a:sy n="60" d="100"/>
        </p:scale>
        <p:origin x="-159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096" y="-84"/>
      </p:cViewPr>
      <p:guideLst>
        <p:guide orient="horz" pos="3110"/>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B6E7C36-1BA7-4E16-9300-1D5A0DC8EA91}" type="datetimeFigureOut">
              <a:rPr lang="fr-FR" smtClean="0"/>
              <a:pPr/>
              <a:t>24/11/2021</a:t>
            </a:fld>
            <a:endParaRPr lang="fr-FR"/>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D0FBB794-3ABA-4BB6-AA85-29D1FAA54EA9}" type="slidenum">
              <a:rPr lang="fr-FR" smtClean="0"/>
              <a:pPr/>
              <a:t>‹Nº›</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301FD066-2725-4108-B257-76A53C876FC4}" type="datetimeFigureOut">
              <a:rPr lang="fr-FR" smtClean="0"/>
              <a:pPr/>
              <a:t>24/11/2021</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9DAD0F3-5C48-4E7D-8B07-AA245DCA8BAC}" type="slidenum">
              <a:rPr lang="fr-FR" smtClean="0"/>
              <a:pPr/>
              <a:t>‹Nº›</a:t>
            </a:fld>
            <a:endParaRPr lang="fr-FR"/>
          </a:p>
        </p:txBody>
      </p:sp>
    </p:spTree>
    <p:extLst>
      <p:ext uri="{BB962C8B-B14F-4D97-AF65-F5344CB8AC3E}">
        <p14:creationId xmlns:p14="http://schemas.microsoft.com/office/powerpoint/2010/main" val="599672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sz="1200" kern="1200" dirty="0" smtClean="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2</a:t>
            </a:fld>
            <a:endParaRPr lang="fr-FR"/>
          </a:p>
        </p:txBody>
      </p:sp>
    </p:spTree>
    <p:extLst>
      <p:ext uri="{BB962C8B-B14F-4D97-AF65-F5344CB8AC3E}">
        <p14:creationId xmlns:p14="http://schemas.microsoft.com/office/powerpoint/2010/main" val="1041675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12</a:t>
            </a:fld>
            <a:endParaRPr lang="fr-FR"/>
          </a:p>
        </p:txBody>
      </p:sp>
    </p:spTree>
    <p:extLst>
      <p:ext uri="{BB962C8B-B14F-4D97-AF65-F5344CB8AC3E}">
        <p14:creationId xmlns:p14="http://schemas.microsoft.com/office/powerpoint/2010/main" val="1893248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13</a:t>
            </a:fld>
            <a:endParaRPr lang="fr-FR"/>
          </a:p>
        </p:txBody>
      </p:sp>
    </p:spTree>
    <p:extLst>
      <p:ext uri="{BB962C8B-B14F-4D97-AF65-F5344CB8AC3E}">
        <p14:creationId xmlns:p14="http://schemas.microsoft.com/office/powerpoint/2010/main" val="986936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14</a:t>
            </a:fld>
            <a:endParaRPr lang="fr-FR"/>
          </a:p>
        </p:txBody>
      </p:sp>
    </p:spTree>
    <p:extLst>
      <p:ext uri="{BB962C8B-B14F-4D97-AF65-F5344CB8AC3E}">
        <p14:creationId xmlns:p14="http://schemas.microsoft.com/office/powerpoint/2010/main" val="3134151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sz="1200" kern="1200" dirty="0" smtClean="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3</a:t>
            </a:fld>
            <a:endParaRPr lang="fr-FR"/>
          </a:p>
        </p:txBody>
      </p:sp>
    </p:spTree>
    <p:extLst>
      <p:ext uri="{BB962C8B-B14F-4D97-AF65-F5344CB8AC3E}">
        <p14:creationId xmlns:p14="http://schemas.microsoft.com/office/powerpoint/2010/main" val="1041675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5</a:t>
            </a:fld>
            <a:endParaRPr lang="fr-FR"/>
          </a:p>
        </p:txBody>
      </p:sp>
    </p:spTree>
    <p:extLst>
      <p:ext uri="{BB962C8B-B14F-4D97-AF65-F5344CB8AC3E}">
        <p14:creationId xmlns:p14="http://schemas.microsoft.com/office/powerpoint/2010/main" val="280103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6</a:t>
            </a:fld>
            <a:endParaRPr lang="fr-FR"/>
          </a:p>
        </p:txBody>
      </p:sp>
    </p:spTree>
    <p:extLst>
      <p:ext uri="{BB962C8B-B14F-4D97-AF65-F5344CB8AC3E}">
        <p14:creationId xmlns:p14="http://schemas.microsoft.com/office/powerpoint/2010/main" val="1893248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sz="1200" kern="1200" dirty="0" smtClean="0">
              <a:solidFill>
                <a:schemeClr val="tx1"/>
              </a:solidFill>
              <a:effectLst/>
              <a:latin typeface="+mn-lt"/>
              <a:ea typeface="+mn-ea"/>
              <a:cs typeface="+mn-cs"/>
            </a:endParaRPr>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7</a:t>
            </a:fld>
            <a:endParaRPr lang="fr-FR"/>
          </a:p>
        </p:txBody>
      </p:sp>
    </p:spTree>
    <p:extLst>
      <p:ext uri="{BB962C8B-B14F-4D97-AF65-F5344CB8AC3E}">
        <p14:creationId xmlns:p14="http://schemas.microsoft.com/office/powerpoint/2010/main" val="1041675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8</a:t>
            </a:fld>
            <a:endParaRPr lang="fr-FR"/>
          </a:p>
        </p:txBody>
      </p:sp>
    </p:spTree>
    <p:extLst>
      <p:ext uri="{BB962C8B-B14F-4D97-AF65-F5344CB8AC3E}">
        <p14:creationId xmlns:p14="http://schemas.microsoft.com/office/powerpoint/2010/main" val="280103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9</a:t>
            </a:fld>
            <a:endParaRPr lang="fr-FR"/>
          </a:p>
        </p:txBody>
      </p:sp>
    </p:spTree>
    <p:extLst>
      <p:ext uri="{BB962C8B-B14F-4D97-AF65-F5344CB8AC3E}">
        <p14:creationId xmlns:p14="http://schemas.microsoft.com/office/powerpoint/2010/main" val="280103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10</a:t>
            </a:fld>
            <a:endParaRPr lang="fr-FR"/>
          </a:p>
        </p:txBody>
      </p:sp>
    </p:spTree>
    <p:extLst>
      <p:ext uri="{BB962C8B-B14F-4D97-AF65-F5344CB8AC3E}">
        <p14:creationId xmlns:p14="http://schemas.microsoft.com/office/powerpoint/2010/main" val="280103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9DAD0F3-5C48-4E7D-8B07-AA245DCA8BAC}" type="slidenum">
              <a:rPr lang="fr-FR" smtClean="0"/>
              <a:pPr/>
              <a:t>11</a:t>
            </a:fld>
            <a:endParaRPr lang="fr-FR"/>
          </a:p>
        </p:txBody>
      </p:sp>
    </p:spTree>
    <p:extLst>
      <p:ext uri="{BB962C8B-B14F-4D97-AF65-F5344CB8AC3E}">
        <p14:creationId xmlns:p14="http://schemas.microsoft.com/office/powerpoint/2010/main" val="2801030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a:t>
            </a:r>
          </a:p>
          <a:p>
            <a:r>
              <a:rPr lang="en-US" dirty="0"/>
              <a:t>Subtitle style</a:t>
            </a:r>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a:r>
              <a:rPr lang="en-US" sz="1200" i="1" dirty="0">
                <a:solidFill>
                  <a:srgbClr val="FFFFFF"/>
                </a:solidFill>
                <a:latin typeface="Calibri"/>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rgbClr val="FFFFFF"/>
              </a:solidFill>
              <a:latin typeface="Calibri"/>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569660"/>
          </a:xfrm>
          <a:prstGeom prst="rect">
            <a:avLst/>
          </a:prstGeom>
        </p:spPr>
        <p:txBody>
          <a:bodyPr wrap="square">
            <a:spAutoFit/>
          </a:bodyPr>
          <a:lstStyle/>
          <a:p>
            <a:pPr algn="r"/>
            <a:r>
              <a:rPr lang="fr-FR" sz="1200" i="1" dirty="0">
                <a:solidFill>
                  <a:srgbClr val="FFFFFF"/>
                </a:solidFill>
                <a:latin typeface="Calibri"/>
              </a:rPr>
              <a:t>This </a:t>
            </a:r>
            <a:r>
              <a:rPr lang="fr-FR" sz="1200" i="1" dirty="0" err="1">
                <a:solidFill>
                  <a:srgbClr val="FFFFFF"/>
                </a:solidFill>
                <a:latin typeface="Calibri"/>
              </a:rPr>
              <a:t>presentation</a:t>
            </a:r>
            <a:r>
              <a:rPr lang="fr-FR" sz="1200" i="1" dirty="0">
                <a:solidFill>
                  <a:srgbClr val="FFFFFF"/>
                </a:solidFill>
                <a:latin typeface="Calibri"/>
              </a:rPr>
              <a:t> </a:t>
            </a:r>
            <a:r>
              <a:rPr lang="en-US" sz="1200" i="1" dirty="0">
                <a:solidFill>
                  <a:srgbClr val="FFFFFF"/>
                </a:solidFill>
                <a:latin typeface="Calibri"/>
              </a:rPr>
              <a:t>is part of the project </a:t>
            </a:r>
            <a:r>
              <a:rPr lang="fr-FR" sz="1200" i="1" kern="1200" dirty="0">
                <a:solidFill>
                  <a:srgbClr val="FFFFFF"/>
                </a:solidFill>
                <a:latin typeface="Calibri"/>
                <a:ea typeface="+mn-ea"/>
                <a:cs typeface="+mn-cs"/>
              </a:rPr>
              <a:t>826607 </a:t>
            </a:r>
            <a:r>
              <a:rPr lang="en-US" sz="1200" i="1" dirty="0">
                <a:solidFill>
                  <a:srgbClr val="FFFFFF"/>
                </a:solidFill>
                <a:latin typeface="Calibri"/>
              </a:rPr>
              <a:t> RD-CODE which has received funding from the European Union’s Health </a:t>
            </a:r>
            <a:r>
              <a:rPr lang="en-US" sz="1200" i="1" dirty="0" err="1">
                <a:solidFill>
                  <a:srgbClr val="FFFFFF"/>
                </a:solidFill>
                <a:latin typeface="Calibri"/>
              </a:rPr>
              <a:t>Programme</a:t>
            </a:r>
            <a:r>
              <a:rPr lang="en-US" sz="1200" i="1" dirty="0">
                <a:solidFill>
                  <a:srgbClr val="FFFFFF"/>
                </a:solidFill>
                <a:latin typeface="Calibri"/>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4"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a:defRPr/>
              </a:pPr>
              <a:r>
                <a:rPr lang="fr-FR" b="1" dirty="0">
                  <a:solidFill>
                    <a:srgbClr val="666666"/>
                  </a:solidFill>
                </a:rPr>
                <a:t>http://rd-code.eu</a:t>
              </a: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u numéro de diapositive 5"/>
          <p:cNvSpPr>
            <a:spLocks noGrp="1"/>
          </p:cNvSpPr>
          <p:nvPr>
            <p:ph type="sldNum" sz="quarter" idx="10"/>
          </p:nvPr>
        </p:nvSpPr>
        <p:spPr>
          <a:xfrm>
            <a:off x="8369300" y="6442075"/>
            <a:ext cx="736600" cy="365125"/>
          </a:xfrm>
        </p:spPr>
        <p:txBody>
          <a:bodyPr/>
          <a:lstStyle>
            <a:lvl1pPr>
              <a:defRPr>
                <a:solidFill>
                  <a:srgbClr val="FFFFFF"/>
                </a:solidFill>
              </a:defRPr>
            </a:lvl1pPr>
          </a:lstStyle>
          <a:p>
            <a:pPr>
              <a:defRPr/>
            </a:pPr>
            <a:fld id="{307264B3-8411-4238-B11A-D6069525ACD2}" type="slidenum">
              <a:rPr lang="fr-FR"/>
              <a:pPr>
                <a:defRPr/>
              </a:pPr>
              <a:t>‹Nº›</a:t>
            </a:fld>
            <a:endParaRPr lang="fr-FR" dirty="0"/>
          </a:p>
        </p:txBody>
      </p:sp>
    </p:spTree>
    <p:extLst>
      <p:ext uri="{BB962C8B-B14F-4D97-AF65-F5344CB8AC3E}">
        <p14:creationId xmlns:p14="http://schemas.microsoft.com/office/powerpoint/2010/main" val="1937955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smtClean="0"/>
              <a:t>Cliquez pour modifier les styles du texte du masque</a:t>
            </a:r>
          </a:p>
        </p:txBody>
      </p:sp>
      <p:sp>
        <p:nvSpPr>
          <p:cNvPr id="4" name="Espace réservé de la date 3"/>
          <p:cNvSpPr>
            <a:spLocks noGrp="1"/>
          </p:cNvSpPr>
          <p:nvPr>
            <p:ph type="dt" sz="half" idx="10"/>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solidFill>
                  <a:srgbClr val="666666">
                    <a:tint val="75000"/>
                  </a:srgbClr>
                </a:solidFill>
              </a:defRPr>
            </a:lvl1pPr>
          </a:lstStyle>
          <a:p>
            <a:pPr>
              <a:defRPr/>
            </a:pPr>
            <a:fld id="{BEF8082A-64FC-40E0-9383-280FF03196E4}" type="slidenum">
              <a:rPr lang="fr-FR"/>
              <a:pPr>
                <a:defRPr/>
              </a:pPr>
              <a:t>‹Nº›</a:t>
            </a:fld>
            <a:endParaRPr lang="fr-FR" dirty="0"/>
          </a:p>
        </p:txBody>
      </p:sp>
    </p:spTree>
    <p:extLst>
      <p:ext uri="{BB962C8B-B14F-4D97-AF65-F5344CB8AC3E}">
        <p14:creationId xmlns:p14="http://schemas.microsoft.com/office/powerpoint/2010/main" val="42727522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e la date 4"/>
          <p:cNvSpPr>
            <a:spLocks noGrp="1"/>
          </p:cNvSpPr>
          <p:nvPr>
            <p:ph type="dt" sz="half" idx="14"/>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6" name="Espace réservé du pied de page 5"/>
          <p:cNvSpPr>
            <a:spLocks noGrp="1"/>
          </p:cNvSpPr>
          <p:nvPr>
            <p:ph type="ftr" sz="quarter" idx="15"/>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7" name="Espace réservé du numéro de diapositive 6"/>
          <p:cNvSpPr>
            <a:spLocks noGrp="1"/>
          </p:cNvSpPr>
          <p:nvPr>
            <p:ph type="sldNum" sz="quarter" idx="16"/>
          </p:nvPr>
        </p:nvSpPr>
        <p:spPr/>
        <p:txBody>
          <a:bodyPr/>
          <a:lstStyle>
            <a:lvl1pPr>
              <a:defRPr>
                <a:solidFill>
                  <a:srgbClr val="666666">
                    <a:tint val="75000"/>
                  </a:srgbClr>
                </a:solidFill>
              </a:defRPr>
            </a:lvl1pPr>
          </a:lstStyle>
          <a:p>
            <a:pPr>
              <a:defRPr/>
            </a:pPr>
            <a:fld id="{B4FCB604-0B66-41F0-A899-47CF292B23E2}" type="slidenum">
              <a:rPr lang="fr-FR"/>
              <a:pPr>
                <a:defRPr/>
              </a:pPr>
              <a:t>‹Nº›</a:t>
            </a:fld>
            <a:endParaRPr lang="fr-FR" dirty="0"/>
          </a:p>
        </p:txBody>
      </p:sp>
    </p:spTree>
    <p:extLst>
      <p:ext uri="{BB962C8B-B14F-4D97-AF65-F5344CB8AC3E}">
        <p14:creationId xmlns:p14="http://schemas.microsoft.com/office/powerpoint/2010/main" val="1489840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smtClean="0"/>
              <a:t>Cliquez pour modifier les styles du texte du masque</a:t>
            </a: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7" name="Espace réservé de la date 6"/>
          <p:cNvSpPr>
            <a:spLocks noGrp="1"/>
          </p:cNvSpPr>
          <p:nvPr>
            <p:ph type="dt" sz="half" idx="15"/>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8" name="Espace réservé du pied de page 7"/>
          <p:cNvSpPr>
            <a:spLocks noGrp="1"/>
          </p:cNvSpPr>
          <p:nvPr>
            <p:ph type="ftr" sz="quarter" idx="16"/>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9" name="Espace réservé du numéro de diapositive 8"/>
          <p:cNvSpPr>
            <a:spLocks noGrp="1"/>
          </p:cNvSpPr>
          <p:nvPr>
            <p:ph type="sldNum" sz="quarter" idx="17"/>
          </p:nvPr>
        </p:nvSpPr>
        <p:spPr/>
        <p:txBody>
          <a:bodyPr/>
          <a:lstStyle>
            <a:lvl1pPr>
              <a:defRPr>
                <a:solidFill>
                  <a:srgbClr val="666666">
                    <a:tint val="75000"/>
                  </a:srgbClr>
                </a:solidFill>
              </a:defRPr>
            </a:lvl1pPr>
          </a:lstStyle>
          <a:p>
            <a:pPr>
              <a:defRPr/>
            </a:pPr>
            <a:fld id="{2D1F6FB1-8A0C-409A-9176-6E5871562682}" type="slidenum">
              <a:rPr lang="fr-FR"/>
              <a:pPr>
                <a:defRPr/>
              </a:pPr>
              <a:t>‹Nº›</a:t>
            </a:fld>
            <a:endParaRPr lang="fr-FR" dirty="0"/>
          </a:p>
        </p:txBody>
      </p:sp>
    </p:spTree>
    <p:extLst>
      <p:ext uri="{BB962C8B-B14F-4D97-AF65-F5344CB8AC3E}">
        <p14:creationId xmlns:p14="http://schemas.microsoft.com/office/powerpoint/2010/main" val="2262059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smtClean="0"/>
              <a:t>Cliquez pour modifier le style du titre</a:t>
            </a:r>
            <a:endParaRPr lang="fr-FR" dirty="0"/>
          </a:p>
        </p:txBody>
      </p:sp>
      <p:sp>
        <p:nvSpPr>
          <p:cNvPr id="3" name="Espace réservé de la date 2"/>
          <p:cNvSpPr>
            <a:spLocks noGrp="1"/>
          </p:cNvSpPr>
          <p:nvPr>
            <p:ph type="dt" sz="half" idx="10"/>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5" name="Espace réservé du numéro de diapositive 4"/>
          <p:cNvSpPr>
            <a:spLocks noGrp="1"/>
          </p:cNvSpPr>
          <p:nvPr>
            <p:ph type="sldNum" sz="quarter" idx="12"/>
          </p:nvPr>
        </p:nvSpPr>
        <p:spPr/>
        <p:txBody>
          <a:bodyPr/>
          <a:lstStyle>
            <a:lvl1pPr>
              <a:defRPr>
                <a:solidFill>
                  <a:srgbClr val="666666">
                    <a:tint val="75000"/>
                  </a:srgbClr>
                </a:solidFill>
              </a:defRPr>
            </a:lvl1pPr>
          </a:lstStyle>
          <a:p>
            <a:pPr>
              <a:defRPr/>
            </a:pPr>
            <a:fld id="{72A298E0-9938-494A-8266-7BD3675C1D8E}" type="slidenum">
              <a:rPr lang="fr-FR"/>
              <a:pPr>
                <a:defRPr/>
              </a:pPr>
              <a:t>‹Nº›</a:t>
            </a:fld>
            <a:endParaRPr lang="fr-FR" dirty="0"/>
          </a:p>
        </p:txBody>
      </p:sp>
    </p:spTree>
    <p:extLst>
      <p:ext uri="{BB962C8B-B14F-4D97-AF65-F5344CB8AC3E}">
        <p14:creationId xmlns:p14="http://schemas.microsoft.com/office/powerpoint/2010/main" val="23775965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4" name="Espace réservé du numéro de diapositive 3"/>
          <p:cNvSpPr>
            <a:spLocks noGrp="1"/>
          </p:cNvSpPr>
          <p:nvPr>
            <p:ph type="sldNum" sz="quarter" idx="12"/>
          </p:nvPr>
        </p:nvSpPr>
        <p:spPr/>
        <p:txBody>
          <a:bodyPr/>
          <a:lstStyle>
            <a:lvl1pPr>
              <a:defRPr>
                <a:solidFill>
                  <a:srgbClr val="666666">
                    <a:tint val="75000"/>
                  </a:srgbClr>
                </a:solidFill>
              </a:defRPr>
            </a:lvl1pPr>
          </a:lstStyle>
          <a:p>
            <a:pPr>
              <a:defRPr/>
            </a:pPr>
            <a:fld id="{C5EDDFA6-C154-4FD4-8461-29A84C3516BD}" type="slidenum">
              <a:rPr lang="fr-FR"/>
              <a:pPr>
                <a:defRPr/>
              </a:pPr>
              <a:t>‹Nº›</a:t>
            </a:fld>
            <a:endParaRPr lang="fr-FR" dirty="0"/>
          </a:p>
        </p:txBody>
      </p:sp>
    </p:spTree>
    <p:extLst>
      <p:ext uri="{BB962C8B-B14F-4D97-AF65-F5344CB8AC3E}">
        <p14:creationId xmlns:p14="http://schemas.microsoft.com/office/powerpoint/2010/main" val="41170192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a:xfrm>
            <a:off x="341313" y="6350000"/>
            <a:ext cx="2133600" cy="365125"/>
          </a:xfrm>
          <a:prstGeom prst="rect">
            <a:avLst/>
          </a:prstGeom>
        </p:spPr>
        <p:txBody>
          <a:bodyPr/>
          <a:lstStyle>
            <a:lvl1pPr fontAlgn="auto">
              <a:spcBef>
                <a:spcPts val="0"/>
              </a:spcBef>
              <a:spcAft>
                <a:spcPts val="0"/>
              </a:spcAft>
              <a:defRPr>
                <a:solidFill>
                  <a:srgbClr val="999999"/>
                </a:solidFill>
                <a:latin typeface="Calibri"/>
                <a:cs typeface="+mn-cs"/>
              </a:defRPr>
            </a:lvl1pPr>
          </a:lstStyle>
          <a:p>
            <a:pPr>
              <a:defRPr/>
            </a:pPr>
            <a:endParaRPr lang="fr-F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solidFill>
                  <a:srgbClr val="666666">
                    <a:tint val="75000"/>
                  </a:srgbClr>
                </a:solidFill>
                <a:latin typeface="Calibri"/>
                <a:cs typeface="+mn-cs"/>
              </a:defRPr>
            </a:lvl1pPr>
          </a:lstStyle>
          <a:p>
            <a:pPr>
              <a:defRPr/>
            </a:pPr>
            <a:endParaRPr lang="fr-FR"/>
          </a:p>
        </p:txBody>
      </p:sp>
      <p:sp>
        <p:nvSpPr>
          <p:cNvPr id="7" name="Espace réservé du numéro de diapositive 6"/>
          <p:cNvSpPr>
            <a:spLocks noGrp="1"/>
          </p:cNvSpPr>
          <p:nvPr>
            <p:ph type="sldNum" sz="quarter" idx="12"/>
          </p:nvPr>
        </p:nvSpPr>
        <p:spPr/>
        <p:txBody>
          <a:bodyPr/>
          <a:lstStyle>
            <a:lvl1pPr>
              <a:defRPr>
                <a:solidFill>
                  <a:srgbClr val="666666">
                    <a:tint val="75000"/>
                  </a:srgbClr>
                </a:solidFill>
              </a:defRPr>
            </a:lvl1pPr>
          </a:lstStyle>
          <a:p>
            <a:pPr>
              <a:defRPr/>
            </a:pPr>
            <a:fld id="{0C9D5BDB-2CE3-4CFE-A925-59DAC011FE49}" type="slidenum">
              <a:rPr lang="fr-FR"/>
              <a:pPr>
                <a:defRPr/>
              </a:pPr>
              <a:t>‹Nº›</a:t>
            </a:fld>
            <a:endParaRPr lang="fr-FR" dirty="0"/>
          </a:p>
        </p:txBody>
      </p:sp>
    </p:spTree>
    <p:extLst>
      <p:ext uri="{BB962C8B-B14F-4D97-AF65-F5344CB8AC3E}">
        <p14:creationId xmlns:p14="http://schemas.microsoft.com/office/powerpoint/2010/main" val="3118901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‹Nº›</a:t>
            </a:fld>
            <a:endParaRPr lang="fr-FR"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‹Nº›</a:t>
            </a:fld>
            <a:endParaRPr lang="fr-FR" dirty="0">
              <a:solidFill>
                <a:srgbClr val="666666">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‹Nº›</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‹Nº›</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‹Nº›</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‹Nº›</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‹Nº›</a:t>
            </a:fld>
            <a:endParaRPr lang="fr-FR" dirty="0">
              <a:solidFill>
                <a:srgbClr val="666666">
                  <a:tint val="75000"/>
                </a:srgb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4" name="Straight Connector 31"/>
          <p:cNvCxnSpPr/>
          <p:nvPr/>
        </p:nvCxnSpPr>
        <p:spPr>
          <a:xfrm rot="16200000" flipH="1">
            <a:off x="4056063"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5" name="Straight Connector 20"/>
          <p:cNvCxnSpPr/>
          <p:nvPr/>
        </p:nvCxnSpPr>
        <p:spPr>
          <a:xfrm rot="10800000" flipV="1">
            <a:off x="5568950" y="3681413"/>
            <a:ext cx="3573463"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6" name="Rectangle 23"/>
          <p:cNvSpPr/>
          <p:nvPr/>
        </p:nvSpPr>
        <p:spPr>
          <a:xfrm>
            <a:off x="6481763" y="-7938"/>
            <a:ext cx="2660650" cy="6865938"/>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7" name="Rectangle 25"/>
          <p:cNvSpPr/>
          <p:nvPr/>
        </p:nvSpPr>
        <p:spPr>
          <a:xfrm>
            <a:off x="6854825" y="-7938"/>
            <a:ext cx="2289175" cy="6865938"/>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27"/>
          <p:cNvSpPr/>
          <p:nvPr/>
        </p:nvSpPr>
        <p:spPr>
          <a:xfrm>
            <a:off x="6616700" y="-7938"/>
            <a:ext cx="2525713" cy="6865938"/>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8"/>
          <p:cNvSpPr/>
          <p:nvPr/>
        </p:nvSpPr>
        <p:spPr>
          <a:xfrm>
            <a:off x="8001000" y="-7938"/>
            <a:ext cx="1141413" cy="6865938"/>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9"/>
          <p:cNvSpPr/>
          <p:nvPr/>
        </p:nvSpPr>
        <p:spPr>
          <a:xfrm>
            <a:off x="8035925" y="-7938"/>
            <a:ext cx="1104900" cy="6865938"/>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30"/>
          <p:cNvSpPr/>
          <p:nvPr/>
        </p:nvSpPr>
        <p:spPr>
          <a:xfrm>
            <a:off x="7534275" y="3589338"/>
            <a:ext cx="1608138" cy="3268662"/>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ZoneTexte 24"/>
          <p:cNvSpPr txBox="1"/>
          <p:nvPr userDrawn="1"/>
        </p:nvSpPr>
        <p:spPr>
          <a:xfrm>
            <a:off x="7327900" y="3257550"/>
            <a:ext cx="1816100" cy="3600450"/>
          </a:xfrm>
          <a:prstGeom prst="rect">
            <a:avLst/>
          </a:prstGeom>
          <a:noFill/>
        </p:spPr>
        <p:txBody>
          <a:bodyPr>
            <a:spAutoFit/>
          </a:bodyPr>
          <a:lstStyle/>
          <a:p>
            <a:pPr algn="r">
              <a:defRPr/>
            </a:pPr>
            <a:r>
              <a:rPr lang="en-US" sz="1200" i="1" dirty="0">
                <a:solidFill>
                  <a:srgbClr val="FFFFFF"/>
                </a:solidFill>
                <a:latin typeface="Calibri"/>
                <a:cs typeface="Arial" charset="0"/>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rgbClr val="FFFFFF"/>
              </a:solidFill>
              <a:latin typeface="Calibri"/>
              <a:cs typeface="Arial" charset="0"/>
            </a:endParaRPr>
          </a:p>
        </p:txBody>
      </p:sp>
      <p:pic>
        <p:nvPicPr>
          <p:cNvPr id="14" name="Image 32" descr="ec_for_fb.jpg"/>
          <p:cNvPicPr>
            <a:picLocks noChangeAspect="1"/>
          </p:cNvPicPr>
          <p:nvPr userDrawn="1"/>
        </p:nvPicPr>
        <p:blipFill>
          <a:blip r:embed="rId2">
            <a:extLst>
              <a:ext uri="{28A0092B-C50C-407E-A947-70E740481C1C}">
                <a14:useLocalDpi xmlns:a14="http://schemas.microsoft.com/office/drawing/2010/main" val="0"/>
              </a:ext>
            </a:extLst>
          </a:blip>
          <a:srcRect l="12154" r="12500"/>
          <a:stretch>
            <a:fillRect/>
          </a:stretch>
        </p:blipFill>
        <p:spPr bwMode="auto">
          <a:xfrm>
            <a:off x="4883150" y="5943600"/>
            <a:ext cx="13779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33"/>
          <p:cNvSpPr/>
          <p:nvPr userDrawn="1"/>
        </p:nvSpPr>
        <p:spPr>
          <a:xfrm>
            <a:off x="7461250" y="1636713"/>
            <a:ext cx="1682750" cy="1385887"/>
          </a:xfrm>
          <a:prstGeom prst="rect">
            <a:avLst/>
          </a:prstGeom>
        </p:spPr>
        <p:txBody>
          <a:bodyPr>
            <a:spAutoFit/>
          </a:bodyPr>
          <a:lstStyle/>
          <a:p>
            <a:pPr algn="r">
              <a:defRPr/>
            </a:pPr>
            <a:r>
              <a:rPr lang="fr-FR" sz="1200" i="1" dirty="0">
                <a:solidFill>
                  <a:srgbClr val="FFFFFF"/>
                </a:solidFill>
                <a:latin typeface="Calibri"/>
                <a:cs typeface="Arial" charset="0"/>
              </a:rPr>
              <a:t>This </a:t>
            </a:r>
            <a:r>
              <a:rPr lang="fr-FR" sz="1200" i="1" dirty="0" err="1">
                <a:solidFill>
                  <a:srgbClr val="FFFFFF"/>
                </a:solidFill>
                <a:latin typeface="Calibri"/>
                <a:cs typeface="Arial" charset="0"/>
              </a:rPr>
              <a:t>presentation</a:t>
            </a:r>
            <a:r>
              <a:rPr lang="fr-FR" sz="1200" i="1" dirty="0">
                <a:solidFill>
                  <a:srgbClr val="FFFFFF"/>
                </a:solidFill>
                <a:latin typeface="Calibri"/>
                <a:cs typeface="Arial" charset="0"/>
              </a:rPr>
              <a:t> </a:t>
            </a:r>
            <a:r>
              <a:rPr lang="en-US" sz="1200" i="1" dirty="0">
                <a:solidFill>
                  <a:srgbClr val="FFFFFF"/>
                </a:solidFill>
                <a:latin typeface="Calibri"/>
                <a:cs typeface="Arial" charset="0"/>
              </a:rPr>
              <a:t>is part of the project 826607/ RD-CODE’ which has received funding from the European Union’s Health </a:t>
            </a:r>
            <a:r>
              <a:rPr lang="en-US" sz="1200" i="1" dirty="0" err="1">
                <a:solidFill>
                  <a:srgbClr val="FFFFFF"/>
                </a:solidFill>
                <a:latin typeface="Calibri"/>
                <a:cs typeface="Arial" charset="0"/>
              </a:rPr>
              <a:t>Programme</a:t>
            </a:r>
            <a:r>
              <a:rPr lang="en-US" sz="1200" i="1" dirty="0">
                <a:solidFill>
                  <a:srgbClr val="FFFFFF"/>
                </a:solidFill>
                <a:latin typeface="Calibri"/>
                <a:cs typeface="Arial" charset="0"/>
              </a:rPr>
              <a:t> (2014-2020).</a:t>
            </a:r>
          </a:p>
        </p:txBody>
      </p:sp>
      <p:pic>
        <p:nvPicPr>
          <p:cNvPr id="16" name="Image 34" descr="Logo_RD-Code.gif"/>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04800" y="539750"/>
            <a:ext cx="4508500" cy="84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oupe 47"/>
          <p:cNvGrpSpPr>
            <a:grpSpLocks/>
          </p:cNvGrpSpPr>
          <p:nvPr userDrawn="1"/>
        </p:nvGrpSpPr>
        <p:grpSpPr bwMode="auto">
          <a:xfrm>
            <a:off x="390525" y="6303963"/>
            <a:ext cx="2181225" cy="369887"/>
            <a:chOff x="2319750" y="6037818"/>
            <a:chExt cx="2181939" cy="369332"/>
          </a:xfrm>
        </p:grpSpPr>
        <p:sp>
          <p:nvSpPr>
            <p:cNvPr id="18" name="Rectangle 36"/>
            <p:cNvSpPr/>
            <p:nvPr userDrawn="1"/>
          </p:nvSpPr>
          <p:spPr>
            <a:xfrm>
              <a:off x="2496021" y="6037818"/>
              <a:ext cx="2005668" cy="369332"/>
            </a:xfrm>
            <a:prstGeom prst="rect">
              <a:avLst/>
            </a:prstGeom>
          </p:spPr>
          <p:txBody>
            <a:bodyPr wrap="none">
              <a:spAutoFit/>
            </a:bodyPr>
            <a:lstStyle/>
            <a:p>
              <a:pPr>
                <a:defRPr/>
              </a:pPr>
              <a:r>
                <a:rPr lang="fr-FR" b="1" dirty="0">
                  <a:solidFill>
                    <a:srgbClr val="666666"/>
                  </a:solidFill>
                  <a:cs typeface="Arial" charset="0"/>
                </a:rPr>
                <a:t>http://rd-code.eu</a:t>
              </a:r>
            </a:p>
          </p:txBody>
        </p:sp>
        <p:pic>
          <p:nvPicPr>
            <p:cNvPr id="19" name="Image 37" descr="star.gif"/>
            <p:cNvPicPr>
              <a:picLocks noChangeAspect="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19750" y="6096000"/>
              <a:ext cx="252000"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391448" y="3875150"/>
            <a:ext cx="5825202" cy="1096899"/>
          </a:xfrm>
        </p:spPr>
        <p:txBody>
          <a:bodyPr/>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extLst>
      <p:ext uri="{BB962C8B-B14F-4D97-AF65-F5344CB8AC3E}">
        <p14:creationId xmlns:p14="http://schemas.microsoft.com/office/powerpoint/2010/main" val="443397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6.png"/><Relationship Id="rId5" Type="http://schemas.openxmlformats.org/officeDocument/2006/relationships/slideLayout" Target="../slideLayouts/slideLayout13.xml"/><Relationship Id="rId10" Type="http://schemas.openxmlformats.org/officeDocument/2006/relationships/image" Target="../media/image5.pn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‹Nº›</a:t>
            </a:fld>
            <a:endParaRPr lang="fr-FR" dirty="0">
              <a:solidFill>
                <a:srgbClr val="FFFFFF"/>
              </a:solidFill>
            </a:endParaRPr>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e 21"/>
          <p:cNvGrpSpPr>
            <a:grpSpLocks/>
          </p:cNvGrpSpPr>
          <p:nvPr userDrawn="1"/>
        </p:nvGrpSpPr>
        <p:grpSpPr bwMode="auto">
          <a:xfrm rot="-5400000">
            <a:off x="5340350" y="3054350"/>
            <a:ext cx="6858000" cy="749300"/>
            <a:chOff x="-2" y="5962650"/>
            <a:chExt cx="9144001" cy="933450"/>
          </a:xfrm>
        </p:grpSpPr>
        <p:sp>
          <p:nvSpPr>
            <p:cNvPr id="10" name="Rectangle 23"/>
            <p:cNvSpPr/>
            <p:nvPr userDrawn="1"/>
          </p:nvSpPr>
          <p:spPr>
            <a:xfrm rot="5400000">
              <a:off x="2597666" y="3408490"/>
              <a:ext cx="887965" cy="6083301"/>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91899" y="4009601"/>
              <a:ext cx="800947"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6262" y="1856386"/>
              <a:ext cx="931473" cy="9144001"/>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748" y="2078872"/>
              <a:ext cx="486501" cy="9144001"/>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2161" y="2042285"/>
              <a:ext cx="559675" cy="9144001"/>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8183" y="4430441"/>
              <a:ext cx="575496" cy="435186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rgbClr val="FFFFFF"/>
                </a:solidFill>
                <a:latin typeface="+mn-lt"/>
                <a:cs typeface="+mn-cs"/>
              </a:defRPr>
            </a:lvl1pPr>
          </a:lstStyle>
          <a:p>
            <a:pPr>
              <a:defRPr/>
            </a:pPr>
            <a:fld id="{62F0C822-8020-4143-906D-A932379525E0}" type="slidenum">
              <a:rPr lang="fr-FR"/>
              <a:pPr>
                <a:defRPr/>
              </a:pPr>
              <a:t>‹Nº›</a:t>
            </a:fld>
            <a:endParaRPr lang="fr-FR" dirty="0"/>
          </a:p>
        </p:txBody>
      </p:sp>
      <p:pic>
        <p:nvPicPr>
          <p:cNvPr id="1030" name="Image 26" descr="Logo_RD-Code.gif"/>
          <p:cNvPicPr>
            <a:picLocks noChangeAspect="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599238" y="6488113"/>
            <a:ext cx="1706562"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1" name="Groupe 47"/>
          <p:cNvGrpSpPr>
            <a:grpSpLocks/>
          </p:cNvGrpSpPr>
          <p:nvPr userDrawn="1"/>
        </p:nvGrpSpPr>
        <p:grpSpPr bwMode="auto">
          <a:xfrm>
            <a:off x="214313" y="6496050"/>
            <a:ext cx="1690687" cy="307975"/>
            <a:chOff x="2398418" y="6037818"/>
            <a:chExt cx="1691300" cy="307777"/>
          </a:xfrm>
        </p:grpSpPr>
        <p:sp>
          <p:nvSpPr>
            <p:cNvPr id="29" name="Rectangle 28"/>
            <p:cNvSpPr/>
            <p:nvPr userDrawn="1"/>
          </p:nvSpPr>
          <p:spPr>
            <a:xfrm>
              <a:off x="2495290" y="6037818"/>
              <a:ext cx="1594428" cy="307777"/>
            </a:xfrm>
            <a:prstGeom prst="rect">
              <a:avLst/>
            </a:prstGeom>
          </p:spPr>
          <p:txBody>
            <a:bodyPr wrap="none">
              <a:spAutoFit/>
            </a:bodyPr>
            <a:lstStyle/>
            <a:p>
              <a:pPr>
                <a:defRPr/>
              </a:pPr>
              <a:r>
                <a:rPr lang="fr-FR" sz="1400" b="1" dirty="0">
                  <a:solidFill>
                    <a:srgbClr val="666666"/>
                  </a:solidFill>
                  <a:cs typeface="Arial" charset="0"/>
                </a:rPr>
                <a:t>http://rd-code.eu</a:t>
              </a:r>
            </a:p>
          </p:txBody>
        </p:sp>
        <p:pic>
          <p:nvPicPr>
            <p:cNvPr id="1034" name="Image 29" descr="star.gif"/>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2398418" y="6101706"/>
              <a:ext cx="180000" cy="1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4976351"/>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Calibri" pitchFamily="34" charset="0"/>
        </a:defRPr>
      </a:lvl2pPr>
      <a:lvl3pPr algn="l" rtl="0" eaLnBrk="0" fontAlgn="base" hangingPunct="0">
        <a:spcBef>
          <a:spcPct val="0"/>
        </a:spcBef>
        <a:spcAft>
          <a:spcPct val="0"/>
        </a:spcAft>
        <a:defRPr sz="4000" b="1">
          <a:solidFill>
            <a:schemeClr val="tx1"/>
          </a:solidFill>
          <a:latin typeface="Calibri" pitchFamily="34" charset="0"/>
        </a:defRPr>
      </a:lvl3pPr>
      <a:lvl4pPr algn="l" rtl="0" eaLnBrk="0" fontAlgn="base" hangingPunct="0">
        <a:spcBef>
          <a:spcPct val="0"/>
        </a:spcBef>
        <a:spcAft>
          <a:spcPct val="0"/>
        </a:spcAft>
        <a:defRPr sz="4000" b="1">
          <a:solidFill>
            <a:schemeClr val="tx1"/>
          </a:solidFill>
          <a:latin typeface="Calibri" pitchFamily="34" charset="0"/>
        </a:defRPr>
      </a:lvl4pPr>
      <a:lvl5pPr algn="l" rtl="0" eaLnBrk="0" fontAlgn="base" hangingPunct="0">
        <a:spcBef>
          <a:spcPct val="0"/>
        </a:spcBef>
        <a:spcAft>
          <a:spcPct val="0"/>
        </a:spcAft>
        <a:defRPr sz="4000" b="1">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3"/>
          <p:cNvSpPr>
            <a:spLocks noGrp="1"/>
          </p:cNvSpPr>
          <p:nvPr>
            <p:ph type="subTitle" idx="1"/>
          </p:nvPr>
        </p:nvSpPr>
        <p:spPr>
          <a:xfrm>
            <a:off x="85789" y="3564015"/>
            <a:ext cx="6736461" cy="2850301"/>
          </a:xfrm>
        </p:spPr>
        <p:txBody>
          <a:bodyPr/>
          <a:lstStyle/>
          <a:p>
            <a:pPr algn="r"/>
            <a:r>
              <a:rPr lang="en-GB" sz="3600" b="1" dirty="0" smtClean="0"/>
              <a:t>Spain</a:t>
            </a:r>
            <a:endParaRPr lang="en-GB" b="1" dirty="0" smtClean="0"/>
          </a:p>
          <a:p>
            <a:pPr algn="r"/>
            <a:r>
              <a:rPr lang="en-GB" sz="2800" dirty="0" smtClean="0"/>
              <a:t>Juan Rico and Clara </a:t>
            </a:r>
            <a:r>
              <a:rPr lang="en-GB" sz="2800" dirty="0" err="1" smtClean="0"/>
              <a:t>Cavero-Carbonell</a:t>
            </a:r>
            <a:endParaRPr lang="en-GB" sz="2800" dirty="0" smtClean="0"/>
          </a:p>
          <a:p>
            <a:pPr algn="r"/>
            <a:r>
              <a:rPr lang="en-GB" sz="2400" dirty="0" smtClean="0"/>
              <a:t>on behalf of </a:t>
            </a:r>
            <a:r>
              <a:rPr lang="en-GB" sz="2400" dirty="0"/>
              <a:t>the </a:t>
            </a:r>
            <a:r>
              <a:rPr lang="en-GB" sz="2400" dirty="0" smtClean="0"/>
              <a:t>Spanish collaborating stakeholders</a:t>
            </a:r>
          </a:p>
          <a:p>
            <a:pPr algn="r"/>
            <a:r>
              <a:rPr lang="en-GB" sz="2000" i="1" dirty="0" smtClean="0"/>
              <a:t>Foundation for the Promotion of Health and Biomedical</a:t>
            </a:r>
          </a:p>
          <a:p>
            <a:pPr algn="r"/>
            <a:r>
              <a:rPr lang="en-GB" sz="2000" i="1" dirty="0" smtClean="0"/>
              <a:t>Research in the </a:t>
            </a:r>
            <a:r>
              <a:rPr lang="en-GB" sz="2000" i="1" dirty="0" err="1" smtClean="0"/>
              <a:t>Valencian</a:t>
            </a:r>
            <a:r>
              <a:rPr lang="en-GB" sz="2000" i="1" dirty="0" smtClean="0"/>
              <a:t> Region </a:t>
            </a:r>
            <a:r>
              <a:rPr lang="en-GB" sz="2000" dirty="0" smtClean="0"/>
              <a:t>(FISABIO)</a:t>
            </a:r>
            <a:endParaRPr lang="en-GB" sz="2000" dirty="0"/>
          </a:p>
        </p:txBody>
      </p:sp>
      <p:sp>
        <p:nvSpPr>
          <p:cNvPr id="10" name="Titre 9">
            <a:extLst>
              <a:ext uri="{FF2B5EF4-FFF2-40B4-BE49-F238E27FC236}">
                <a16:creationId xmlns="" xmlns:a16="http://schemas.microsoft.com/office/drawing/2014/main" id="{42DD430A-BD89-E946-B41B-B5F017488F4C}"/>
              </a:ext>
            </a:extLst>
          </p:cNvPr>
          <p:cNvSpPr>
            <a:spLocks noGrp="1"/>
          </p:cNvSpPr>
          <p:nvPr>
            <p:ph type="ctrTitle"/>
          </p:nvPr>
        </p:nvSpPr>
        <p:spPr>
          <a:xfrm>
            <a:off x="566555" y="2033845"/>
            <a:ext cx="5825202" cy="3062274"/>
          </a:xfrm>
        </p:spPr>
        <p:txBody>
          <a:bodyPr/>
          <a:lstStyle/>
          <a:p>
            <a:r>
              <a:rPr lang="fr-FR" sz="3600" b="0" i="1" dirty="0"/>
              <a:t> </a:t>
            </a:r>
          </a:p>
        </p:txBody>
      </p:sp>
      <p:sp>
        <p:nvSpPr>
          <p:cNvPr id="6" name="Titre 1"/>
          <p:cNvSpPr txBox="1">
            <a:spLocks/>
          </p:cNvSpPr>
          <p:nvPr/>
        </p:nvSpPr>
        <p:spPr bwMode="auto">
          <a:xfrm>
            <a:off x="391448" y="2228850"/>
            <a:ext cx="5825202" cy="1646302"/>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Autofit/>
          </a:bodyPr>
          <a:lstStyle>
            <a:lvl1pPr algn="l" rtl="0" eaLnBrk="0" fontAlgn="base" hangingPunct="0">
              <a:spcBef>
                <a:spcPct val="0"/>
              </a:spcBef>
              <a:spcAft>
                <a:spcPct val="0"/>
              </a:spcAft>
              <a:defRPr sz="4800" b="1" kern="1200">
                <a:solidFill>
                  <a:schemeClr val="accent6">
                    <a:lumMod val="75000"/>
                  </a:schemeClr>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cs-CZ" smtClean="0"/>
              <a:t>RD-CODE </a:t>
            </a:r>
            <a:r>
              <a:rPr lang="es-ES" smtClean="0"/>
              <a:t>Final </a:t>
            </a:r>
            <a:r>
              <a:rPr lang="cs-CZ" smtClean="0"/>
              <a:t>Workshop</a:t>
            </a:r>
            <a:r>
              <a:rPr lang="es-ES" smtClean="0"/>
              <a:t/>
            </a:r>
            <a:br>
              <a:rPr lang="es-ES" smtClean="0"/>
            </a:br>
            <a:r>
              <a:rPr lang="es-ES" sz="3000" b="0" smtClean="0"/>
              <a:t>29-30</a:t>
            </a:r>
            <a:r>
              <a:rPr lang="es-ES" sz="3000" b="0" baseline="30000" smtClean="0"/>
              <a:t>th</a:t>
            </a:r>
            <a:r>
              <a:rPr lang="es-ES" sz="3000" b="0" smtClean="0"/>
              <a:t> November 2021</a:t>
            </a:r>
            <a:endParaRPr lang="fr-FR" sz="3000" b="0" dirty="0"/>
          </a:p>
        </p:txBody>
      </p:sp>
    </p:spTree>
    <p:extLst>
      <p:ext uri="{BB962C8B-B14F-4D97-AF65-F5344CB8AC3E}">
        <p14:creationId xmlns:p14="http://schemas.microsoft.com/office/powerpoint/2010/main" val="35143890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smtClean="0">
                <a:solidFill>
                  <a:srgbClr val="008D62"/>
                </a:solidFill>
              </a:rPr>
              <a:t>Cross-</a:t>
            </a:r>
            <a:r>
              <a:rPr lang="fr-FR" dirty="0" err="1" smtClean="0">
                <a:solidFill>
                  <a:srgbClr val="008D62"/>
                </a:solidFill>
              </a:rPr>
              <a:t>references</a:t>
            </a:r>
            <a:endParaRPr lang="fr-FR" dirty="0">
              <a:solidFill>
                <a:srgbClr val="008D62"/>
              </a:solidFill>
            </a:endParaRPr>
          </a:p>
        </p:txBody>
      </p:sp>
      <p:sp>
        <p:nvSpPr>
          <p:cNvPr id="5" name="4 CuadroTexto"/>
          <p:cNvSpPr txBox="1"/>
          <p:nvPr/>
        </p:nvSpPr>
        <p:spPr>
          <a:xfrm>
            <a:off x="8665" y="1673805"/>
            <a:ext cx="4131394" cy="3046988"/>
          </a:xfrm>
          <a:prstGeom prst="rect">
            <a:avLst/>
          </a:prstGeom>
          <a:noFill/>
        </p:spPr>
        <p:txBody>
          <a:bodyPr wrap="square" rtlCol="0">
            <a:spAutoFit/>
          </a:bodyPr>
          <a:lstStyle/>
          <a:p>
            <a:pPr marL="285750" lvl="1" indent="-285750">
              <a:lnSpc>
                <a:spcPct val="150000"/>
              </a:lnSpc>
              <a:buClr>
                <a:srgbClr val="00B050"/>
              </a:buClr>
              <a:buFont typeface="Wingdings" pitchFamily="2" charset="2"/>
              <a:buChar char="ü"/>
            </a:pPr>
            <a:r>
              <a:rPr lang="en-US" sz="1600" b="1" dirty="0" err="1" smtClean="0">
                <a:latin typeface="Verdana" pitchFamily="34" charset="0"/>
                <a:ea typeface="Verdana" pitchFamily="34" charset="0"/>
                <a:cs typeface="Tahoma" pitchFamily="34" charset="0"/>
              </a:rPr>
              <a:t>Orphanet</a:t>
            </a:r>
            <a:r>
              <a:rPr lang="en-US" sz="1600" b="1" dirty="0" smtClean="0">
                <a:latin typeface="Verdana" pitchFamily="34" charset="0"/>
                <a:ea typeface="Verdana" pitchFamily="34" charset="0"/>
                <a:cs typeface="Tahoma" pitchFamily="34" charset="0"/>
              </a:rPr>
              <a:t> nomenclature</a:t>
            </a:r>
          </a:p>
          <a:p>
            <a:pPr marL="0" lvl="1">
              <a:lnSpc>
                <a:spcPct val="150000"/>
              </a:lnSpc>
              <a:buClr>
                <a:srgbClr val="00B050"/>
              </a:buClr>
            </a:pPr>
            <a:r>
              <a:rPr lang="en-US" sz="1600" i="1" dirty="0" smtClean="0">
                <a:latin typeface="Verdana" pitchFamily="34" charset="0"/>
                <a:ea typeface="Verdana" pitchFamily="34" charset="0"/>
                <a:cs typeface="Tahoma" pitchFamily="34" charset="0"/>
              </a:rPr>
              <a:t>2021</a:t>
            </a:r>
          </a:p>
          <a:p>
            <a:pPr marL="285750" lvl="1" indent="-285750">
              <a:lnSpc>
                <a:spcPct val="150000"/>
              </a:lnSpc>
              <a:buClr>
                <a:srgbClr val="00B050"/>
              </a:buClr>
              <a:buFont typeface="Wingdings" pitchFamily="2" charset="2"/>
              <a:buChar char="ü"/>
            </a:pPr>
            <a:endParaRPr lang="en-US" sz="1600" b="1" dirty="0" smtClean="0">
              <a:latin typeface="Verdana" pitchFamily="34" charset="0"/>
              <a:ea typeface="Verdana" pitchFamily="34" charset="0"/>
              <a:cs typeface="Tahoma" pitchFamily="34" charset="0"/>
            </a:endParaRPr>
          </a:p>
          <a:p>
            <a:pPr marL="285750" lvl="1" indent="-285750">
              <a:lnSpc>
                <a:spcPct val="150000"/>
              </a:lnSpc>
              <a:buClr>
                <a:srgbClr val="00B050"/>
              </a:buClr>
              <a:buFont typeface="Wingdings" pitchFamily="2" charset="2"/>
              <a:buChar char="ü"/>
            </a:pPr>
            <a:r>
              <a:rPr lang="en-US" sz="1600" b="1" dirty="0" smtClean="0">
                <a:latin typeface="Verdana" pitchFamily="34" charset="0"/>
                <a:ea typeface="Verdana" pitchFamily="34" charset="0"/>
                <a:cs typeface="Tahoma" pitchFamily="34" charset="0"/>
              </a:rPr>
              <a:t>ICD-10-ES</a:t>
            </a:r>
          </a:p>
          <a:p>
            <a:pPr marL="0" lvl="1">
              <a:lnSpc>
                <a:spcPct val="150000"/>
              </a:lnSpc>
              <a:buClr>
                <a:srgbClr val="00B050"/>
              </a:buClr>
            </a:pPr>
            <a:r>
              <a:rPr lang="en-US" sz="1600" i="1" dirty="0" smtClean="0">
                <a:latin typeface="Verdana" pitchFamily="34" charset="0"/>
                <a:ea typeface="Verdana" pitchFamily="34" charset="0"/>
                <a:cs typeface="Tahoma" pitchFamily="34" charset="0"/>
              </a:rPr>
              <a:t>2020</a:t>
            </a:r>
          </a:p>
          <a:p>
            <a:pPr marL="285750" lvl="1" indent="-285750">
              <a:lnSpc>
                <a:spcPct val="150000"/>
              </a:lnSpc>
              <a:buClr>
                <a:srgbClr val="00B050"/>
              </a:buClr>
              <a:buFont typeface="Wingdings" pitchFamily="2" charset="2"/>
              <a:buChar char="ü"/>
            </a:pPr>
            <a:endParaRPr lang="en-US" sz="1600" b="1" dirty="0" smtClean="0">
              <a:latin typeface="Verdana" pitchFamily="34" charset="0"/>
              <a:ea typeface="Verdana" pitchFamily="34" charset="0"/>
              <a:cs typeface="Tahoma" pitchFamily="34" charset="0"/>
            </a:endParaRPr>
          </a:p>
          <a:p>
            <a:pPr marL="285750" lvl="1" indent="-285750">
              <a:lnSpc>
                <a:spcPct val="150000"/>
              </a:lnSpc>
              <a:buClr>
                <a:srgbClr val="00B050"/>
              </a:buClr>
              <a:buFont typeface="Wingdings" pitchFamily="2" charset="2"/>
              <a:buChar char="ü"/>
            </a:pPr>
            <a:r>
              <a:rPr lang="en-US" sz="1600" b="1" dirty="0" smtClean="0">
                <a:latin typeface="Verdana" pitchFamily="34" charset="0"/>
                <a:ea typeface="Verdana" pitchFamily="34" charset="0"/>
                <a:cs typeface="Tahoma" pitchFamily="34" charset="0"/>
              </a:rPr>
              <a:t>5873 </a:t>
            </a:r>
            <a:r>
              <a:rPr lang="en-US" sz="1600" b="1" dirty="0" err="1" smtClean="0">
                <a:latin typeface="Verdana" pitchFamily="34" charset="0"/>
                <a:ea typeface="Verdana" pitchFamily="34" charset="0"/>
                <a:cs typeface="Tahoma" pitchFamily="34" charset="0"/>
              </a:rPr>
              <a:t>Orphacodes</a:t>
            </a:r>
            <a:endParaRPr lang="en-US" sz="1600" b="1" dirty="0" smtClean="0">
              <a:latin typeface="Verdana" pitchFamily="34" charset="0"/>
              <a:ea typeface="Verdana" pitchFamily="34" charset="0"/>
              <a:cs typeface="Tahoma" pitchFamily="34" charset="0"/>
            </a:endParaRPr>
          </a:p>
          <a:p>
            <a:pPr marL="0" lvl="1">
              <a:lnSpc>
                <a:spcPct val="150000"/>
              </a:lnSpc>
              <a:buClr>
                <a:srgbClr val="00B050"/>
              </a:buClr>
            </a:pPr>
            <a:r>
              <a:rPr lang="en-US" sz="1600" i="1" dirty="0" err="1" smtClean="0">
                <a:latin typeface="Verdana" pitchFamily="34" charset="0"/>
                <a:ea typeface="Verdana" pitchFamily="34" charset="0"/>
                <a:cs typeface="Tahoma" pitchFamily="34" charset="0"/>
              </a:rPr>
              <a:t>Orphacode</a:t>
            </a:r>
            <a:r>
              <a:rPr lang="en-US" sz="1600" i="1" dirty="0" smtClean="0">
                <a:latin typeface="Verdana" pitchFamily="34" charset="0"/>
                <a:ea typeface="Verdana" pitchFamily="34" charset="0"/>
                <a:cs typeface="Tahoma" pitchFamily="34" charset="0"/>
              </a:rPr>
              <a:t>&lt;-&gt;ICD-10-ES</a:t>
            </a:r>
            <a:endParaRPr lang="en-US" i="1" dirty="0" smtClean="0">
              <a:latin typeface="Verdana" pitchFamily="34" charset="0"/>
              <a:ea typeface="Verdana" pitchFamily="34" charset="0"/>
              <a:cs typeface="Tahoma" pitchFamily="34" charset="0"/>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46875" y="683696"/>
            <a:ext cx="4995555" cy="5719151"/>
          </a:xfrm>
          <a:prstGeom prst="rect">
            <a:avLst/>
          </a:prstGeom>
        </p:spPr>
      </p:pic>
    </p:spTree>
    <p:extLst>
      <p:ext uri="{BB962C8B-B14F-4D97-AF65-F5344CB8AC3E}">
        <p14:creationId xmlns:p14="http://schemas.microsoft.com/office/powerpoint/2010/main" val="740665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smtClean="0">
                <a:solidFill>
                  <a:srgbClr val="008D62"/>
                </a:solidFill>
              </a:rPr>
              <a:t>Cross-</a:t>
            </a:r>
            <a:r>
              <a:rPr lang="fr-FR" dirty="0" err="1" smtClean="0">
                <a:solidFill>
                  <a:srgbClr val="008D62"/>
                </a:solidFill>
              </a:rPr>
              <a:t>references</a:t>
            </a:r>
            <a:endParaRPr lang="fr-FR" dirty="0">
              <a:solidFill>
                <a:srgbClr val="008D62"/>
              </a:solidFill>
            </a:endParaRPr>
          </a:p>
        </p:txBody>
      </p:sp>
      <p:sp>
        <p:nvSpPr>
          <p:cNvPr id="5" name="4 CuadroTexto"/>
          <p:cNvSpPr txBox="1"/>
          <p:nvPr/>
        </p:nvSpPr>
        <p:spPr>
          <a:xfrm>
            <a:off x="8665" y="1673805"/>
            <a:ext cx="4131394" cy="3046988"/>
          </a:xfrm>
          <a:prstGeom prst="rect">
            <a:avLst/>
          </a:prstGeom>
          <a:noFill/>
        </p:spPr>
        <p:txBody>
          <a:bodyPr wrap="square" rtlCol="0">
            <a:spAutoFit/>
          </a:bodyPr>
          <a:lstStyle/>
          <a:p>
            <a:pPr marL="285750" lvl="1" indent="-285750">
              <a:lnSpc>
                <a:spcPct val="150000"/>
              </a:lnSpc>
              <a:buClr>
                <a:srgbClr val="00B050"/>
              </a:buClr>
              <a:buFont typeface="Wingdings" pitchFamily="2" charset="2"/>
              <a:buChar char="ü"/>
            </a:pPr>
            <a:r>
              <a:rPr lang="en-US" sz="1600" b="1" dirty="0" err="1" smtClean="0">
                <a:latin typeface="Verdana" pitchFamily="34" charset="0"/>
                <a:ea typeface="Verdana" pitchFamily="34" charset="0"/>
                <a:cs typeface="Tahoma" pitchFamily="34" charset="0"/>
              </a:rPr>
              <a:t>Orphanet</a:t>
            </a:r>
            <a:r>
              <a:rPr lang="en-US" sz="1600" b="1" dirty="0" smtClean="0">
                <a:latin typeface="Verdana" pitchFamily="34" charset="0"/>
                <a:ea typeface="Verdana" pitchFamily="34" charset="0"/>
                <a:cs typeface="Tahoma" pitchFamily="34" charset="0"/>
              </a:rPr>
              <a:t> nomenclature</a:t>
            </a:r>
          </a:p>
          <a:p>
            <a:pPr marL="0" lvl="1">
              <a:lnSpc>
                <a:spcPct val="150000"/>
              </a:lnSpc>
              <a:buClr>
                <a:srgbClr val="00B050"/>
              </a:buClr>
            </a:pPr>
            <a:r>
              <a:rPr lang="en-US" sz="1600" i="1" dirty="0" smtClean="0">
                <a:latin typeface="Verdana" pitchFamily="34" charset="0"/>
                <a:ea typeface="Verdana" pitchFamily="34" charset="0"/>
                <a:cs typeface="Tahoma" pitchFamily="34" charset="0"/>
              </a:rPr>
              <a:t>2021</a:t>
            </a:r>
          </a:p>
          <a:p>
            <a:pPr marL="285750" lvl="1" indent="-285750">
              <a:lnSpc>
                <a:spcPct val="150000"/>
              </a:lnSpc>
              <a:buClr>
                <a:srgbClr val="00B050"/>
              </a:buClr>
              <a:buFont typeface="Wingdings" pitchFamily="2" charset="2"/>
              <a:buChar char="ü"/>
            </a:pPr>
            <a:endParaRPr lang="en-US" sz="1600" b="1" dirty="0" smtClean="0">
              <a:latin typeface="Verdana" pitchFamily="34" charset="0"/>
              <a:ea typeface="Verdana" pitchFamily="34" charset="0"/>
              <a:cs typeface="Tahoma" pitchFamily="34" charset="0"/>
            </a:endParaRPr>
          </a:p>
          <a:p>
            <a:pPr marL="285750" lvl="1" indent="-285750">
              <a:lnSpc>
                <a:spcPct val="150000"/>
              </a:lnSpc>
              <a:buClr>
                <a:srgbClr val="00B050"/>
              </a:buClr>
              <a:buFont typeface="Wingdings" pitchFamily="2" charset="2"/>
              <a:buChar char="ü"/>
            </a:pPr>
            <a:r>
              <a:rPr lang="en-US" sz="1600" b="1" dirty="0" smtClean="0">
                <a:latin typeface="Verdana" pitchFamily="34" charset="0"/>
                <a:ea typeface="Verdana" pitchFamily="34" charset="0"/>
                <a:cs typeface="Tahoma" pitchFamily="34" charset="0"/>
              </a:rPr>
              <a:t>ICD-10-ES</a:t>
            </a:r>
          </a:p>
          <a:p>
            <a:pPr marL="0" lvl="1">
              <a:lnSpc>
                <a:spcPct val="150000"/>
              </a:lnSpc>
              <a:buClr>
                <a:srgbClr val="00B050"/>
              </a:buClr>
            </a:pPr>
            <a:r>
              <a:rPr lang="en-US" sz="1600" i="1" dirty="0" smtClean="0">
                <a:latin typeface="Verdana" pitchFamily="34" charset="0"/>
                <a:ea typeface="Verdana" pitchFamily="34" charset="0"/>
                <a:cs typeface="Tahoma" pitchFamily="34" charset="0"/>
              </a:rPr>
              <a:t>2020</a:t>
            </a:r>
          </a:p>
          <a:p>
            <a:pPr marL="285750" lvl="1" indent="-285750">
              <a:lnSpc>
                <a:spcPct val="150000"/>
              </a:lnSpc>
              <a:buClr>
                <a:srgbClr val="00B050"/>
              </a:buClr>
              <a:buFont typeface="Wingdings" pitchFamily="2" charset="2"/>
              <a:buChar char="ü"/>
            </a:pPr>
            <a:endParaRPr lang="en-US" sz="1600" b="1" dirty="0" smtClean="0">
              <a:latin typeface="Verdana" pitchFamily="34" charset="0"/>
              <a:ea typeface="Verdana" pitchFamily="34" charset="0"/>
              <a:cs typeface="Tahoma" pitchFamily="34" charset="0"/>
            </a:endParaRPr>
          </a:p>
          <a:p>
            <a:pPr marL="285750" lvl="1" indent="-285750">
              <a:lnSpc>
                <a:spcPct val="150000"/>
              </a:lnSpc>
              <a:buClr>
                <a:srgbClr val="00B050"/>
              </a:buClr>
              <a:buFont typeface="Wingdings" pitchFamily="2" charset="2"/>
              <a:buChar char="ü"/>
            </a:pPr>
            <a:r>
              <a:rPr lang="en-US" sz="1600" b="1" dirty="0" smtClean="0">
                <a:latin typeface="Verdana" pitchFamily="34" charset="0"/>
                <a:ea typeface="Verdana" pitchFamily="34" charset="0"/>
                <a:cs typeface="Tahoma" pitchFamily="34" charset="0"/>
              </a:rPr>
              <a:t>5873 </a:t>
            </a:r>
            <a:r>
              <a:rPr lang="en-US" sz="1600" b="1" dirty="0" err="1" smtClean="0">
                <a:latin typeface="Verdana" pitchFamily="34" charset="0"/>
                <a:ea typeface="Verdana" pitchFamily="34" charset="0"/>
                <a:cs typeface="Tahoma" pitchFamily="34" charset="0"/>
              </a:rPr>
              <a:t>Orphacodes</a:t>
            </a:r>
            <a:endParaRPr lang="en-US" sz="1600" b="1" dirty="0" smtClean="0">
              <a:latin typeface="Verdana" pitchFamily="34" charset="0"/>
              <a:ea typeface="Verdana" pitchFamily="34" charset="0"/>
              <a:cs typeface="Tahoma" pitchFamily="34" charset="0"/>
            </a:endParaRPr>
          </a:p>
          <a:p>
            <a:pPr marL="0" lvl="1">
              <a:lnSpc>
                <a:spcPct val="150000"/>
              </a:lnSpc>
              <a:buClr>
                <a:srgbClr val="00B050"/>
              </a:buClr>
            </a:pPr>
            <a:r>
              <a:rPr lang="en-US" sz="1600" i="1" dirty="0" err="1" smtClean="0">
                <a:latin typeface="Verdana" pitchFamily="34" charset="0"/>
                <a:ea typeface="Verdana" pitchFamily="34" charset="0"/>
                <a:cs typeface="Tahoma" pitchFamily="34" charset="0"/>
              </a:rPr>
              <a:t>Orphacode</a:t>
            </a:r>
            <a:r>
              <a:rPr lang="en-US" sz="1600" i="1" dirty="0" smtClean="0">
                <a:latin typeface="Verdana" pitchFamily="34" charset="0"/>
                <a:ea typeface="Verdana" pitchFamily="34" charset="0"/>
                <a:cs typeface="Tahoma" pitchFamily="34" charset="0"/>
              </a:rPr>
              <a:t>&lt;-&gt;ICD-10-ES</a:t>
            </a:r>
            <a:endParaRPr lang="en-US" i="1" dirty="0" smtClean="0">
              <a:latin typeface="Verdana" pitchFamily="34" charset="0"/>
              <a:ea typeface="Verdana" pitchFamily="34" charset="0"/>
              <a:cs typeface="Tahoma" pitchFamily="34" charset="0"/>
            </a:endParaRPr>
          </a:p>
        </p:txBody>
      </p:sp>
      <p:pic>
        <p:nvPicPr>
          <p:cNvPr id="7" name="6 Imagen"/>
          <p:cNvPicPr>
            <a:picLocks noChangeAspect="1"/>
          </p:cNvPicPr>
          <p:nvPr/>
        </p:nvPicPr>
        <p:blipFill rotWithShape="1">
          <a:blip r:embed="rId3" cstate="print">
            <a:extLst>
              <a:ext uri="{28A0092B-C50C-407E-A947-70E740481C1C}">
                <a14:useLocalDpi xmlns:a14="http://schemas.microsoft.com/office/drawing/2010/main" val="0"/>
              </a:ext>
            </a:extLst>
          </a:blip>
          <a:srcRect l="64105" b="71783"/>
          <a:stretch/>
        </p:blipFill>
        <p:spPr>
          <a:xfrm>
            <a:off x="0" y="4959170"/>
            <a:ext cx="2968394" cy="1498810"/>
          </a:xfrm>
          <a:prstGeom prst="rect">
            <a:avLst/>
          </a:prstGeom>
        </p:spPr>
      </p:pic>
      <p:sp>
        <p:nvSpPr>
          <p:cNvPr id="8" name="7 Elipse"/>
          <p:cNvSpPr/>
          <p:nvPr/>
        </p:nvSpPr>
        <p:spPr>
          <a:xfrm>
            <a:off x="386535" y="4959170"/>
            <a:ext cx="2250250" cy="1120904"/>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3 CuadroTexto"/>
          <p:cNvSpPr txBox="1"/>
          <p:nvPr/>
        </p:nvSpPr>
        <p:spPr>
          <a:xfrm>
            <a:off x="2802842" y="5300916"/>
            <a:ext cx="1499128" cy="1323439"/>
          </a:xfrm>
          <a:prstGeom prst="rect">
            <a:avLst/>
          </a:prstGeom>
          <a:noFill/>
          <a:effectLst/>
        </p:spPr>
        <p:txBody>
          <a:bodyPr wrap="non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s-ES" sz="8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rPr>
              <a:t>95%</a:t>
            </a:r>
            <a:endParaRPr lang="es-ES" sz="8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Freestyle Script" pitchFamily="66" charset="0"/>
            </a:endParaRPr>
          </a:p>
        </p:txBody>
      </p:sp>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46875" y="683696"/>
            <a:ext cx="4995555" cy="5719151"/>
          </a:xfrm>
          <a:prstGeom prst="rect">
            <a:avLst/>
          </a:prstGeom>
        </p:spPr>
      </p:pic>
    </p:spTree>
    <p:extLst>
      <p:ext uri="{BB962C8B-B14F-4D97-AF65-F5344CB8AC3E}">
        <p14:creationId xmlns:p14="http://schemas.microsoft.com/office/powerpoint/2010/main" val="3877607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smtClean="0">
                <a:solidFill>
                  <a:srgbClr val="008D62"/>
                </a:solidFill>
              </a:rPr>
              <a:t>General </a:t>
            </a:r>
            <a:r>
              <a:rPr lang="fr-FR" dirty="0" err="1" smtClean="0">
                <a:solidFill>
                  <a:srgbClr val="008D62"/>
                </a:solidFill>
              </a:rPr>
              <a:t>achievements</a:t>
            </a:r>
            <a:endParaRPr lang="fr-FR" dirty="0">
              <a:solidFill>
                <a:srgbClr val="008D62"/>
              </a:solidFill>
            </a:endParaRPr>
          </a:p>
        </p:txBody>
      </p:sp>
      <p:sp>
        <p:nvSpPr>
          <p:cNvPr id="6" name="5 CuadroTexto"/>
          <p:cNvSpPr txBox="1"/>
          <p:nvPr/>
        </p:nvSpPr>
        <p:spPr>
          <a:xfrm>
            <a:off x="26495" y="822389"/>
            <a:ext cx="8784777" cy="5213222"/>
          </a:xfrm>
          <a:prstGeom prst="rect">
            <a:avLst/>
          </a:prstGeom>
          <a:noFill/>
        </p:spPr>
        <p:txBody>
          <a:bodyPr wrap="none" rtlCol="0">
            <a:spAutoFit/>
          </a:bodyPr>
          <a:lstStyle/>
          <a:p>
            <a:pPr marL="0" lvl="1" indent="-285750">
              <a:lnSpc>
                <a:spcPct val="150000"/>
              </a:lnSpc>
              <a:buFont typeface="Wingdings" pitchFamily="2" charset="2"/>
              <a:buChar char="§"/>
            </a:pPr>
            <a:r>
              <a:rPr lang="es-ES" b="1" dirty="0" err="1" smtClean="0">
                <a:solidFill>
                  <a:schemeClr val="bg1">
                    <a:lumMod val="75000"/>
                  </a:schemeClr>
                </a:solidFill>
                <a:latin typeface="Verdana" pitchFamily="34" charset="0"/>
                <a:ea typeface="Verdana" pitchFamily="34" charset="0"/>
              </a:rPr>
              <a:t>Approval</a:t>
            </a:r>
            <a:r>
              <a:rPr lang="es-ES" b="1" dirty="0" smtClean="0">
                <a:solidFill>
                  <a:schemeClr val="bg1">
                    <a:lumMod val="75000"/>
                  </a:schemeClr>
                </a:solidFill>
                <a:latin typeface="Verdana" pitchFamily="34" charset="0"/>
                <a:ea typeface="Verdana" pitchFamily="34" charset="0"/>
              </a:rPr>
              <a:t> </a:t>
            </a:r>
            <a:r>
              <a:rPr lang="es-ES" b="1" dirty="0">
                <a:solidFill>
                  <a:schemeClr val="bg1">
                    <a:lumMod val="75000"/>
                  </a:schemeClr>
                </a:solidFill>
                <a:latin typeface="Verdana" pitchFamily="34" charset="0"/>
                <a:ea typeface="Verdana" pitchFamily="34" charset="0"/>
              </a:rPr>
              <a:t>of </a:t>
            </a:r>
            <a:r>
              <a:rPr lang="es-ES" b="1" dirty="0" err="1" smtClean="0">
                <a:solidFill>
                  <a:schemeClr val="bg1">
                    <a:lumMod val="75000"/>
                  </a:schemeClr>
                </a:solidFill>
                <a:latin typeface="Verdana" pitchFamily="34" charset="0"/>
                <a:ea typeface="Verdana" pitchFamily="34" charset="0"/>
              </a:rPr>
              <a:t>procedures</a:t>
            </a:r>
            <a:r>
              <a:rPr lang="es-ES" b="1" dirty="0" smtClean="0">
                <a:solidFill>
                  <a:schemeClr val="bg1">
                    <a:lumMod val="75000"/>
                  </a:schemeClr>
                </a:solidFill>
                <a:latin typeface="Verdana" pitchFamily="34" charset="0"/>
                <a:ea typeface="Verdana" pitchFamily="34" charset="0"/>
              </a:rPr>
              <a:t> </a:t>
            </a:r>
            <a:r>
              <a:rPr lang="en-US" dirty="0" smtClean="0">
                <a:solidFill>
                  <a:schemeClr val="bg1">
                    <a:lumMod val="75000"/>
                  </a:schemeClr>
                </a:solidFill>
                <a:latin typeface="Verdana" pitchFamily="34" charset="0"/>
                <a:ea typeface="Verdana" pitchFamily="34" charset="0"/>
                <a:cs typeface="Tahoma" pitchFamily="34" charset="0"/>
              </a:rPr>
              <a:t>– </a:t>
            </a:r>
            <a:r>
              <a:rPr lang="en-US" i="1" dirty="0" smtClean="0">
                <a:solidFill>
                  <a:schemeClr val="bg1">
                    <a:lumMod val="75000"/>
                  </a:schemeClr>
                </a:solidFill>
                <a:latin typeface="Verdana" pitchFamily="34" charset="0"/>
                <a:ea typeface="Verdana" pitchFamily="34" charset="0"/>
                <a:cs typeface="Tahoma" pitchFamily="34" charset="0"/>
              </a:rPr>
              <a:t>Subtask </a:t>
            </a:r>
            <a:r>
              <a:rPr lang="en-US" i="1" dirty="0">
                <a:solidFill>
                  <a:schemeClr val="bg1">
                    <a:lumMod val="75000"/>
                  </a:schemeClr>
                </a:solidFill>
                <a:latin typeface="Verdana" pitchFamily="34" charset="0"/>
                <a:ea typeface="Verdana" pitchFamily="34" charset="0"/>
                <a:cs typeface="Tahoma" pitchFamily="34" charset="0"/>
              </a:rPr>
              <a:t>4.4.1</a:t>
            </a:r>
            <a:r>
              <a:rPr lang="en-US" i="1" dirty="0" smtClean="0">
                <a:solidFill>
                  <a:schemeClr val="bg1">
                    <a:lumMod val="75000"/>
                  </a:schemeClr>
                </a:solidFill>
                <a:latin typeface="Verdana" pitchFamily="34" charset="0"/>
                <a:ea typeface="Verdana" pitchFamily="34" charset="0"/>
                <a:cs typeface="Tahoma" pitchFamily="34" charset="0"/>
              </a:rPr>
              <a:t> </a:t>
            </a:r>
            <a:r>
              <a:rPr lang="en-US" dirty="0">
                <a:solidFill>
                  <a:schemeClr val="bg1">
                    <a:lumMod val="75000"/>
                  </a:schemeClr>
                </a:solidFill>
                <a:latin typeface="Verdana" pitchFamily="34" charset="0"/>
                <a:ea typeface="Verdana" pitchFamily="34" charset="0"/>
                <a:cs typeface="Tahoma" pitchFamily="34" charset="0"/>
              </a:rPr>
              <a:t>– </a:t>
            </a:r>
            <a:r>
              <a:rPr lang="es-ES" i="1" dirty="0" err="1" smtClean="0">
                <a:solidFill>
                  <a:schemeClr val="bg1">
                    <a:lumMod val="75000"/>
                  </a:schemeClr>
                </a:solidFill>
                <a:latin typeface="Verdana" pitchFamily="34" charset="0"/>
                <a:ea typeface="Verdana" pitchFamily="34" charset="0"/>
              </a:rPr>
              <a:t>Mls</a:t>
            </a:r>
            <a:r>
              <a:rPr lang="es-ES" i="1" dirty="0" smtClean="0">
                <a:solidFill>
                  <a:schemeClr val="bg1">
                    <a:lumMod val="75000"/>
                  </a:schemeClr>
                </a:solidFill>
                <a:latin typeface="Verdana" pitchFamily="34" charset="0"/>
                <a:ea typeface="Verdana" pitchFamily="34" charset="0"/>
              </a:rPr>
              <a:t>. </a:t>
            </a:r>
            <a:r>
              <a:rPr lang="es-ES" i="1" dirty="0">
                <a:solidFill>
                  <a:schemeClr val="bg1">
                    <a:lumMod val="75000"/>
                  </a:schemeClr>
                </a:solidFill>
                <a:latin typeface="Verdana" pitchFamily="34" charset="0"/>
                <a:ea typeface="Verdana" pitchFamily="34" charset="0"/>
              </a:rPr>
              <a:t>4.3 (M4)  </a:t>
            </a:r>
            <a:endParaRPr lang="en-US" b="1" i="1" dirty="0" smtClean="0">
              <a:solidFill>
                <a:schemeClr val="bg1">
                  <a:lumMod val="75000"/>
                </a:schemeClr>
              </a:solidFill>
              <a:latin typeface="Verdana" pitchFamily="34" charset="0"/>
              <a:ea typeface="Verdana" pitchFamily="34" charset="0"/>
              <a:cs typeface="Tahoma" pitchFamily="34" charset="0"/>
            </a:endParaRPr>
          </a:p>
          <a:p>
            <a:pPr marL="0" lvl="1" indent="-285750">
              <a:lnSpc>
                <a:spcPct val="150000"/>
              </a:lnSpc>
              <a:buFont typeface="Wingdings" pitchFamily="2" charset="2"/>
              <a:buChar char="§"/>
            </a:pPr>
            <a:r>
              <a:rPr lang="es-ES" b="1" dirty="0" err="1" smtClean="0">
                <a:solidFill>
                  <a:schemeClr val="bg1">
                    <a:lumMod val="75000"/>
                  </a:schemeClr>
                </a:solidFill>
                <a:latin typeface="Verdana" pitchFamily="34" charset="0"/>
                <a:ea typeface="Verdana" pitchFamily="34" charset="0"/>
              </a:rPr>
              <a:t>Preliminary</a:t>
            </a:r>
            <a:r>
              <a:rPr lang="es-ES" b="1" dirty="0" smtClean="0">
                <a:solidFill>
                  <a:schemeClr val="bg1">
                    <a:lumMod val="75000"/>
                  </a:schemeClr>
                </a:solidFill>
                <a:latin typeface="Verdana" pitchFamily="34" charset="0"/>
                <a:ea typeface="Verdana" pitchFamily="34" charset="0"/>
              </a:rPr>
              <a:t> </a:t>
            </a:r>
            <a:r>
              <a:rPr lang="es-ES" b="1" dirty="0" err="1" smtClean="0">
                <a:solidFill>
                  <a:schemeClr val="bg1">
                    <a:lumMod val="75000"/>
                  </a:schemeClr>
                </a:solidFill>
                <a:latin typeface="Verdana" pitchFamily="34" charset="0"/>
                <a:ea typeface="Verdana" pitchFamily="34" charset="0"/>
              </a:rPr>
              <a:t>results</a:t>
            </a:r>
            <a:r>
              <a:rPr lang="es-ES" b="1" dirty="0" smtClean="0">
                <a:solidFill>
                  <a:schemeClr val="bg1">
                    <a:lumMod val="75000"/>
                  </a:schemeClr>
                </a:solidFill>
                <a:latin typeface="Verdana" pitchFamily="34" charset="0"/>
                <a:ea typeface="Verdana" pitchFamily="34" charset="0"/>
              </a:rPr>
              <a:t> </a:t>
            </a:r>
            <a:r>
              <a:rPr lang="es-ES" b="1" dirty="0" err="1" smtClean="0">
                <a:solidFill>
                  <a:schemeClr val="bg1">
                    <a:lumMod val="75000"/>
                  </a:schemeClr>
                </a:solidFill>
                <a:latin typeface="Verdana" pitchFamily="34" charset="0"/>
                <a:ea typeface="Verdana" pitchFamily="34" charset="0"/>
              </a:rPr>
              <a:t>analysis</a:t>
            </a:r>
            <a:r>
              <a:rPr lang="es-ES" b="1" dirty="0" smtClean="0">
                <a:solidFill>
                  <a:schemeClr val="bg1">
                    <a:lumMod val="75000"/>
                  </a:schemeClr>
                </a:solidFill>
                <a:latin typeface="Verdana" pitchFamily="34" charset="0"/>
                <a:ea typeface="Verdana" pitchFamily="34" charset="0"/>
              </a:rPr>
              <a:t> </a:t>
            </a:r>
            <a:r>
              <a:rPr lang="en-US" dirty="0" smtClean="0">
                <a:solidFill>
                  <a:schemeClr val="bg1">
                    <a:lumMod val="75000"/>
                  </a:schemeClr>
                </a:solidFill>
                <a:latin typeface="Verdana" pitchFamily="34" charset="0"/>
                <a:ea typeface="Verdana" pitchFamily="34" charset="0"/>
                <a:cs typeface="Tahoma" pitchFamily="34" charset="0"/>
              </a:rPr>
              <a:t>– </a:t>
            </a:r>
            <a:r>
              <a:rPr lang="en-US" i="1" dirty="0" smtClean="0">
                <a:solidFill>
                  <a:schemeClr val="bg1">
                    <a:lumMod val="75000"/>
                  </a:schemeClr>
                </a:solidFill>
                <a:latin typeface="Verdana" pitchFamily="34" charset="0"/>
                <a:ea typeface="Verdana" pitchFamily="34" charset="0"/>
                <a:cs typeface="Tahoma" pitchFamily="34" charset="0"/>
              </a:rPr>
              <a:t>Subtask </a:t>
            </a:r>
            <a:r>
              <a:rPr lang="en-US" i="1" dirty="0">
                <a:solidFill>
                  <a:schemeClr val="bg1">
                    <a:lumMod val="75000"/>
                  </a:schemeClr>
                </a:solidFill>
                <a:latin typeface="Verdana" pitchFamily="34" charset="0"/>
                <a:ea typeface="Verdana" pitchFamily="34" charset="0"/>
                <a:cs typeface="Tahoma" pitchFamily="34" charset="0"/>
              </a:rPr>
              <a:t>4.4.2</a:t>
            </a:r>
            <a:r>
              <a:rPr lang="en-US" i="1" dirty="0" smtClean="0">
                <a:solidFill>
                  <a:schemeClr val="bg1">
                    <a:lumMod val="75000"/>
                  </a:schemeClr>
                </a:solidFill>
                <a:latin typeface="Verdana" pitchFamily="34" charset="0"/>
                <a:ea typeface="Verdana" pitchFamily="34" charset="0"/>
                <a:cs typeface="Tahoma" pitchFamily="34" charset="0"/>
              </a:rPr>
              <a:t> </a:t>
            </a:r>
            <a:r>
              <a:rPr lang="en-US" dirty="0">
                <a:solidFill>
                  <a:schemeClr val="bg1">
                    <a:lumMod val="75000"/>
                  </a:schemeClr>
                </a:solidFill>
                <a:latin typeface="Verdana" pitchFamily="34" charset="0"/>
                <a:ea typeface="Verdana" pitchFamily="34" charset="0"/>
                <a:cs typeface="Tahoma" pitchFamily="34" charset="0"/>
              </a:rPr>
              <a:t>– </a:t>
            </a:r>
            <a:r>
              <a:rPr lang="es-ES" i="1" dirty="0" err="1" smtClean="0">
                <a:solidFill>
                  <a:schemeClr val="bg1">
                    <a:lumMod val="75000"/>
                  </a:schemeClr>
                </a:solidFill>
                <a:latin typeface="Verdana" pitchFamily="34" charset="0"/>
                <a:ea typeface="Verdana" pitchFamily="34" charset="0"/>
              </a:rPr>
              <a:t>Mls</a:t>
            </a:r>
            <a:r>
              <a:rPr lang="es-ES" i="1" dirty="0">
                <a:solidFill>
                  <a:schemeClr val="bg1">
                    <a:lumMod val="75000"/>
                  </a:schemeClr>
                </a:solidFill>
                <a:latin typeface="Verdana" pitchFamily="34" charset="0"/>
                <a:ea typeface="Verdana" pitchFamily="34" charset="0"/>
              </a:rPr>
              <a:t>. </a:t>
            </a:r>
            <a:r>
              <a:rPr lang="es-ES" i="1" dirty="0" smtClean="0">
                <a:solidFill>
                  <a:schemeClr val="bg1">
                    <a:lumMod val="75000"/>
                  </a:schemeClr>
                </a:solidFill>
                <a:latin typeface="Verdana" pitchFamily="34" charset="0"/>
                <a:ea typeface="Verdana" pitchFamily="34" charset="0"/>
              </a:rPr>
              <a:t>4.10 </a:t>
            </a:r>
            <a:r>
              <a:rPr lang="es-ES" i="1" dirty="0">
                <a:solidFill>
                  <a:schemeClr val="bg1">
                    <a:lumMod val="75000"/>
                  </a:schemeClr>
                </a:solidFill>
                <a:latin typeface="Verdana" pitchFamily="34" charset="0"/>
                <a:ea typeface="Verdana" pitchFamily="34" charset="0"/>
              </a:rPr>
              <a:t>(</a:t>
            </a:r>
            <a:r>
              <a:rPr lang="es-ES" i="1" dirty="0" smtClean="0">
                <a:solidFill>
                  <a:schemeClr val="bg1">
                    <a:lumMod val="75000"/>
                  </a:schemeClr>
                </a:solidFill>
                <a:latin typeface="Verdana" pitchFamily="34" charset="0"/>
                <a:ea typeface="Verdana" pitchFamily="34" charset="0"/>
              </a:rPr>
              <a:t>M15) </a:t>
            </a:r>
            <a:r>
              <a:rPr lang="es-ES" i="1" dirty="0" smtClean="0">
                <a:latin typeface="Verdana" pitchFamily="34" charset="0"/>
                <a:ea typeface="Verdana" pitchFamily="34" charset="0"/>
              </a:rPr>
              <a:t> </a:t>
            </a:r>
            <a:endParaRPr lang="en-US" b="1" i="1" dirty="0">
              <a:latin typeface="Verdana" pitchFamily="34" charset="0"/>
              <a:ea typeface="Verdana" pitchFamily="34" charset="0"/>
              <a:cs typeface="Tahoma" pitchFamily="34" charset="0"/>
            </a:endParaRPr>
          </a:p>
          <a:p>
            <a:pPr marL="0" lvl="1" indent="-285750">
              <a:lnSpc>
                <a:spcPct val="150000"/>
              </a:lnSpc>
              <a:buFont typeface="Wingdings" pitchFamily="2" charset="2"/>
              <a:buChar char="§"/>
            </a:pPr>
            <a:r>
              <a:rPr lang="en-US" b="1" dirty="0" smtClean="0">
                <a:latin typeface="Verdana" pitchFamily="34" charset="0"/>
                <a:ea typeface="Verdana" pitchFamily="34" charset="0"/>
                <a:cs typeface="Tahoma" pitchFamily="34" charset="0"/>
              </a:rPr>
              <a:t>Expanding the regional network </a:t>
            </a:r>
            <a:r>
              <a:rPr lang="en-US" dirty="0">
                <a:latin typeface="Verdana" pitchFamily="34" charset="0"/>
                <a:ea typeface="Verdana" pitchFamily="34" charset="0"/>
                <a:cs typeface="Tahoma" pitchFamily="34" charset="0"/>
              </a:rPr>
              <a:t>-</a:t>
            </a:r>
            <a:r>
              <a:rPr lang="en-US" i="1" dirty="0">
                <a:latin typeface="Verdana" pitchFamily="34" charset="0"/>
                <a:ea typeface="Verdana" pitchFamily="34" charset="0"/>
                <a:cs typeface="Tahoma" pitchFamily="34" charset="0"/>
              </a:rPr>
              <a:t> Subtask </a:t>
            </a:r>
            <a:r>
              <a:rPr lang="en-US" i="1" dirty="0" smtClean="0">
                <a:latin typeface="Verdana" pitchFamily="34" charset="0"/>
                <a:ea typeface="Verdana" pitchFamily="34" charset="0"/>
                <a:cs typeface="Tahoma" pitchFamily="34" charset="0"/>
              </a:rPr>
              <a:t>4.4.3</a:t>
            </a:r>
            <a:endParaRPr lang="en-US" b="1" dirty="0" smtClean="0">
              <a:latin typeface="Verdana" pitchFamily="34" charset="0"/>
              <a:ea typeface="Verdana" pitchFamily="34" charset="0"/>
              <a:cs typeface="Tahoma" pitchFamily="34" charset="0"/>
            </a:endParaRPr>
          </a:p>
          <a:p>
            <a:pPr marL="741600" lvl="3" indent="-285750">
              <a:lnSpc>
                <a:spcPct val="150000"/>
              </a:lnSpc>
              <a:buClr>
                <a:srgbClr val="00B050"/>
              </a:buClr>
              <a:buFont typeface="Wingdings" pitchFamily="2" charset="2"/>
              <a:buChar char="ü"/>
            </a:pPr>
            <a:r>
              <a:rPr lang="en-US" sz="1600" dirty="0" smtClean="0">
                <a:latin typeface="Verdana" pitchFamily="34" charset="0"/>
                <a:ea typeface="Verdana" pitchFamily="34" charset="0"/>
                <a:cs typeface="Tahoma" pitchFamily="34" charset="0"/>
              </a:rPr>
              <a:t>Madrid registry fully incorporated to the RD-CODE</a:t>
            </a:r>
          </a:p>
          <a:p>
            <a:pPr marL="741600" lvl="3" indent="-285750">
              <a:lnSpc>
                <a:spcPct val="150000"/>
              </a:lnSpc>
              <a:buClr>
                <a:srgbClr val="FF6600"/>
              </a:buClr>
              <a:buFont typeface="Wingdings" pitchFamily="2" charset="2"/>
              <a:buChar char="q"/>
            </a:pPr>
            <a:r>
              <a:rPr lang="es-ES" sz="1600" dirty="0" err="1">
                <a:latin typeface="Verdana" pitchFamily="34" charset="0"/>
                <a:ea typeface="Verdana" pitchFamily="34" charset="0"/>
                <a:cs typeface="Tahoma" pitchFamily="34" charset="0"/>
              </a:rPr>
              <a:t>Sant</a:t>
            </a:r>
            <a:r>
              <a:rPr lang="es-ES" sz="1600" dirty="0">
                <a:latin typeface="Verdana" pitchFamily="34" charset="0"/>
                <a:ea typeface="Verdana" pitchFamily="34" charset="0"/>
                <a:cs typeface="Tahoma" pitchFamily="34" charset="0"/>
              </a:rPr>
              <a:t> Joan de </a:t>
            </a:r>
            <a:r>
              <a:rPr lang="es-ES" sz="1600" dirty="0" err="1">
                <a:latin typeface="Verdana" pitchFamily="34" charset="0"/>
                <a:ea typeface="Verdana" pitchFamily="34" charset="0"/>
                <a:cs typeface="Tahoma" pitchFamily="34" charset="0"/>
              </a:rPr>
              <a:t>Déu</a:t>
            </a:r>
            <a:r>
              <a:rPr lang="es-ES" sz="1600" dirty="0">
                <a:latin typeface="Verdana" pitchFamily="34" charset="0"/>
                <a:ea typeface="Verdana" pitchFamily="34" charset="0"/>
                <a:cs typeface="Tahoma" pitchFamily="34" charset="0"/>
              </a:rPr>
              <a:t> Hospital (Barcelona) </a:t>
            </a:r>
            <a:r>
              <a:rPr lang="es-ES" sz="1600" dirty="0" err="1" smtClean="0">
                <a:latin typeface="Verdana" pitchFamily="34" charset="0"/>
                <a:ea typeface="Verdana" pitchFamily="34" charset="0"/>
                <a:cs typeface="Tahoma" pitchFamily="34" charset="0"/>
              </a:rPr>
              <a:t>collaboration</a:t>
            </a:r>
            <a:endParaRPr lang="en-US" sz="1600" dirty="0" smtClean="0">
              <a:latin typeface="Verdana" pitchFamily="34" charset="0"/>
              <a:ea typeface="Verdana" pitchFamily="34" charset="0"/>
              <a:cs typeface="Tahoma" pitchFamily="34" charset="0"/>
            </a:endParaRPr>
          </a:p>
          <a:p>
            <a:pPr marL="0" lvl="3" indent="-285750">
              <a:lnSpc>
                <a:spcPct val="150000"/>
              </a:lnSpc>
              <a:buFont typeface="Wingdings" pitchFamily="2" charset="2"/>
              <a:buChar char="§"/>
            </a:pPr>
            <a:r>
              <a:rPr lang="en-US" b="1" dirty="0" smtClean="0">
                <a:solidFill>
                  <a:schemeClr val="bg1">
                    <a:lumMod val="50000"/>
                  </a:schemeClr>
                </a:solidFill>
                <a:latin typeface="Verdana" pitchFamily="34" charset="0"/>
                <a:ea typeface="Verdana" pitchFamily="34" charset="0"/>
                <a:cs typeface="Tahoma" pitchFamily="34" charset="0"/>
              </a:rPr>
              <a:t>Implementation of Orphacodes through the MF</a:t>
            </a:r>
          </a:p>
          <a:p>
            <a:pPr marL="741600" lvl="3" indent="-285750">
              <a:lnSpc>
                <a:spcPct val="150000"/>
              </a:lnSpc>
              <a:buClr>
                <a:srgbClr val="00B050"/>
              </a:buClr>
              <a:buFont typeface="Wingdings" pitchFamily="2" charset="2"/>
              <a:buChar char="ü"/>
            </a:pPr>
            <a:r>
              <a:rPr lang="en-US" sz="1600" dirty="0">
                <a:effectLst>
                  <a:outerShdw blurRad="38100" dist="38100" dir="2700000" algn="tl">
                    <a:srgbClr val="000000">
                      <a:alpha val="43137"/>
                    </a:srgbClr>
                  </a:outerShdw>
                </a:effectLst>
                <a:latin typeface="Verdana" pitchFamily="34" charset="0"/>
                <a:ea typeface="Verdana" pitchFamily="34" charset="0"/>
                <a:cs typeface="Tahoma" pitchFamily="34" charset="0"/>
              </a:rPr>
              <a:t>Updated</a:t>
            </a:r>
            <a:r>
              <a:rPr lang="en-US" sz="1600" dirty="0">
                <a:latin typeface="Verdana" pitchFamily="34" charset="0"/>
                <a:ea typeface="Verdana" pitchFamily="34" charset="0"/>
                <a:cs typeface="Tahoma" pitchFamily="34" charset="0"/>
              </a:rPr>
              <a:t> MF distributed to the regional </a:t>
            </a:r>
            <a:r>
              <a:rPr lang="en-US" sz="1600" dirty="0" smtClean="0">
                <a:latin typeface="Verdana" pitchFamily="34" charset="0"/>
                <a:ea typeface="Verdana" pitchFamily="34" charset="0"/>
                <a:cs typeface="Tahoma" pitchFamily="34" charset="0"/>
              </a:rPr>
              <a:t>registries (</a:t>
            </a:r>
            <a:r>
              <a:rPr lang="en-US" sz="1600" dirty="0" smtClean="0">
                <a:effectLst>
                  <a:outerShdw blurRad="38100" dist="38100" dir="2700000" algn="tl">
                    <a:srgbClr val="000000">
                      <a:alpha val="43137"/>
                    </a:srgbClr>
                  </a:outerShdw>
                </a:effectLst>
                <a:latin typeface="Verdana" pitchFamily="34" charset="0"/>
                <a:ea typeface="Verdana" pitchFamily="34" charset="0"/>
                <a:cs typeface="Tahoma" pitchFamily="34" charset="0"/>
              </a:rPr>
              <a:t>Oct 2021</a:t>
            </a:r>
            <a:r>
              <a:rPr lang="en-US" sz="1600" dirty="0" smtClean="0">
                <a:latin typeface="Verdana" pitchFamily="34" charset="0"/>
                <a:ea typeface="Verdana" pitchFamily="34" charset="0"/>
                <a:cs typeface="Tahoma" pitchFamily="34" charset="0"/>
              </a:rPr>
              <a:t>)</a:t>
            </a:r>
            <a:endParaRPr lang="en-US" sz="1600" dirty="0">
              <a:latin typeface="Verdana" pitchFamily="34" charset="0"/>
              <a:ea typeface="Verdana" pitchFamily="34" charset="0"/>
              <a:cs typeface="Tahoma" pitchFamily="34" charset="0"/>
            </a:endParaRPr>
          </a:p>
          <a:p>
            <a:pPr marL="741600" lvl="3" indent="-285750">
              <a:lnSpc>
                <a:spcPct val="150000"/>
              </a:lnSpc>
              <a:buClr>
                <a:srgbClr val="FF6600"/>
              </a:buClr>
              <a:buFont typeface="Wingdings" pitchFamily="2" charset="2"/>
              <a:buChar char="q"/>
            </a:pPr>
            <a:r>
              <a:rPr lang="en-US" sz="1600" dirty="0">
                <a:latin typeface="Verdana" pitchFamily="34" charset="0"/>
                <a:ea typeface="Verdana" pitchFamily="34" charset="0"/>
                <a:cs typeface="Tahoma" pitchFamily="34" charset="0"/>
              </a:rPr>
              <a:t>Feedback, recommendations and results </a:t>
            </a:r>
            <a:r>
              <a:rPr lang="en-US" sz="1600" dirty="0" smtClean="0">
                <a:latin typeface="Verdana" pitchFamily="34" charset="0"/>
                <a:ea typeface="Verdana" pitchFamily="34" charset="0"/>
                <a:cs typeface="Tahoma" pitchFamily="34" charset="0"/>
              </a:rPr>
              <a:t>included in the final report</a:t>
            </a:r>
            <a:endParaRPr lang="en-US" sz="1600" dirty="0">
              <a:latin typeface="Verdana" pitchFamily="34" charset="0"/>
              <a:ea typeface="Verdana" pitchFamily="34" charset="0"/>
              <a:cs typeface="Tahoma" pitchFamily="34" charset="0"/>
            </a:endParaRPr>
          </a:p>
          <a:p>
            <a:pPr marL="0" lvl="3" indent="-285750">
              <a:lnSpc>
                <a:spcPct val="150000"/>
              </a:lnSpc>
              <a:buFont typeface="Wingdings" pitchFamily="2" charset="2"/>
              <a:buChar char="§"/>
            </a:pPr>
            <a:r>
              <a:rPr lang="en-US" b="1" dirty="0" smtClean="0">
                <a:latin typeface="Verdana" pitchFamily="34" charset="0"/>
                <a:ea typeface="Verdana" pitchFamily="34" charset="0"/>
                <a:cs typeface="Tahoma" pitchFamily="34" charset="0"/>
              </a:rPr>
              <a:t>Feedback on recommendations for coding undiagnosed patients</a:t>
            </a:r>
          </a:p>
          <a:p>
            <a:pPr marL="0" lvl="3" indent="-285750">
              <a:lnSpc>
                <a:spcPct val="150000"/>
              </a:lnSpc>
              <a:buFont typeface="Wingdings" pitchFamily="2" charset="2"/>
              <a:buChar char="§"/>
            </a:pPr>
            <a:r>
              <a:rPr lang="en-US" b="1" dirty="0" smtClean="0">
                <a:latin typeface="Verdana" pitchFamily="34" charset="0"/>
                <a:ea typeface="Verdana" pitchFamily="34" charset="0"/>
                <a:cs typeface="Tahoma" pitchFamily="34" charset="0"/>
              </a:rPr>
              <a:t>List of </a:t>
            </a:r>
            <a:r>
              <a:rPr lang="en-US" b="1" dirty="0" err="1" smtClean="0">
                <a:latin typeface="Verdana" pitchFamily="34" charset="0"/>
                <a:ea typeface="Verdana" pitchFamily="34" charset="0"/>
                <a:cs typeface="Tahoma" pitchFamily="34" charset="0"/>
              </a:rPr>
              <a:t>Orphacodes</a:t>
            </a:r>
            <a:r>
              <a:rPr lang="en-US" b="1" dirty="0" smtClean="0">
                <a:latin typeface="Verdana" pitchFamily="34" charset="0"/>
                <a:ea typeface="Verdana" pitchFamily="34" charset="0"/>
                <a:cs typeface="Tahoma" pitchFamily="34" charset="0"/>
              </a:rPr>
              <a:t> in use by Spanish registries - 3,271 </a:t>
            </a:r>
            <a:r>
              <a:rPr lang="en-US" dirty="0" smtClean="0">
                <a:latin typeface="Verdana" pitchFamily="34" charset="0"/>
                <a:ea typeface="Verdana" pitchFamily="34" charset="0"/>
                <a:cs typeface="Tahoma" pitchFamily="34" charset="0"/>
              </a:rPr>
              <a:t>(</a:t>
            </a:r>
            <a:r>
              <a:rPr lang="en-US" i="1" dirty="0" smtClean="0">
                <a:latin typeface="Verdana" pitchFamily="34" charset="0"/>
                <a:ea typeface="Verdana" pitchFamily="34" charset="0"/>
                <a:cs typeface="Tahoma" pitchFamily="34" charset="0"/>
              </a:rPr>
              <a:t>2,464</a:t>
            </a:r>
            <a:r>
              <a:rPr lang="en-US" dirty="0" smtClean="0">
                <a:latin typeface="Verdana" pitchFamily="34" charset="0"/>
                <a:ea typeface="Verdana" pitchFamily="34" charset="0"/>
                <a:cs typeface="Tahoma" pitchFamily="34" charset="0"/>
              </a:rPr>
              <a:t>)</a:t>
            </a:r>
          </a:p>
          <a:p>
            <a:pPr marL="0" lvl="3" indent="-285750">
              <a:lnSpc>
                <a:spcPct val="150000"/>
              </a:lnSpc>
              <a:buFont typeface="Wingdings" pitchFamily="2" charset="2"/>
              <a:buChar char="§"/>
            </a:pPr>
            <a:r>
              <a:rPr lang="en-US" b="1" dirty="0" smtClean="0">
                <a:latin typeface="Verdana" pitchFamily="34" charset="0"/>
                <a:ea typeface="Verdana" pitchFamily="34" charset="0"/>
                <a:cs typeface="Tahoma" pitchFamily="34" charset="0"/>
              </a:rPr>
              <a:t>Cross-references with Congenital Anomalies ICD-10-BPA codes</a:t>
            </a:r>
          </a:p>
          <a:p>
            <a:pPr marL="0" lvl="3" indent="-285750">
              <a:lnSpc>
                <a:spcPct val="150000"/>
              </a:lnSpc>
              <a:buFont typeface="Wingdings" pitchFamily="2" charset="2"/>
              <a:buChar char="§"/>
            </a:pPr>
            <a:r>
              <a:rPr lang="en-US" b="1" dirty="0" smtClean="0">
                <a:latin typeface="Verdana" pitchFamily="34" charset="0"/>
                <a:ea typeface="Verdana" pitchFamily="34" charset="0"/>
                <a:cs typeface="Tahoma" pitchFamily="34" charset="0"/>
              </a:rPr>
              <a:t>Final report </a:t>
            </a:r>
            <a:r>
              <a:rPr lang="en-US" dirty="0" smtClean="0">
                <a:latin typeface="Verdana" pitchFamily="34" charset="0"/>
                <a:ea typeface="Verdana" pitchFamily="34" charset="0"/>
                <a:cs typeface="Tahoma" pitchFamily="34" charset="0"/>
              </a:rPr>
              <a:t>-</a:t>
            </a:r>
            <a:r>
              <a:rPr lang="en-US" i="1" dirty="0" smtClean="0">
                <a:latin typeface="Verdana" pitchFamily="34" charset="0"/>
                <a:ea typeface="Verdana" pitchFamily="34" charset="0"/>
                <a:cs typeface="Tahoma" pitchFamily="34" charset="0"/>
              </a:rPr>
              <a:t> Subtask 4.4.4</a:t>
            </a:r>
          </a:p>
          <a:p>
            <a:pPr marL="741600" lvl="3" indent="-285750">
              <a:lnSpc>
                <a:spcPct val="150000"/>
              </a:lnSpc>
              <a:buClr>
                <a:srgbClr val="00B050"/>
              </a:buClr>
              <a:buFont typeface="Wingdings" pitchFamily="2" charset="2"/>
              <a:buChar char="ü"/>
            </a:pPr>
            <a:r>
              <a:rPr lang="en-US" sz="1600" dirty="0" smtClean="0">
                <a:latin typeface="Verdana" pitchFamily="34" charset="0"/>
                <a:ea typeface="Verdana" pitchFamily="34" charset="0"/>
                <a:cs typeface="Tahoma" pitchFamily="34" charset="0"/>
              </a:rPr>
              <a:t>In review before submission of the final version</a:t>
            </a:r>
            <a:endParaRPr lang="en-US" sz="1600" dirty="0">
              <a:latin typeface="Verdana" pitchFamily="34" charset="0"/>
              <a:ea typeface="Verdana" pitchFamily="34" charset="0"/>
              <a:cs typeface="Tahoma" pitchFamily="34" charset="0"/>
            </a:endParaRPr>
          </a:p>
        </p:txBody>
      </p:sp>
    </p:spTree>
    <p:extLst>
      <p:ext uri="{BB962C8B-B14F-4D97-AF65-F5344CB8AC3E}">
        <p14:creationId xmlns:p14="http://schemas.microsoft.com/office/powerpoint/2010/main" val="19831778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err="1" smtClean="0">
                <a:solidFill>
                  <a:srgbClr val="008D62"/>
                </a:solidFill>
              </a:rPr>
              <a:t>Outcomes</a:t>
            </a:r>
            <a:r>
              <a:rPr lang="fr-FR" dirty="0" smtClean="0">
                <a:solidFill>
                  <a:srgbClr val="008D62"/>
                </a:solidFill>
              </a:rPr>
              <a:t> &amp; </a:t>
            </a:r>
            <a:r>
              <a:rPr lang="fr-FR" dirty="0" err="1" smtClean="0">
                <a:solidFill>
                  <a:srgbClr val="008D62"/>
                </a:solidFill>
              </a:rPr>
              <a:t>results</a:t>
            </a:r>
            <a:r>
              <a:rPr lang="fr-FR" dirty="0" smtClean="0">
                <a:solidFill>
                  <a:srgbClr val="008D62"/>
                </a:solidFill>
              </a:rPr>
              <a:t> communication</a:t>
            </a:r>
            <a:endParaRPr lang="fr-FR" dirty="0">
              <a:solidFill>
                <a:srgbClr val="008D62"/>
              </a:solidFill>
            </a:endParaRPr>
          </a:p>
        </p:txBody>
      </p:sp>
      <p:sp>
        <p:nvSpPr>
          <p:cNvPr id="5" name="4 CuadroTexto"/>
          <p:cNvSpPr txBox="1"/>
          <p:nvPr/>
        </p:nvSpPr>
        <p:spPr>
          <a:xfrm>
            <a:off x="71500" y="890536"/>
            <a:ext cx="8505945" cy="5373779"/>
          </a:xfrm>
          <a:prstGeom prst="rect">
            <a:avLst/>
          </a:prstGeom>
          <a:noFill/>
        </p:spPr>
        <p:txBody>
          <a:bodyPr wrap="square" rtlCol="0">
            <a:spAutoFit/>
          </a:bodyPr>
          <a:lstStyle/>
          <a:p>
            <a:pPr marL="285750" indent="-285750">
              <a:lnSpc>
                <a:spcPct val="130000"/>
              </a:lnSpc>
              <a:buFont typeface="Wingdings" pitchFamily="2" charset="2"/>
              <a:buChar char="§"/>
            </a:pPr>
            <a:r>
              <a:rPr lang="en-US" sz="1500" b="1" dirty="0" smtClean="0">
                <a:latin typeface="Verdana" pitchFamily="34" charset="0"/>
                <a:ea typeface="Verdana" pitchFamily="34" charset="0"/>
                <a:cs typeface="Tahoma" pitchFamily="34" charset="0"/>
              </a:rPr>
              <a:t>95% MF cross-referencing to ICD-10-ES</a:t>
            </a:r>
          </a:p>
          <a:p>
            <a:pPr marL="742950" lvl="2" indent="-285750">
              <a:lnSpc>
                <a:spcPct val="130000"/>
              </a:lnSpc>
              <a:buClr>
                <a:srgbClr val="00B050"/>
              </a:buClr>
              <a:buFont typeface="Wingdings" pitchFamily="2" charset="2"/>
              <a:buChar char="ü"/>
            </a:pPr>
            <a:r>
              <a:rPr lang="en-US" sz="1350" dirty="0" smtClean="0">
                <a:latin typeface="Verdana" pitchFamily="34" charset="0"/>
                <a:ea typeface="Verdana" pitchFamily="34" charset="0"/>
                <a:cs typeface="Tahoma" pitchFamily="34" charset="0"/>
              </a:rPr>
              <a:t>Latest versions of </a:t>
            </a:r>
            <a:r>
              <a:rPr lang="en-US" sz="1350" dirty="0" err="1" smtClean="0">
                <a:latin typeface="Verdana" pitchFamily="34" charset="0"/>
                <a:ea typeface="Verdana" pitchFamily="34" charset="0"/>
                <a:cs typeface="Tahoma" pitchFamily="34" charset="0"/>
              </a:rPr>
              <a:t>Orphanet</a:t>
            </a:r>
            <a:r>
              <a:rPr lang="en-US" sz="1350" dirty="0" smtClean="0">
                <a:latin typeface="Verdana" pitchFamily="34" charset="0"/>
                <a:ea typeface="Verdana" pitchFamily="34" charset="0"/>
                <a:cs typeface="Tahoma" pitchFamily="34" charset="0"/>
              </a:rPr>
              <a:t> nomenclature and ICD-10-ES</a:t>
            </a:r>
            <a:endParaRPr lang="en-US" sz="1350" b="1" dirty="0" smtClean="0">
              <a:latin typeface="Verdana" pitchFamily="34" charset="0"/>
              <a:ea typeface="Verdana" pitchFamily="34" charset="0"/>
              <a:cs typeface="Tahoma" pitchFamily="34" charset="0"/>
            </a:endParaRPr>
          </a:p>
          <a:p>
            <a:pPr marL="285750" indent="-285750">
              <a:lnSpc>
                <a:spcPct val="130000"/>
              </a:lnSpc>
              <a:buFont typeface="Wingdings" pitchFamily="2" charset="2"/>
              <a:buChar char="§"/>
            </a:pPr>
            <a:r>
              <a:rPr lang="en-US" sz="1500" b="1" dirty="0" smtClean="0">
                <a:latin typeface="Verdana" pitchFamily="34" charset="0"/>
                <a:ea typeface="Verdana" pitchFamily="34" charset="0"/>
                <a:cs typeface="Tahoma" pitchFamily="34" charset="0"/>
              </a:rPr>
              <a:t>5 out of 6 initial regions updated their systems</a:t>
            </a:r>
          </a:p>
          <a:p>
            <a:pPr marL="285750" indent="-285750">
              <a:lnSpc>
                <a:spcPct val="130000"/>
              </a:lnSpc>
              <a:buFont typeface="Wingdings" pitchFamily="2" charset="2"/>
              <a:buChar char="§"/>
            </a:pPr>
            <a:r>
              <a:rPr lang="en-US" sz="1500" b="1" dirty="0" smtClean="0">
                <a:latin typeface="Verdana" pitchFamily="34" charset="0"/>
                <a:ea typeface="Verdana" pitchFamily="34" charset="0"/>
                <a:cs typeface="Tahoma" pitchFamily="34" charset="0"/>
              </a:rPr>
              <a:t>1 additional regional registry incorporated </a:t>
            </a:r>
            <a:r>
              <a:rPr lang="en-US" sz="1350" b="1" dirty="0" smtClean="0">
                <a:latin typeface="Verdana" pitchFamily="34" charset="0"/>
                <a:ea typeface="Verdana" pitchFamily="34" charset="0"/>
                <a:cs typeface="Tahoma" pitchFamily="34" charset="0"/>
              </a:rPr>
              <a:t>– </a:t>
            </a:r>
            <a:r>
              <a:rPr lang="en-US" sz="1350" dirty="0" smtClean="0">
                <a:latin typeface="Verdana" pitchFamily="34" charset="0"/>
                <a:ea typeface="Verdana" pitchFamily="34" charset="0"/>
                <a:cs typeface="Tahoma" pitchFamily="34" charset="0"/>
              </a:rPr>
              <a:t>54% national population</a:t>
            </a:r>
          </a:p>
          <a:p>
            <a:pPr marL="742950" lvl="1" indent="-285750">
              <a:lnSpc>
                <a:spcPct val="130000"/>
              </a:lnSpc>
              <a:buClr>
                <a:srgbClr val="00B050"/>
              </a:buClr>
              <a:buFont typeface="Wingdings" pitchFamily="2" charset="2"/>
              <a:buChar char="ü"/>
            </a:pPr>
            <a:r>
              <a:rPr lang="en-US" sz="1350" dirty="0" smtClean="0">
                <a:latin typeface="Verdana" pitchFamily="34" charset="0"/>
                <a:ea typeface="Verdana" pitchFamily="34" charset="0"/>
                <a:cs typeface="Tahoma" pitchFamily="34" charset="0"/>
              </a:rPr>
              <a:t>Also 1 hospital registry</a:t>
            </a:r>
          </a:p>
          <a:p>
            <a:pPr marL="285750" indent="-285750">
              <a:lnSpc>
                <a:spcPct val="130000"/>
              </a:lnSpc>
              <a:buFont typeface="Wingdings" pitchFamily="2" charset="2"/>
              <a:buChar char="§"/>
            </a:pPr>
            <a:r>
              <a:rPr lang="en-US" sz="1500" b="1" dirty="0" smtClean="0">
                <a:latin typeface="Verdana" pitchFamily="34" charset="0"/>
                <a:ea typeface="Verdana" pitchFamily="34" charset="0"/>
                <a:cs typeface="Tahoma" pitchFamily="34" charset="0"/>
              </a:rPr>
              <a:t>Results communication at conferences and meetings</a:t>
            </a:r>
          </a:p>
          <a:p>
            <a:pPr marL="741600" lvl="1" indent="-285750">
              <a:lnSpc>
                <a:spcPct val="130000"/>
              </a:lnSpc>
              <a:buFont typeface="Wingdings" pitchFamily="2" charset="2"/>
              <a:buChar char="§"/>
            </a:pPr>
            <a:r>
              <a:rPr lang="en-US" sz="1350" dirty="0" smtClean="0">
                <a:latin typeface="Verdana" pitchFamily="34" charset="0"/>
                <a:ea typeface="Verdana" pitchFamily="34" charset="0"/>
                <a:cs typeface="Tahoma" pitchFamily="34" charset="0"/>
              </a:rPr>
              <a:t>I Congreso Virtual de la SEE, y de la APE 2020 - Oral presentation</a:t>
            </a:r>
          </a:p>
          <a:p>
            <a:pPr marL="741600" lvl="3" indent="-285750">
              <a:lnSpc>
                <a:spcPct val="130000"/>
              </a:lnSpc>
              <a:buFont typeface="Wingdings" pitchFamily="2" charset="2"/>
              <a:buChar char="§"/>
            </a:pPr>
            <a:r>
              <a:rPr lang="en-US" sz="1350" dirty="0" smtClean="0">
                <a:latin typeface="Verdana" pitchFamily="34" charset="0"/>
                <a:ea typeface="Verdana" pitchFamily="34" charset="0"/>
                <a:cs typeface="Tahoma" pitchFamily="34" charset="0"/>
              </a:rPr>
              <a:t>16th World Congress on Public Health 2020 – Poster display</a:t>
            </a:r>
          </a:p>
          <a:p>
            <a:pPr marL="741600" lvl="1" indent="-285750">
              <a:lnSpc>
                <a:spcPct val="130000"/>
              </a:lnSpc>
              <a:buFont typeface="Wingdings" pitchFamily="2" charset="2"/>
              <a:buChar char="§"/>
            </a:pPr>
            <a:r>
              <a:rPr lang="en-US" sz="1350" dirty="0">
                <a:latin typeface="Verdana" pitchFamily="34" charset="0"/>
                <a:ea typeface="Verdana" pitchFamily="34" charset="0"/>
                <a:cs typeface="Tahoma" pitchFamily="34" charset="0"/>
              </a:rPr>
              <a:t>XXXIX SEE - XVI APE - IX SESPAS </a:t>
            </a:r>
            <a:r>
              <a:rPr lang="en-US" sz="1350" dirty="0" smtClean="0">
                <a:latin typeface="Verdana" pitchFamily="34" charset="0"/>
                <a:ea typeface="Verdana" pitchFamily="34" charset="0"/>
                <a:cs typeface="Tahoma" pitchFamily="34" charset="0"/>
              </a:rPr>
              <a:t>2021 </a:t>
            </a:r>
            <a:r>
              <a:rPr lang="en-US" sz="1350" b="1" dirty="0" smtClean="0">
                <a:latin typeface="Verdana" pitchFamily="34" charset="0"/>
                <a:ea typeface="Verdana" pitchFamily="34" charset="0"/>
                <a:cs typeface="Tahoma" pitchFamily="34" charset="0"/>
              </a:rPr>
              <a:t>- </a:t>
            </a:r>
            <a:r>
              <a:rPr lang="en-US" sz="1350" dirty="0" smtClean="0">
                <a:latin typeface="Verdana" pitchFamily="34" charset="0"/>
                <a:ea typeface="Verdana" pitchFamily="34" charset="0"/>
                <a:cs typeface="Tahoma" pitchFamily="34" charset="0"/>
              </a:rPr>
              <a:t>Oral </a:t>
            </a:r>
            <a:r>
              <a:rPr lang="en-US" sz="1350" dirty="0">
                <a:latin typeface="Verdana" pitchFamily="34" charset="0"/>
                <a:ea typeface="Verdana" pitchFamily="34" charset="0"/>
                <a:cs typeface="Tahoma" pitchFamily="34" charset="0"/>
              </a:rPr>
              <a:t>presentation </a:t>
            </a:r>
          </a:p>
          <a:p>
            <a:pPr marL="284400" lvl="3" indent="-285750" algn="just">
              <a:lnSpc>
                <a:spcPct val="130000"/>
              </a:lnSpc>
              <a:buFont typeface="Wingdings" pitchFamily="2" charset="2"/>
              <a:buChar char="§"/>
            </a:pPr>
            <a:r>
              <a:rPr lang="en-US" sz="1500" b="1" dirty="0" smtClean="0">
                <a:latin typeface="Verdana" pitchFamily="34" charset="0"/>
                <a:ea typeface="Verdana" pitchFamily="34" charset="0"/>
                <a:cs typeface="Tahoma" pitchFamily="34" charset="0"/>
              </a:rPr>
              <a:t>Publications</a:t>
            </a:r>
          </a:p>
          <a:p>
            <a:pPr marL="741600" lvl="3" indent="-285750" algn="just">
              <a:lnSpc>
                <a:spcPct val="130000"/>
              </a:lnSpc>
              <a:buFont typeface="Wingdings" pitchFamily="2" charset="2"/>
              <a:buChar char="§"/>
            </a:pPr>
            <a:r>
              <a:rPr lang="en-US" sz="1350" dirty="0" smtClean="0">
                <a:latin typeface="Verdana" pitchFamily="34" charset="0"/>
                <a:ea typeface="Verdana" pitchFamily="34" charset="0"/>
                <a:cs typeface="Tahoma" pitchFamily="34" charset="0"/>
              </a:rPr>
              <a:t>The interoperability between the Spanish version of the International Classification of Diseases and </a:t>
            </a:r>
            <a:r>
              <a:rPr lang="en-US" sz="1350" dirty="0" err="1" smtClean="0">
                <a:latin typeface="Verdana" pitchFamily="34" charset="0"/>
                <a:ea typeface="Verdana" pitchFamily="34" charset="0"/>
                <a:cs typeface="Tahoma" pitchFamily="34" charset="0"/>
              </a:rPr>
              <a:t>ORPHAcodes</a:t>
            </a:r>
            <a:r>
              <a:rPr lang="en-US" sz="1350" dirty="0" smtClean="0">
                <a:latin typeface="Verdana" pitchFamily="34" charset="0"/>
                <a:ea typeface="Verdana" pitchFamily="34" charset="0"/>
                <a:cs typeface="Tahoma" pitchFamily="34" charset="0"/>
              </a:rPr>
              <a:t>: towards better identification of rare diseases.</a:t>
            </a:r>
          </a:p>
          <a:p>
            <a:pPr marL="741600" lvl="3" algn="just">
              <a:lnSpc>
                <a:spcPct val="130000"/>
              </a:lnSpc>
            </a:pPr>
            <a:r>
              <a:rPr lang="en-US" sz="1350" i="1" dirty="0" err="1" smtClean="0">
                <a:latin typeface="Verdana" pitchFamily="34" charset="0"/>
                <a:ea typeface="Verdana" pitchFamily="34" charset="0"/>
                <a:cs typeface="Tahoma" pitchFamily="34" charset="0"/>
              </a:rPr>
              <a:t>Orphanet</a:t>
            </a:r>
            <a:r>
              <a:rPr lang="en-US" sz="1350" i="1" dirty="0" smtClean="0">
                <a:latin typeface="Verdana" pitchFamily="34" charset="0"/>
                <a:ea typeface="Verdana" pitchFamily="34" charset="0"/>
                <a:cs typeface="Tahoma" pitchFamily="34" charset="0"/>
              </a:rPr>
              <a:t> J Rare Dis. 2021;16(1):121</a:t>
            </a:r>
            <a:r>
              <a:rPr lang="en-US" sz="1350" dirty="0" smtClean="0">
                <a:latin typeface="Verdana" pitchFamily="34" charset="0"/>
                <a:ea typeface="Verdana" pitchFamily="34" charset="0"/>
                <a:cs typeface="Tahoma" pitchFamily="34" charset="0"/>
              </a:rPr>
              <a:t> - Research article</a:t>
            </a:r>
          </a:p>
          <a:p>
            <a:pPr marL="741600" lvl="3" indent="-285750" algn="just">
              <a:lnSpc>
                <a:spcPct val="130000"/>
              </a:lnSpc>
              <a:buFont typeface="Wingdings" pitchFamily="2" charset="2"/>
              <a:buChar char="§"/>
            </a:pPr>
            <a:r>
              <a:rPr lang="es-ES" sz="1350" dirty="0" smtClean="0">
                <a:latin typeface="Verdana" pitchFamily="34" charset="0"/>
                <a:ea typeface="Verdana" pitchFamily="34" charset="0"/>
                <a:cs typeface="Tahoma" pitchFamily="34" charset="0"/>
              </a:rPr>
              <a:t>Mejorando la identificación de las enfermedades raras: de CIE-10 a ORPHA.</a:t>
            </a:r>
          </a:p>
          <a:p>
            <a:pPr marL="741600" lvl="3" algn="just">
              <a:lnSpc>
                <a:spcPct val="130000"/>
              </a:lnSpc>
            </a:pPr>
            <a:r>
              <a:rPr lang="en-US" sz="1350" i="1" dirty="0" err="1" smtClean="0">
                <a:latin typeface="Verdana" pitchFamily="34" charset="0"/>
                <a:ea typeface="Verdana" pitchFamily="34" charset="0"/>
                <a:cs typeface="Tahoma" pitchFamily="34" charset="0"/>
              </a:rPr>
              <a:t>Gaceta</a:t>
            </a:r>
            <a:r>
              <a:rPr lang="en-US" sz="1350" i="1" dirty="0" smtClean="0">
                <a:latin typeface="Verdana" pitchFamily="34" charset="0"/>
                <a:ea typeface="Verdana" pitchFamily="34" charset="0"/>
                <a:cs typeface="Tahoma" pitchFamily="34" charset="0"/>
              </a:rPr>
              <a:t> Sanitaria. 2020 </a:t>
            </a:r>
            <a:r>
              <a:rPr lang="en-US" sz="1350" dirty="0" smtClean="0">
                <a:latin typeface="Verdana" pitchFamily="34" charset="0"/>
                <a:ea typeface="Verdana" pitchFamily="34" charset="0"/>
                <a:cs typeface="Tahoma" pitchFamily="34" charset="0"/>
              </a:rPr>
              <a:t>– Conference paper</a:t>
            </a:r>
          </a:p>
          <a:p>
            <a:pPr marL="741600" lvl="3" indent="-285750" algn="just">
              <a:lnSpc>
                <a:spcPct val="130000"/>
              </a:lnSpc>
              <a:buFont typeface="Wingdings" pitchFamily="2" charset="2"/>
              <a:buChar char="§"/>
            </a:pPr>
            <a:r>
              <a:rPr lang="es-ES" sz="1350" dirty="0" err="1">
                <a:latin typeface="Verdana" pitchFamily="34" charset="0"/>
                <a:ea typeface="Verdana" pitchFamily="34" charset="0"/>
              </a:rPr>
              <a:t>From</a:t>
            </a:r>
            <a:r>
              <a:rPr lang="es-ES" sz="1350" dirty="0">
                <a:latin typeface="Verdana" pitchFamily="34" charset="0"/>
                <a:ea typeface="Verdana" pitchFamily="34" charset="0"/>
              </a:rPr>
              <a:t> ICD10 </a:t>
            </a:r>
            <a:r>
              <a:rPr lang="es-ES" sz="1350" dirty="0" err="1">
                <a:latin typeface="Verdana" pitchFamily="34" charset="0"/>
                <a:ea typeface="Verdana" pitchFamily="34" charset="0"/>
              </a:rPr>
              <a:t>to</a:t>
            </a:r>
            <a:r>
              <a:rPr lang="es-ES" sz="1350" dirty="0">
                <a:latin typeface="Verdana" pitchFamily="34" charset="0"/>
                <a:ea typeface="Verdana" pitchFamily="34" charset="0"/>
              </a:rPr>
              <a:t> </a:t>
            </a:r>
            <a:r>
              <a:rPr lang="es-ES" sz="1350" dirty="0" err="1">
                <a:latin typeface="Verdana" pitchFamily="34" charset="0"/>
                <a:ea typeface="Verdana" pitchFamily="34" charset="0"/>
              </a:rPr>
              <a:t>ORPHAcodes</a:t>
            </a:r>
            <a:r>
              <a:rPr lang="es-ES" sz="1350" dirty="0">
                <a:latin typeface="Verdana" pitchFamily="34" charset="0"/>
                <a:ea typeface="Verdana" pitchFamily="34" charset="0"/>
              </a:rPr>
              <a:t>: </a:t>
            </a:r>
            <a:r>
              <a:rPr lang="es-ES" sz="1350" dirty="0" err="1">
                <a:latin typeface="Verdana" pitchFamily="34" charset="0"/>
                <a:ea typeface="Verdana" pitchFamily="34" charset="0"/>
              </a:rPr>
              <a:t>paving</a:t>
            </a:r>
            <a:r>
              <a:rPr lang="es-ES" sz="1350" dirty="0">
                <a:latin typeface="Verdana" pitchFamily="34" charset="0"/>
                <a:ea typeface="Verdana" pitchFamily="34" charset="0"/>
              </a:rPr>
              <a:t> </a:t>
            </a:r>
            <a:r>
              <a:rPr lang="es-ES" sz="1350" dirty="0" err="1">
                <a:latin typeface="Verdana" pitchFamily="34" charset="0"/>
                <a:ea typeface="Verdana" pitchFamily="34" charset="0"/>
              </a:rPr>
              <a:t>the</a:t>
            </a:r>
            <a:r>
              <a:rPr lang="es-ES" sz="1350" dirty="0">
                <a:latin typeface="Verdana" pitchFamily="34" charset="0"/>
                <a:ea typeface="Verdana" pitchFamily="34" charset="0"/>
              </a:rPr>
              <a:t> </a:t>
            </a:r>
            <a:r>
              <a:rPr lang="es-ES" sz="1350" dirty="0" err="1">
                <a:latin typeface="Verdana" pitchFamily="34" charset="0"/>
                <a:ea typeface="Verdana" pitchFamily="34" charset="0"/>
              </a:rPr>
              <a:t>way</a:t>
            </a:r>
            <a:r>
              <a:rPr lang="es-ES" sz="1350" dirty="0">
                <a:latin typeface="Verdana" pitchFamily="34" charset="0"/>
                <a:ea typeface="Verdana" pitchFamily="34" charset="0"/>
              </a:rPr>
              <a:t> </a:t>
            </a:r>
            <a:r>
              <a:rPr lang="es-ES" sz="1350" dirty="0" err="1">
                <a:latin typeface="Verdana" pitchFamily="34" charset="0"/>
                <a:ea typeface="Verdana" pitchFamily="34" charset="0"/>
              </a:rPr>
              <a:t>towards</a:t>
            </a:r>
            <a:r>
              <a:rPr lang="es-ES" sz="1350" dirty="0">
                <a:latin typeface="Verdana" pitchFamily="34" charset="0"/>
                <a:ea typeface="Verdana" pitchFamily="34" charset="0"/>
              </a:rPr>
              <a:t> </a:t>
            </a:r>
            <a:r>
              <a:rPr lang="es-ES" sz="1350" dirty="0" err="1">
                <a:latin typeface="Verdana" pitchFamily="34" charset="0"/>
                <a:ea typeface="Verdana" pitchFamily="34" charset="0"/>
              </a:rPr>
              <a:t>improved</a:t>
            </a:r>
            <a:r>
              <a:rPr lang="es-ES" sz="1350" dirty="0">
                <a:latin typeface="Verdana" pitchFamily="34" charset="0"/>
                <a:ea typeface="Verdana" pitchFamily="34" charset="0"/>
              </a:rPr>
              <a:t> </a:t>
            </a:r>
            <a:r>
              <a:rPr lang="es-ES" sz="1350" dirty="0" err="1">
                <a:latin typeface="Verdana" pitchFamily="34" charset="0"/>
                <a:ea typeface="Verdana" pitchFamily="34" charset="0"/>
              </a:rPr>
              <a:t>identification</a:t>
            </a:r>
            <a:endParaRPr lang="es-ES" sz="1350" dirty="0">
              <a:latin typeface="Verdana" pitchFamily="34" charset="0"/>
              <a:ea typeface="Verdana" pitchFamily="34" charset="0"/>
            </a:endParaRPr>
          </a:p>
          <a:p>
            <a:pPr marL="741600" lvl="3" algn="just">
              <a:lnSpc>
                <a:spcPct val="130000"/>
              </a:lnSpc>
            </a:pPr>
            <a:r>
              <a:rPr lang="es-ES" sz="1350" dirty="0" err="1">
                <a:latin typeface="Verdana" pitchFamily="34" charset="0"/>
                <a:ea typeface="Verdana" pitchFamily="34" charset="0"/>
              </a:rPr>
              <a:t>Systems</a:t>
            </a:r>
            <a:r>
              <a:rPr lang="es-ES" sz="1350" dirty="0">
                <a:latin typeface="Verdana" pitchFamily="34" charset="0"/>
                <a:ea typeface="Verdana" pitchFamily="34" charset="0"/>
              </a:rPr>
              <a:t> </a:t>
            </a:r>
            <a:r>
              <a:rPr lang="es-ES" sz="1350" dirty="0" err="1">
                <a:latin typeface="Verdana" pitchFamily="34" charset="0"/>
                <a:ea typeface="Verdana" pitchFamily="34" charset="0"/>
              </a:rPr>
              <a:t>for</a:t>
            </a:r>
            <a:r>
              <a:rPr lang="es-ES" sz="1350" dirty="0">
                <a:latin typeface="Verdana" pitchFamily="34" charset="0"/>
                <a:ea typeface="Verdana" pitchFamily="34" charset="0"/>
              </a:rPr>
              <a:t> </a:t>
            </a:r>
            <a:r>
              <a:rPr lang="es-ES" sz="1350" dirty="0" err="1">
                <a:latin typeface="Verdana" pitchFamily="34" charset="0"/>
                <a:ea typeface="Verdana" pitchFamily="34" charset="0"/>
              </a:rPr>
              <a:t>rare</a:t>
            </a:r>
            <a:r>
              <a:rPr lang="es-ES" sz="1350" dirty="0">
                <a:latin typeface="Verdana" pitchFamily="34" charset="0"/>
                <a:ea typeface="Verdana" pitchFamily="34" charset="0"/>
              </a:rPr>
              <a:t> </a:t>
            </a:r>
            <a:r>
              <a:rPr lang="es-ES" sz="1350" dirty="0" err="1" smtClean="0">
                <a:latin typeface="Verdana" pitchFamily="34" charset="0"/>
                <a:ea typeface="Verdana" pitchFamily="34" charset="0"/>
              </a:rPr>
              <a:t>diseases</a:t>
            </a:r>
            <a:r>
              <a:rPr lang="es-ES" sz="1350" dirty="0" smtClean="0">
                <a:latin typeface="Verdana" pitchFamily="34" charset="0"/>
                <a:ea typeface="Verdana" pitchFamily="34" charset="0"/>
              </a:rPr>
              <a:t>. </a:t>
            </a:r>
            <a:r>
              <a:rPr lang="es-ES" sz="1350" i="1" dirty="0" err="1" smtClean="0">
                <a:latin typeface="Verdana" pitchFamily="34" charset="0"/>
                <a:ea typeface="Verdana" pitchFamily="34" charset="0"/>
              </a:rPr>
              <a:t>Eur</a:t>
            </a:r>
            <a:r>
              <a:rPr lang="es-ES" sz="1350" i="1" dirty="0" smtClean="0">
                <a:latin typeface="Verdana" pitchFamily="34" charset="0"/>
                <a:ea typeface="Verdana" pitchFamily="34" charset="0"/>
              </a:rPr>
              <a:t> </a:t>
            </a:r>
            <a:r>
              <a:rPr lang="es-ES" sz="1350" i="1" dirty="0">
                <a:latin typeface="Verdana" pitchFamily="34" charset="0"/>
                <a:ea typeface="Verdana" pitchFamily="34" charset="0"/>
              </a:rPr>
              <a:t>J </a:t>
            </a:r>
            <a:r>
              <a:rPr lang="es-ES" sz="1350" i="1" dirty="0" err="1">
                <a:latin typeface="Verdana" pitchFamily="34" charset="0"/>
                <a:ea typeface="Verdana" pitchFamily="34" charset="0"/>
              </a:rPr>
              <a:t>Public</a:t>
            </a:r>
            <a:r>
              <a:rPr lang="es-ES" sz="1350" i="1" dirty="0">
                <a:latin typeface="Verdana" pitchFamily="34" charset="0"/>
                <a:ea typeface="Verdana" pitchFamily="34" charset="0"/>
              </a:rPr>
              <a:t> </a:t>
            </a:r>
            <a:r>
              <a:rPr lang="es-ES" sz="1350" i="1" dirty="0" err="1">
                <a:latin typeface="Verdana" pitchFamily="34" charset="0"/>
                <a:ea typeface="Verdana" pitchFamily="34" charset="0"/>
              </a:rPr>
              <a:t>Health</a:t>
            </a:r>
            <a:r>
              <a:rPr lang="es-ES" sz="1350" i="1" dirty="0">
                <a:latin typeface="Verdana" pitchFamily="34" charset="0"/>
                <a:ea typeface="Verdana" pitchFamily="34" charset="0"/>
              </a:rPr>
              <a:t>. 2020 </a:t>
            </a:r>
            <a:r>
              <a:rPr lang="es-ES" sz="1350" dirty="0">
                <a:latin typeface="Verdana" pitchFamily="34" charset="0"/>
                <a:ea typeface="Verdana" pitchFamily="34" charset="0"/>
              </a:rPr>
              <a:t>– </a:t>
            </a:r>
            <a:r>
              <a:rPr lang="es-ES" sz="1350" dirty="0" err="1">
                <a:latin typeface="Verdana" pitchFamily="34" charset="0"/>
                <a:ea typeface="Verdana" pitchFamily="34" charset="0"/>
              </a:rPr>
              <a:t>Conference</a:t>
            </a:r>
            <a:r>
              <a:rPr lang="es-ES" sz="1350" dirty="0">
                <a:latin typeface="Verdana" pitchFamily="34" charset="0"/>
                <a:ea typeface="Verdana" pitchFamily="34" charset="0"/>
              </a:rPr>
              <a:t> </a:t>
            </a:r>
            <a:r>
              <a:rPr lang="es-ES" sz="1350" dirty="0" err="1">
                <a:latin typeface="Verdana" pitchFamily="34" charset="0"/>
                <a:ea typeface="Verdana" pitchFamily="34" charset="0"/>
              </a:rPr>
              <a:t>paper</a:t>
            </a:r>
            <a:endParaRPr lang="es-ES" sz="1350" dirty="0">
              <a:latin typeface="Verdana" pitchFamily="34" charset="0"/>
              <a:ea typeface="Verdana" pitchFamily="34" charset="0"/>
            </a:endParaRPr>
          </a:p>
          <a:p>
            <a:pPr marL="741600" lvl="3" indent="-285750" algn="just">
              <a:lnSpc>
                <a:spcPct val="130000"/>
              </a:lnSpc>
              <a:buFont typeface="Wingdings" pitchFamily="2" charset="2"/>
              <a:buChar char="§"/>
            </a:pPr>
            <a:r>
              <a:rPr lang="es-ES" sz="1350" dirty="0">
                <a:latin typeface="Verdana" pitchFamily="34" charset="0"/>
                <a:ea typeface="Verdana" pitchFamily="34" charset="0"/>
              </a:rPr>
              <a:t>La importancia de la trazabilidad en la nomenclatura </a:t>
            </a:r>
            <a:r>
              <a:rPr lang="es-ES" sz="1350" dirty="0" err="1">
                <a:latin typeface="Verdana" pitchFamily="34" charset="0"/>
                <a:ea typeface="Verdana" pitchFamily="34" charset="0"/>
              </a:rPr>
              <a:t>Orphanet</a:t>
            </a:r>
            <a:r>
              <a:rPr lang="es-ES" sz="1350" dirty="0">
                <a:latin typeface="Verdana" pitchFamily="34" charset="0"/>
                <a:ea typeface="Verdana" pitchFamily="34" charset="0"/>
              </a:rPr>
              <a:t> para las enfermedades raras: Comparativa </a:t>
            </a:r>
            <a:r>
              <a:rPr lang="es-ES" sz="1350" dirty="0" smtClean="0">
                <a:latin typeface="Verdana" pitchFamily="34" charset="0"/>
                <a:ea typeface="Verdana" pitchFamily="34" charset="0"/>
              </a:rPr>
              <a:t>2018-2020. </a:t>
            </a:r>
            <a:r>
              <a:rPr lang="es-ES" sz="1350" i="1" dirty="0" smtClean="0">
                <a:latin typeface="Verdana" pitchFamily="34" charset="0"/>
                <a:ea typeface="Verdana" pitchFamily="34" charset="0"/>
              </a:rPr>
              <a:t>Gaceta </a:t>
            </a:r>
            <a:r>
              <a:rPr lang="es-ES" sz="1350" i="1" dirty="0">
                <a:latin typeface="Verdana" pitchFamily="34" charset="0"/>
                <a:ea typeface="Verdana" pitchFamily="34" charset="0"/>
              </a:rPr>
              <a:t>Sanitaria. </a:t>
            </a:r>
            <a:r>
              <a:rPr lang="es-ES" sz="1350" i="1" dirty="0" smtClean="0">
                <a:latin typeface="Verdana" pitchFamily="34" charset="0"/>
                <a:ea typeface="Verdana" pitchFamily="34" charset="0"/>
              </a:rPr>
              <a:t>2021</a:t>
            </a:r>
            <a:r>
              <a:rPr lang="es-ES" sz="1350" dirty="0" smtClean="0">
                <a:latin typeface="Verdana" pitchFamily="34" charset="0"/>
                <a:ea typeface="Verdana" pitchFamily="34" charset="0"/>
              </a:rPr>
              <a:t>– </a:t>
            </a:r>
            <a:r>
              <a:rPr lang="es-ES" sz="1350" dirty="0" err="1" smtClean="0">
                <a:latin typeface="Verdana" pitchFamily="34" charset="0"/>
                <a:ea typeface="Verdana" pitchFamily="34" charset="0"/>
              </a:rPr>
              <a:t>Conference</a:t>
            </a:r>
            <a:r>
              <a:rPr lang="es-ES" sz="1350" dirty="0" smtClean="0">
                <a:latin typeface="Verdana" pitchFamily="34" charset="0"/>
                <a:ea typeface="Verdana" pitchFamily="34" charset="0"/>
              </a:rPr>
              <a:t> </a:t>
            </a:r>
            <a:r>
              <a:rPr lang="es-ES" sz="1350" dirty="0" err="1" smtClean="0">
                <a:latin typeface="Verdana" pitchFamily="34" charset="0"/>
                <a:ea typeface="Verdana" pitchFamily="34" charset="0"/>
              </a:rPr>
              <a:t>paper</a:t>
            </a:r>
            <a:endParaRPr lang="es-ES" sz="1350" dirty="0" smtClean="0">
              <a:latin typeface="Verdana" pitchFamily="34" charset="0"/>
              <a:ea typeface="Verdana" pitchFamily="34" charset="0"/>
            </a:endParaRPr>
          </a:p>
        </p:txBody>
      </p:sp>
    </p:spTree>
    <p:extLst>
      <p:ext uri="{BB962C8B-B14F-4D97-AF65-F5344CB8AC3E}">
        <p14:creationId xmlns:p14="http://schemas.microsoft.com/office/powerpoint/2010/main" val="651656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4436985" y="102222"/>
            <a:ext cx="3986934" cy="2885405"/>
          </a:xfrm>
          <a:prstGeom prst="rect">
            <a:avLst/>
          </a:prstGeom>
        </p:spPr>
        <p:txBody>
          <a:bodyPr wrap="square">
            <a:spAutoFit/>
          </a:bodyPr>
          <a:lstStyle/>
          <a:p>
            <a:pPr algn="r"/>
            <a:r>
              <a:rPr lang="en-US" sz="1650" b="1" dirty="0" smtClean="0">
                <a:solidFill>
                  <a:srgbClr val="000000"/>
                </a:solidFill>
                <a:latin typeface="Times New Roman" panose="02020603050405020304" pitchFamily="18" charset="0"/>
              </a:rPr>
              <a:t>Center </a:t>
            </a:r>
            <a:r>
              <a:rPr lang="en-US" sz="1650" b="1" dirty="0">
                <a:solidFill>
                  <a:srgbClr val="000000"/>
                </a:solidFill>
                <a:latin typeface="Times New Roman" panose="02020603050405020304" pitchFamily="18" charset="0"/>
              </a:rPr>
              <a:t>for Biomedical Network </a:t>
            </a:r>
            <a:r>
              <a:rPr lang="en-US" sz="1650" b="1" dirty="0" smtClean="0">
                <a:solidFill>
                  <a:srgbClr val="000000"/>
                </a:solidFill>
                <a:latin typeface="Times New Roman" panose="02020603050405020304" pitchFamily="18" charset="0"/>
              </a:rPr>
              <a:t>Research Rare diseases area</a:t>
            </a:r>
          </a:p>
          <a:p>
            <a:pPr algn="r"/>
            <a:r>
              <a:rPr lang="en-US" sz="1650" b="1" dirty="0" smtClean="0">
                <a:solidFill>
                  <a:srgbClr val="000000"/>
                </a:solidFill>
                <a:latin typeface="Times New Roman" panose="02020603050405020304" pitchFamily="18" charset="0"/>
              </a:rPr>
              <a:t>(CIBERER) </a:t>
            </a:r>
            <a:endParaRPr lang="en-US" sz="1650" dirty="0">
              <a:solidFill>
                <a:srgbClr val="000000"/>
              </a:solidFill>
              <a:latin typeface="Times New Roman" panose="02020603050405020304" pitchFamily="18" charset="0"/>
            </a:endParaRPr>
          </a:p>
          <a:p>
            <a:pPr algn="r"/>
            <a:r>
              <a:rPr lang="es-ES" sz="1650" dirty="0">
                <a:solidFill>
                  <a:srgbClr val="000000"/>
                </a:solidFill>
                <a:latin typeface="Times New Roman" panose="02020603050405020304" pitchFamily="18" charset="0"/>
              </a:rPr>
              <a:t>Virginia </a:t>
            </a:r>
            <a:r>
              <a:rPr lang="es-ES" sz="1650" dirty="0" err="1">
                <a:solidFill>
                  <a:srgbClr val="000000"/>
                </a:solidFill>
                <a:latin typeface="Times New Roman" panose="02020603050405020304" pitchFamily="18" charset="0"/>
              </a:rPr>
              <a:t>Corrochano</a:t>
            </a:r>
            <a:r>
              <a:rPr lang="es-ES" sz="1650" dirty="0">
                <a:solidFill>
                  <a:srgbClr val="000000"/>
                </a:solidFill>
                <a:latin typeface="Times New Roman" panose="02020603050405020304" pitchFamily="18" charset="0"/>
              </a:rPr>
              <a:t> James </a:t>
            </a:r>
          </a:p>
          <a:p>
            <a:pPr algn="r"/>
            <a:r>
              <a:rPr lang="es-ES" sz="1650" dirty="0">
                <a:solidFill>
                  <a:srgbClr val="000000"/>
                </a:solidFill>
                <a:latin typeface="Times New Roman" panose="02020603050405020304" pitchFamily="18" charset="0"/>
              </a:rPr>
              <a:t>Ingrid </a:t>
            </a:r>
            <a:r>
              <a:rPr lang="es-ES" sz="1650" dirty="0" err="1">
                <a:solidFill>
                  <a:srgbClr val="000000"/>
                </a:solidFill>
                <a:latin typeface="Times New Roman" panose="02020603050405020304" pitchFamily="18" charset="0"/>
              </a:rPr>
              <a:t>Mendes</a:t>
            </a:r>
            <a:r>
              <a:rPr lang="es-ES" sz="1650" dirty="0">
                <a:solidFill>
                  <a:srgbClr val="000000"/>
                </a:solidFill>
                <a:latin typeface="Times New Roman" panose="02020603050405020304" pitchFamily="18" charset="0"/>
              </a:rPr>
              <a:t> </a:t>
            </a:r>
          </a:p>
          <a:p>
            <a:pPr algn="r"/>
            <a:r>
              <a:rPr lang="es-ES" sz="1650" dirty="0">
                <a:solidFill>
                  <a:srgbClr val="000000"/>
                </a:solidFill>
                <a:latin typeface="Times New Roman" panose="02020603050405020304" pitchFamily="18" charset="0"/>
              </a:rPr>
              <a:t>Francesc </a:t>
            </a:r>
            <a:r>
              <a:rPr lang="es-ES" sz="1650" dirty="0" err="1" smtClean="0">
                <a:solidFill>
                  <a:srgbClr val="000000"/>
                </a:solidFill>
                <a:latin typeface="Times New Roman" panose="02020603050405020304" pitchFamily="18" charset="0"/>
              </a:rPr>
              <a:t>Palau</a:t>
            </a:r>
            <a:endParaRPr lang="es-ES" sz="1650" dirty="0" smtClean="0">
              <a:solidFill>
                <a:srgbClr val="000000"/>
              </a:solidFill>
              <a:latin typeface="Times New Roman" panose="02020603050405020304" pitchFamily="18" charset="0"/>
            </a:endParaRPr>
          </a:p>
          <a:p>
            <a:pPr algn="r"/>
            <a:endParaRPr lang="en-US" sz="1650" b="1" dirty="0" smtClean="0">
              <a:solidFill>
                <a:srgbClr val="000000"/>
              </a:solidFill>
              <a:latin typeface="Times New Roman" panose="02020603050405020304" pitchFamily="18" charset="0"/>
            </a:endParaRPr>
          </a:p>
          <a:p>
            <a:pPr algn="r"/>
            <a:r>
              <a:rPr lang="en-US" sz="1650" b="1" dirty="0" smtClean="0">
                <a:solidFill>
                  <a:srgbClr val="000000"/>
                </a:solidFill>
                <a:latin typeface="Times New Roman" panose="02020603050405020304" pitchFamily="18" charset="0"/>
              </a:rPr>
              <a:t>FISABIO </a:t>
            </a:r>
            <a:endParaRPr lang="en-US" sz="1650" dirty="0">
              <a:solidFill>
                <a:srgbClr val="000000"/>
              </a:solidFill>
              <a:latin typeface="Times New Roman" panose="02020603050405020304" pitchFamily="18" charset="0"/>
            </a:endParaRPr>
          </a:p>
          <a:p>
            <a:pPr algn="r"/>
            <a:r>
              <a:rPr lang="es-ES" sz="1650" dirty="0" smtClean="0">
                <a:solidFill>
                  <a:srgbClr val="000000"/>
                </a:solidFill>
                <a:latin typeface="Times New Roman" panose="02020603050405020304" pitchFamily="18" charset="0"/>
              </a:rPr>
              <a:t>Juan Rico </a:t>
            </a:r>
            <a:r>
              <a:rPr lang="es-ES" sz="1650" dirty="0" err="1" smtClean="0">
                <a:solidFill>
                  <a:srgbClr val="000000"/>
                </a:solidFill>
                <a:latin typeface="Times New Roman" panose="02020603050405020304" pitchFamily="18" charset="0"/>
              </a:rPr>
              <a:t>Molíns</a:t>
            </a:r>
            <a:endParaRPr lang="es-ES" sz="1650" dirty="0" smtClean="0">
              <a:solidFill>
                <a:srgbClr val="000000"/>
              </a:solidFill>
              <a:latin typeface="Times New Roman" panose="02020603050405020304" pitchFamily="18" charset="0"/>
            </a:endParaRPr>
          </a:p>
          <a:p>
            <a:pPr algn="r"/>
            <a:r>
              <a:rPr lang="es-ES" sz="1650" dirty="0" smtClean="0">
                <a:solidFill>
                  <a:srgbClr val="000000"/>
                </a:solidFill>
                <a:latin typeface="Times New Roman" panose="02020603050405020304" pitchFamily="18" charset="0"/>
              </a:rPr>
              <a:t>Berta Arribas Díaz</a:t>
            </a:r>
          </a:p>
          <a:p>
            <a:pPr algn="r"/>
            <a:r>
              <a:rPr lang="es-ES" sz="1650" dirty="0" smtClean="0">
                <a:solidFill>
                  <a:srgbClr val="000000"/>
                </a:solidFill>
                <a:latin typeface="Times New Roman" panose="02020603050405020304" pitchFamily="18" charset="0"/>
              </a:rPr>
              <a:t>Clara Cavero Carbonell </a:t>
            </a:r>
            <a:endParaRPr lang="es-ES" sz="1650" dirty="0">
              <a:solidFill>
                <a:srgbClr val="000000"/>
              </a:solidFill>
              <a:latin typeface="Times New Roman" panose="02020603050405020304" pitchFamily="18" charset="0"/>
            </a:endParaRPr>
          </a:p>
        </p:txBody>
      </p:sp>
      <p:sp>
        <p:nvSpPr>
          <p:cNvPr id="8" name="Rectángulo 7"/>
          <p:cNvSpPr/>
          <p:nvPr/>
        </p:nvSpPr>
        <p:spPr>
          <a:xfrm>
            <a:off x="0" y="102222"/>
            <a:ext cx="4572000" cy="6297108"/>
          </a:xfrm>
          <a:prstGeom prst="rect">
            <a:avLst/>
          </a:prstGeom>
        </p:spPr>
        <p:txBody>
          <a:bodyPr>
            <a:spAutoFit/>
          </a:bodyPr>
          <a:lstStyle/>
          <a:p>
            <a:r>
              <a:rPr lang="en-US" sz="1440" b="1" dirty="0" smtClean="0">
                <a:solidFill>
                  <a:srgbClr val="000000"/>
                </a:solidFill>
                <a:latin typeface="Times New Roman" panose="02020603050405020304" pitchFamily="18" charset="0"/>
              </a:rPr>
              <a:t>Ministry </a:t>
            </a:r>
            <a:r>
              <a:rPr lang="en-US" sz="1440" b="1" dirty="0">
                <a:solidFill>
                  <a:srgbClr val="000000"/>
                </a:solidFill>
                <a:latin typeface="Times New Roman" panose="02020603050405020304" pitchFamily="18" charset="0"/>
              </a:rPr>
              <a:t>of Health of the Basque Government </a:t>
            </a:r>
            <a:endParaRPr lang="en-US" sz="1440" dirty="0">
              <a:solidFill>
                <a:srgbClr val="000000"/>
              </a:solidFill>
              <a:latin typeface="Times New Roman" panose="02020603050405020304" pitchFamily="18" charset="0"/>
            </a:endParaRPr>
          </a:p>
          <a:p>
            <a:r>
              <a:rPr lang="es-ES" sz="1440" dirty="0" err="1">
                <a:solidFill>
                  <a:srgbClr val="000000"/>
                </a:solidFill>
                <a:latin typeface="Times New Roman" panose="02020603050405020304" pitchFamily="18" charset="0"/>
              </a:rPr>
              <a:t>Mertxe</a:t>
            </a:r>
            <a:r>
              <a:rPr lang="es-ES" sz="1440" dirty="0">
                <a:solidFill>
                  <a:srgbClr val="000000"/>
                </a:solidFill>
                <a:latin typeface="Times New Roman" panose="02020603050405020304" pitchFamily="18" charset="0"/>
              </a:rPr>
              <a:t> Ruiz-</a:t>
            </a:r>
            <a:r>
              <a:rPr lang="es-ES" sz="1440" dirty="0" err="1">
                <a:solidFill>
                  <a:srgbClr val="000000"/>
                </a:solidFill>
                <a:latin typeface="Times New Roman" panose="02020603050405020304" pitchFamily="18" charset="0"/>
              </a:rPr>
              <a:t>Uzkiano</a:t>
            </a:r>
            <a:r>
              <a:rPr lang="es-ES" sz="1440" dirty="0">
                <a:solidFill>
                  <a:srgbClr val="000000"/>
                </a:solidFill>
                <a:latin typeface="Times New Roman" panose="02020603050405020304" pitchFamily="18" charset="0"/>
              </a:rPr>
              <a:t> </a:t>
            </a:r>
            <a:r>
              <a:rPr lang="es-ES" sz="1440" dirty="0" err="1" smtClean="0">
                <a:solidFill>
                  <a:srgbClr val="000000"/>
                </a:solidFill>
                <a:latin typeface="Times New Roman" panose="02020603050405020304" pitchFamily="18" charset="0"/>
              </a:rPr>
              <a:t>Viñegra</a:t>
            </a:r>
            <a:endParaRPr lang="es-ES" sz="1440" dirty="0">
              <a:solidFill>
                <a:srgbClr val="000000"/>
              </a:solidFill>
              <a:latin typeface="Times New Roman" panose="02020603050405020304" pitchFamily="18" charset="0"/>
            </a:endParaRPr>
          </a:p>
          <a:p>
            <a:r>
              <a:rPr lang="es-ES" sz="1440" dirty="0" smtClean="0">
                <a:solidFill>
                  <a:srgbClr val="000000"/>
                </a:solidFill>
                <a:latin typeface="Times New Roman" panose="02020603050405020304" pitchFamily="18" charset="0"/>
              </a:rPr>
              <a:t>Luís </a:t>
            </a:r>
            <a:r>
              <a:rPr lang="es-ES" sz="1440" dirty="0">
                <a:solidFill>
                  <a:srgbClr val="000000"/>
                </a:solidFill>
                <a:latin typeface="Times New Roman" panose="02020603050405020304" pitchFamily="18" charset="0"/>
              </a:rPr>
              <a:t>Javier Echevarría González de Garibay </a:t>
            </a:r>
          </a:p>
          <a:p>
            <a:r>
              <a:rPr lang="en-US" sz="1440" b="1" dirty="0">
                <a:solidFill>
                  <a:srgbClr val="000000"/>
                </a:solidFill>
                <a:latin typeface="Times New Roman" panose="02020603050405020304" pitchFamily="18" charset="0"/>
              </a:rPr>
              <a:t>Public Health Office of Castile and León Government </a:t>
            </a:r>
            <a:endParaRPr lang="en-US" sz="1440" dirty="0">
              <a:solidFill>
                <a:srgbClr val="000000"/>
              </a:solidFill>
              <a:latin typeface="Times New Roman" panose="02020603050405020304" pitchFamily="18" charset="0"/>
            </a:endParaRPr>
          </a:p>
          <a:p>
            <a:r>
              <a:rPr lang="es-ES" sz="1440" dirty="0">
                <a:solidFill>
                  <a:srgbClr val="000000"/>
                </a:solidFill>
                <a:latin typeface="Times New Roman" panose="02020603050405020304" pitchFamily="18" charset="0"/>
              </a:rPr>
              <a:t>José Manuel </a:t>
            </a:r>
            <a:r>
              <a:rPr lang="es-ES" sz="1440" dirty="0" err="1">
                <a:solidFill>
                  <a:srgbClr val="000000"/>
                </a:solidFill>
                <a:latin typeface="Times New Roman" panose="02020603050405020304" pitchFamily="18" charset="0"/>
              </a:rPr>
              <a:t>Guinaldo</a:t>
            </a:r>
            <a:r>
              <a:rPr lang="es-ES" sz="1440" dirty="0">
                <a:solidFill>
                  <a:srgbClr val="000000"/>
                </a:solidFill>
                <a:latin typeface="Times New Roman" panose="02020603050405020304" pitchFamily="18" charset="0"/>
              </a:rPr>
              <a:t> Muñoz </a:t>
            </a:r>
          </a:p>
          <a:p>
            <a:r>
              <a:rPr lang="es-ES" sz="1440" dirty="0" smtClean="0">
                <a:solidFill>
                  <a:srgbClr val="000000"/>
                </a:solidFill>
                <a:latin typeface="Times New Roman" panose="02020603050405020304" pitchFamily="18" charset="0"/>
              </a:rPr>
              <a:t>Aurora </a:t>
            </a:r>
            <a:r>
              <a:rPr lang="es-ES" sz="1440" dirty="0">
                <a:solidFill>
                  <a:srgbClr val="000000"/>
                </a:solidFill>
                <a:latin typeface="Times New Roman" panose="02020603050405020304" pitchFamily="18" charset="0"/>
              </a:rPr>
              <a:t>Plaza Bermejo </a:t>
            </a:r>
          </a:p>
          <a:p>
            <a:r>
              <a:rPr lang="es-ES" sz="1440" dirty="0">
                <a:solidFill>
                  <a:srgbClr val="000000"/>
                </a:solidFill>
                <a:latin typeface="Times New Roman" panose="02020603050405020304" pitchFamily="18" charset="0"/>
              </a:rPr>
              <a:t>Rufino Álamo Sanz </a:t>
            </a:r>
          </a:p>
          <a:p>
            <a:r>
              <a:rPr lang="en-US" sz="1440" b="1" dirty="0">
                <a:solidFill>
                  <a:srgbClr val="000000"/>
                </a:solidFill>
                <a:latin typeface="Times New Roman" panose="02020603050405020304" pitchFamily="18" charset="0"/>
              </a:rPr>
              <a:t>Regional Department of Health of Navarre </a:t>
            </a:r>
            <a:endParaRPr lang="en-US" sz="1440" dirty="0">
              <a:solidFill>
                <a:srgbClr val="000000"/>
              </a:solidFill>
              <a:latin typeface="Times New Roman" panose="02020603050405020304" pitchFamily="18" charset="0"/>
            </a:endParaRPr>
          </a:p>
          <a:p>
            <a:r>
              <a:rPr lang="es-ES" sz="1440" dirty="0">
                <a:solidFill>
                  <a:srgbClr val="000000"/>
                </a:solidFill>
                <a:latin typeface="Times New Roman" panose="02020603050405020304" pitchFamily="18" charset="0"/>
              </a:rPr>
              <a:t>Esther Vicente </a:t>
            </a:r>
            <a:r>
              <a:rPr lang="es-ES" sz="1440" dirty="0" err="1">
                <a:solidFill>
                  <a:srgbClr val="000000"/>
                </a:solidFill>
                <a:latin typeface="Times New Roman" panose="02020603050405020304" pitchFamily="18" charset="0"/>
              </a:rPr>
              <a:t>Cemborain</a:t>
            </a:r>
            <a:r>
              <a:rPr lang="es-ES" sz="1440" dirty="0">
                <a:solidFill>
                  <a:srgbClr val="000000"/>
                </a:solidFill>
                <a:latin typeface="Times New Roman" panose="02020603050405020304" pitchFamily="18" charset="0"/>
              </a:rPr>
              <a:t> </a:t>
            </a:r>
          </a:p>
          <a:p>
            <a:r>
              <a:rPr lang="en-US" sz="1440" dirty="0" err="1">
                <a:solidFill>
                  <a:srgbClr val="000000"/>
                </a:solidFill>
                <a:latin typeface="Times New Roman" panose="02020603050405020304" pitchFamily="18" charset="0"/>
              </a:rPr>
              <a:t>Elifio</a:t>
            </a:r>
            <a:r>
              <a:rPr lang="en-US" sz="1440" dirty="0">
                <a:solidFill>
                  <a:srgbClr val="000000"/>
                </a:solidFill>
                <a:latin typeface="Times New Roman" panose="02020603050405020304" pitchFamily="18" charset="0"/>
              </a:rPr>
              <a:t> Cuesta </a:t>
            </a:r>
            <a:r>
              <a:rPr lang="en-US" sz="1440" dirty="0" err="1">
                <a:solidFill>
                  <a:srgbClr val="000000"/>
                </a:solidFill>
                <a:latin typeface="Times New Roman" panose="02020603050405020304" pitchFamily="18" charset="0"/>
              </a:rPr>
              <a:t>Álvarez</a:t>
            </a:r>
            <a:endParaRPr lang="es-ES" sz="1440" dirty="0">
              <a:latin typeface="Times New Roman" panose="02020603050405020304" pitchFamily="18" charset="0"/>
            </a:endParaRPr>
          </a:p>
          <a:p>
            <a:r>
              <a:rPr lang="en-US" sz="1440" b="1" dirty="0">
                <a:latin typeface="Times New Roman" panose="02020603050405020304" pitchFamily="18" charset="0"/>
              </a:rPr>
              <a:t>Regional Health Administration. </a:t>
            </a:r>
            <a:r>
              <a:rPr lang="en-US" sz="1440" b="1" dirty="0" err="1">
                <a:latin typeface="Times New Roman" panose="02020603050405020304" pitchFamily="18" charset="0"/>
              </a:rPr>
              <a:t>Generalitat</a:t>
            </a:r>
            <a:r>
              <a:rPr lang="en-US" sz="1440" b="1" dirty="0">
                <a:latin typeface="Times New Roman" panose="02020603050405020304" pitchFamily="18" charset="0"/>
              </a:rPr>
              <a:t> </a:t>
            </a:r>
            <a:r>
              <a:rPr lang="en-US" sz="1440" b="1" dirty="0" err="1">
                <a:latin typeface="Times New Roman" panose="02020603050405020304" pitchFamily="18" charset="0"/>
              </a:rPr>
              <a:t>Valenciana</a:t>
            </a:r>
            <a:r>
              <a:rPr lang="en-US" sz="1440" b="1" dirty="0">
                <a:latin typeface="Times New Roman" panose="02020603050405020304" pitchFamily="18" charset="0"/>
              </a:rPr>
              <a:t> </a:t>
            </a:r>
            <a:endParaRPr lang="en-US" sz="1440" dirty="0">
              <a:latin typeface="Times New Roman" panose="02020603050405020304" pitchFamily="18" charset="0"/>
            </a:endParaRPr>
          </a:p>
          <a:p>
            <a:r>
              <a:rPr lang="es-ES" sz="1440" dirty="0">
                <a:latin typeface="Times New Roman" panose="02020603050405020304" pitchFamily="18" charset="0"/>
              </a:rPr>
              <a:t>Sandra Guardiola </a:t>
            </a:r>
            <a:r>
              <a:rPr lang="es-ES" sz="1440" dirty="0" err="1">
                <a:latin typeface="Times New Roman" panose="02020603050405020304" pitchFamily="18" charset="0"/>
              </a:rPr>
              <a:t>Vilarroig</a:t>
            </a:r>
            <a:r>
              <a:rPr lang="es-ES" sz="1440" dirty="0">
                <a:latin typeface="Times New Roman" panose="02020603050405020304" pitchFamily="18" charset="0"/>
              </a:rPr>
              <a:t> </a:t>
            </a:r>
          </a:p>
          <a:p>
            <a:r>
              <a:rPr lang="es-ES" sz="1440" dirty="0">
                <a:latin typeface="Times New Roman" panose="02020603050405020304" pitchFamily="18" charset="0"/>
              </a:rPr>
              <a:t>Marta Serra </a:t>
            </a:r>
            <a:r>
              <a:rPr lang="es-ES" sz="1440" dirty="0" smtClean="0">
                <a:latin typeface="Times New Roman" panose="02020603050405020304" pitchFamily="18" charset="0"/>
              </a:rPr>
              <a:t>Briz</a:t>
            </a:r>
          </a:p>
          <a:p>
            <a:r>
              <a:rPr lang="es-ES" sz="1440" dirty="0" smtClean="0">
                <a:latin typeface="Times New Roman" panose="02020603050405020304" pitchFamily="18" charset="0"/>
              </a:rPr>
              <a:t>Enrique </a:t>
            </a:r>
            <a:r>
              <a:rPr lang="es-ES" sz="1440" dirty="0" err="1">
                <a:latin typeface="Times New Roman" panose="02020603050405020304" pitchFamily="18" charset="0"/>
              </a:rPr>
              <a:t>Llopis</a:t>
            </a:r>
            <a:r>
              <a:rPr lang="es-ES" sz="1440" dirty="0">
                <a:latin typeface="Times New Roman" panose="02020603050405020304" pitchFamily="18" charset="0"/>
              </a:rPr>
              <a:t> </a:t>
            </a:r>
            <a:r>
              <a:rPr lang="es-ES" sz="1440" dirty="0" err="1">
                <a:latin typeface="Times New Roman" panose="02020603050405020304" pitchFamily="18" charset="0"/>
              </a:rPr>
              <a:t>Mengual</a:t>
            </a:r>
            <a:r>
              <a:rPr lang="es-ES" sz="1440" dirty="0">
                <a:latin typeface="Times New Roman" panose="02020603050405020304" pitchFamily="18" charset="0"/>
              </a:rPr>
              <a:t> </a:t>
            </a:r>
          </a:p>
          <a:p>
            <a:r>
              <a:rPr lang="es-ES" sz="1440" dirty="0">
                <a:latin typeface="Times New Roman" panose="02020603050405020304" pitchFamily="18" charset="0"/>
              </a:rPr>
              <a:t>Óscar Zurriaga Llorens </a:t>
            </a:r>
          </a:p>
          <a:p>
            <a:r>
              <a:rPr lang="es-ES" sz="1440" b="1" dirty="0">
                <a:latin typeface="Times New Roman" panose="02020603050405020304" pitchFamily="18" charset="0"/>
              </a:rPr>
              <a:t>Murcia Regional </a:t>
            </a:r>
            <a:r>
              <a:rPr lang="es-ES" sz="1440" b="1" dirty="0" err="1">
                <a:latin typeface="Times New Roman" panose="02020603050405020304" pitchFamily="18" charset="0"/>
              </a:rPr>
              <a:t>Health</a:t>
            </a:r>
            <a:r>
              <a:rPr lang="es-ES" sz="1440" b="1" dirty="0">
                <a:latin typeface="Times New Roman" panose="02020603050405020304" pitchFamily="18" charset="0"/>
              </a:rPr>
              <a:t> </a:t>
            </a:r>
            <a:r>
              <a:rPr lang="es-ES" sz="1440" b="1" dirty="0" err="1">
                <a:latin typeface="Times New Roman" panose="02020603050405020304" pitchFamily="18" charset="0"/>
              </a:rPr>
              <a:t>Department</a:t>
            </a:r>
            <a:r>
              <a:rPr lang="es-ES" sz="1440" b="1" dirty="0">
                <a:latin typeface="Times New Roman" panose="02020603050405020304" pitchFamily="18" charset="0"/>
              </a:rPr>
              <a:t> </a:t>
            </a:r>
            <a:endParaRPr lang="es-ES" sz="1440" dirty="0">
              <a:latin typeface="Times New Roman" panose="02020603050405020304" pitchFamily="18" charset="0"/>
            </a:endParaRPr>
          </a:p>
          <a:p>
            <a:r>
              <a:rPr lang="es-ES" sz="1440" dirty="0">
                <a:latin typeface="Times New Roman" panose="02020603050405020304" pitchFamily="18" charset="0"/>
              </a:rPr>
              <a:t>Joaquín A. Palomar Rodríguez </a:t>
            </a:r>
          </a:p>
          <a:p>
            <a:r>
              <a:rPr lang="es-ES" sz="1440" dirty="0">
                <a:latin typeface="Times New Roman" panose="02020603050405020304" pitchFamily="18" charset="0"/>
              </a:rPr>
              <a:t>Pilar Mira Escolano </a:t>
            </a:r>
          </a:p>
          <a:p>
            <a:r>
              <a:rPr lang="es-ES" sz="1440" dirty="0">
                <a:latin typeface="Times New Roman" panose="02020603050405020304" pitchFamily="18" charset="0"/>
              </a:rPr>
              <a:t>Pilar </a:t>
            </a:r>
            <a:r>
              <a:rPr lang="es-ES" sz="1440" dirty="0" err="1">
                <a:latin typeface="Times New Roman" panose="02020603050405020304" pitchFamily="18" charset="0"/>
              </a:rPr>
              <a:t>Ciller</a:t>
            </a:r>
            <a:r>
              <a:rPr lang="es-ES" sz="1440" dirty="0">
                <a:latin typeface="Times New Roman" panose="02020603050405020304" pitchFamily="18" charset="0"/>
              </a:rPr>
              <a:t> Montoya </a:t>
            </a:r>
          </a:p>
          <a:p>
            <a:r>
              <a:rPr lang="es-ES" sz="1440" dirty="0">
                <a:latin typeface="Times New Roman" panose="02020603050405020304" pitchFamily="18" charset="0"/>
              </a:rPr>
              <a:t>Luis Alberto </a:t>
            </a:r>
            <a:r>
              <a:rPr lang="es-ES" sz="1440" dirty="0" err="1">
                <a:latin typeface="Times New Roman" panose="02020603050405020304" pitchFamily="18" charset="0"/>
              </a:rPr>
              <a:t>Maceda</a:t>
            </a:r>
            <a:r>
              <a:rPr lang="es-ES" sz="1440" dirty="0">
                <a:latin typeface="Times New Roman" panose="02020603050405020304" pitchFamily="18" charset="0"/>
              </a:rPr>
              <a:t> Roldán </a:t>
            </a:r>
          </a:p>
          <a:p>
            <a:r>
              <a:rPr lang="es-ES" sz="1440" b="1" dirty="0" err="1">
                <a:latin typeface="Times New Roman" panose="02020603050405020304" pitchFamily="18" charset="0"/>
              </a:rPr>
              <a:t>Catalan</a:t>
            </a:r>
            <a:r>
              <a:rPr lang="es-ES" sz="1440" b="1" dirty="0">
                <a:latin typeface="Times New Roman" panose="02020603050405020304" pitchFamily="18" charset="0"/>
              </a:rPr>
              <a:t> </a:t>
            </a:r>
            <a:r>
              <a:rPr lang="es-ES" sz="1440" b="1" dirty="0" err="1">
                <a:latin typeface="Times New Roman" panose="02020603050405020304" pitchFamily="18" charset="0"/>
              </a:rPr>
              <a:t>Health</a:t>
            </a:r>
            <a:r>
              <a:rPr lang="es-ES" sz="1440" b="1" dirty="0">
                <a:latin typeface="Times New Roman" panose="02020603050405020304" pitchFamily="18" charset="0"/>
              </a:rPr>
              <a:t> </a:t>
            </a:r>
            <a:r>
              <a:rPr lang="es-ES" sz="1440" b="1" dirty="0" err="1">
                <a:latin typeface="Times New Roman" panose="02020603050405020304" pitchFamily="18" charset="0"/>
              </a:rPr>
              <a:t>Service</a:t>
            </a:r>
            <a:r>
              <a:rPr lang="es-ES" sz="1440" b="1" dirty="0">
                <a:latin typeface="Times New Roman" panose="02020603050405020304" pitchFamily="18" charset="0"/>
              </a:rPr>
              <a:t> </a:t>
            </a:r>
            <a:endParaRPr lang="es-ES" sz="1440" dirty="0">
              <a:latin typeface="Times New Roman" panose="02020603050405020304" pitchFamily="18" charset="0"/>
            </a:endParaRPr>
          </a:p>
          <a:p>
            <a:r>
              <a:rPr lang="es-ES" sz="1440" dirty="0" err="1">
                <a:latin typeface="Times New Roman" panose="02020603050405020304" pitchFamily="18" charset="0"/>
              </a:rPr>
              <a:t>Xènia</a:t>
            </a:r>
            <a:r>
              <a:rPr lang="es-ES" sz="1440" dirty="0">
                <a:latin typeface="Times New Roman" panose="02020603050405020304" pitchFamily="18" charset="0"/>
              </a:rPr>
              <a:t> Acebes Roldán </a:t>
            </a:r>
          </a:p>
          <a:p>
            <a:r>
              <a:rPr lang="es-ES" sz="1440" dirty="0" err="1">
                <a:latin typeface="Times New Roman" panose="02020603050405020304" pitchFamily="18" charset="0"/>
              </a:rPr>
              <a:t>Assumpta</a:t>
            </a:r>
            <a:r>
              <a:rPr lang="es-ES" sz="1440" dirty="0">
                <a:latin typeface="Times New Roman" panose="02020603050405020304" pitchFamily="18" charset="0"/>
              </a:rPr>
              <a:t> </a:t>
            </a:r>
            <a:r>
              <a:rPr lang="es-ES" sz="1440" dirty="0" err="1">
                <a:latin typeface="Times New Roman" panose="02020603050405020304" pitchFamily="18" charset="0"/>
              </a:rPr>
              <a:t>Ricart</a:t>
            </a:r>
            <a:r>
              <a:rPr lang="es-ES" sz="1440" dirty="0">
                <a:latin typeface="Times New Roman" panose="02020603050405020304" pitchFamily="18" charset="0"/>
              </a:rPr>
              <a:t> </a:t>
            </a:r>
            <a:r>
              <a:rPr lang="es-ES" sz="1440" dirty="0" err="1">
                <a:latin typeface="Times New Roman" panose="02020603050405020304" pitchFamily="18" charset="0"/>
              </a:rPr>
              <a:t>Conesa</a:t>
            </a:r>
            <a:r>
              <a:rPr lang="es-ES" sz="1440" dirty="0">
                <a:latin typeface="Times New Roman" panose="02020603050405020304" pitchFamily="18" charset="0"/>
              </a:rPr>
              <a:t> </a:t>
            </a:r>
          </a:p>
          <a:p>
            <a:r>
              <a:rPr lang="es-ES" sz="1440" dirty="0">
                <a:latin typeface="Times New Roman" panose="02020603050405020304" pitchFamily="18" charset="0"/>
              </a:rPr>
              <a:t>Cristina </a:t>
            </a:r>
            <a:r>
              <a:rPr lang="es-ES" sz="1440" dirty="0" err="1">
                <a:latin typeface="Times New Roman" panose="02020603050405020304" pitchFamily="18" charset="0"/>
              </a:rPr>
              <a:t>Mallol</a:t>
            </a:r>
            <a:r>
              <a:rPr lang="es-ES" sz="1440" dirty="0">
                <a:latin typeface="Times New Roman" panose="02020603050405020304" pitchFamily="18" charset="0"/>
              </a:rPr>
              <a:t> Domínguez </a:t>
            </a:r>
          </a:p>
          <a:p>
            <a:r>
              <a:rPr lang="es-ES" sz="1440" dirty="0" smtClean="0">
                <a:latin typeface="Times New Roman" panose="02020603050405020304" pitchFamily="18" charset="0"/>
              </a:rPr>
              <a:t>Rita </a:t>
            </a:r>
            <a:r>
              <a:rPr lang="es-ES" sz="1440" dirty="0" err="1" smtClean="0">
                <a:latin typeface="Times New Roman" panose="02020603050405020304" pitchFamily="18" charset="0"/>
              </a:rPr>
              <a:t>Reig</a:t>
            </a:r>
            <a:endParaRPr lang="es-ES" sz="1440" dirty="0" smtClean="0">
              <a:latin typeface="Times New Roman" panose="02020603050405020304" pitchFamily="18" charset="0"/>
            </a:endParaRPr>
          </a:p>
          <a:p>
            <a:r>
              <a:rPr lang="es-ES" sz="1440" dirty="0" smtClean="0">
                <a:latin typeface="Times New Roman" panose="02020603050405020304" pitchFamily="18" charset="0"/>
              </a:rPr>
              <a:t>Xavier </a:t>
            </a:r>
            <a:r>
              <a:rPr lang="es-ES" sz="1440" dirty="0">
                <a:latin typeface="Times New Roman" panose="02020603050405020304" pitchFamily="18" charset="0"/>
              </a:rPr>
              <a:t>Salvador </a:t>
            </a:r>
            <a:r>
              <a:rPr lang="es-ES" sz="1440" dirty="0" err="1">
                <a:latin typeface="Times New Roman" panose="02020603050405020304" pitchFamily="18" charset="0"/>
              </a:rPr>
              <a:t>Vilalta</a:t>
            </a:r>
            <a:r>
              <a:rPr lang="es-ES" sz="1440" dirty="0">
                <a:latin typeface="Times New Roman" panose="02020603050405020304" pitchFamily="18" charset="0"/>
              </a:rPr>
              <a:t> </a:t>
            </a:r>
          </a:p>
          <a:p>
            <a:r>
              <a:rPr lang="es-ES" sz="1440" dirty="0">
                <a:latin typeface="Times New Roman" panose="02020603050405020304" pitchFamily="18" charset="0"/>
              </a:rPr>
              <a:t>Lluís </a:t>
            </a:r>
            <a:r>
              <a:rPr lang="es-ES" sz="1440" dirty="0" err="1">
                <a:latin typeface="Times New Roman" panose="02020603050405020304" pitchFamily="18" charset="0"/>
              </a:rPr>
              <a:t>Vilardell</a:t>
            </a:r>
            <a:r>
              <a:rPr lang="es-ES" sz="1440" dirty="0">
                <a:latin typeface="Times New Roman" panose="02020603050405020304" pitchFamily="18" charset="0"/>
              </a:rPr>
              <a:t> </a:t>
            </a:r>
            <a:r>
              <a:rPr lang="es-ES" sz="1440" dirty="0" err="1">
                <a:latin typeface="Times New Roman" panose="02020603050405020304" pitchFamily="18" charset="0"/>
              </a:rPr>
              <a:t>Ramoneda</a:t>
            </a:r>
            <a:r>
              <a:rPr lang="es-ES" sz="1440" dirty="0">
                <a:latin typeface="Times New Roman" panose="02020603050405020304" pitchFamily="18" charset="0"/>
              </a:rPr>
              <a:t> </a:t>
            </a:r>
          </a:p>
          <a:p>
            <a:r>
              <a:rPr lang="es-ES" sz="1440" dirty="0" err="1">
                <a:latin typeface="Times New Roman" panose="02020603050405020304" pitchFamily="18" charset="0"/>
              </a:rPr>
              <a:t>Rare</a:t>
            </a:r>
            <a:r>
              <a:rPr lang="es-ES" sz="1440" dirty="0">
                <a:latin typeface="Times New Roman" panose="02020603050405020304" pitchFamily="18" charset="0"/>
              </a:rPr>
              <a:t> </a:t>
            </a:r>
            <a:r>
              <a:rPr lang="es-ES" sz="1440" dirty="0" err="1">
                <a:latin typeface="Times New Roman" panose="02020603050405020304" pitchFamily="18" charset="0"/>
              </a:rPr>
              <a:t>Diseases</a:t>
            </a:r>
            <a:r>
              <a:rPr lang="es-ES" sz="1440" dirty="0">
                <a:latin typeface="Times New Roman" panose="02020603050405020304" pitchFamily="18" charset="0"/>
              </a:rPr>
              <a:t> </a:t>
            </a:r>
            <a:r>
              <a:rPr lang="es-ES" sz="1440" dirty="0" err="1">
                <a:latin typeface="Times New Roman" panose="02020603050405020304" pitchFamily="18" charset="0"/>
              </a:rPr>
              <a:t>Advisor</a:t>
            </a:r>
            <a:r>
              <a:rPr lang="es-ES" sz="1440" dirty="0">
                <a:latin typeface="Times New Roman" panose="02020603050405020304" pitchFamily="18" charset="0"/>
              </a:rPr>
              <a:t> </a:t>
            </a:r>
            <a:r>
              <a:rPr lang="es-ES" sz="1440" dirty="0" err="1">
                <a:latin typeface="Times New Roman" panose="02020603050405020304" pitchFamily="18" charset="0"/>
              </a:rPr>
              <a:t>Group</a:t>
            </a:r>
            <a:r>
              <a:rPr lang="es-ES" sz="1440" dirty="0">
                <a:latin typeface="Times New Roman" panose="02020603050405020304" pitchFamily="18" charset="0"/>
              </a:rPr>
              <a:t> </a:t>
            </a:r>
            <a:endParaRPr lang="es-ES" sz="1440" dirty="0"/>
          </a:p>
        </p:txBody>
      </p:sp>
      <p:sp>
        <p:nvSpPr>
          <p:cNvPr id="9" name="Rectángulo 10"/>
          <p:cNvSpPr/>
          <p:nvPr/>
        </p:nvSpPr>
        <p:spPr>
          <a:xfrm>
            <a:off x="4725526" y="3633294"/>
            <a:ext cx="3806914" cy="2751522"/>
          </a:xfrm>
          <a:prstGeom prst="rect">
            <a:avLst/>
          </a:prstGeom>
        </p:spPr>
        <p:txBody>
          <a:bodyPr wrap="square">
            <a:spAutoFit/>
          </a:bodyPr>
          <a:lstStyle/>
          <a:p>
            <a:pPr algn="r"/>
            <a:r>
              <a:rPr lang="en-US" sz="1440" b="1" dirty="0" smtClean="0">
                <a:solidFill>
                  <a:srgbClr val="000000"/>
                </a:solidFill>
                <a:latin typeface="Times New Roman" panose="02020603050405020304" pitchFamily="18" charset="0"/>
              </a:rPr>
              <a:t>Hospital </a:t>
            </a:r>
            <a:r>
              <a:rPr lang="en-US" sz="1440" b="1" dirty="0" err="1" smtClean="0">
                <a:solidFill>
                  <a:srgbClr val="000000"/>
                </a:solidFill>
                <a:latin typeface="Times New Roman" panose="02020603050405020304" pitchFamily="18" charset="0"/>
              </a:rPr>
              <a:t>Sant</a:t>
            </a:r>
            <a:r>
              <a:rPr lang="en-US" sz="1440" b="1" dirty="0" smtClean="0">
                <a:solidFill>
                  <a:srgbClr val="000000"/>
                </a:solidFill>
                <a:latin typeface="Times New Roman" panose="02020603050405020304" pitchFamily="18" charset="0"/>
              </a:rPr>
              <a:t> Joan de </a:t>
            </a:r>
            <a:r>
              <a:rPr lang="en-US" sz="1440" b="1" dirty="0" err="1" smtClean="0">
                <a:solidFill>
                  <a:srgbClr val="000000"/>
                </a:solidFill>
                <a:latin typeface="Times New Roman" panose="02020603050405020304" pitchFamily="18" charset="0"/>
              </a:rPr>
              <a:t>Déu</a:t>
            </a:r>
            <a:r>
              <a:rPr lang="en-US" sz="1440" b="1" dirty="0" smtClean="0">
                <a:solidFill>
                  <a:srgbClr val="000000"/>
                </a:solidFill>
                <a:latin typeface="Times New Roman" panose="02020603050405020304" pitchFamily="18" charset="0"/>
              </a:rPr>
              <a:t> (Barcelona)</a:t>
            </a:r>
            <a:endParaRPr lang="en-US" sz="1440" dirty="0">
              <a:solidFill>
                <a:srgbClr val="000000"/>
              </a:solidFill>
              <a:latin typeface="Times New Roman" panose="02020603050405020304" pitchFamily="18" charset="0"/>
            </a:endParaRPr>
          </a:p>
          <a:p>
            <a:pPr algn="r"/>
            <a:r>
              <a:rPr lang="es-ES" sz="1440" dirty="0" smtClean="0">
                <a:solidFill>
                  <a:srgbClr val="000000"/>
                </a:solidFill>
                <a:latin typeface="Times New Roman" panose="02020603050405020304" pitchFamily="18" charset="0"/>
              </a:rPr>
              <a:t>Roser Francisco Bordas</a:t>
            </a:r>
            <a:endParaRPr lang="es-ES" sz="1440" dirty="0">
              <a:solidFill>
                <a:srgbClr val="000000"/>
              </a:solidFill>
              <a:latin typeface="Times New Roman" panose="02020603050405020304" pitchFamily="18" charset="0"/>
            </a:endParaRPr>
          </a:p>
          <a:p>
            <a:pPr algn="r"/>
            <a:r>
              <a:rPr lang="es-ES" sz="1440" dirty="0" err="1" smtClean="0">
                <a:solidFill>
                  <a:srgbClr val="000000"/>
                </a:solidFill>
                <a:latin typeface="Times New Roman" panose="02020603050405020304" pitchFamily="18" charset="0"/>
              </a:rPr>
              <a:t>Gemma</a:t>
            </a:r>
            <a:r>
              <a:rPr lang="es-ES" sz="1440" dirty="0" smtClean="0">
                <a:solidFill>
                  <a:srgbClr val="000000"/>
                </a:solidFill>
                <a:latin typeface="Times New Roman" panose="02020603050405020304" pitchFamily="18" charset="0"/>
              </a:rPr>
              <a:t> </a:t>
            </a:r>
            <a:r>
              <a:rPr lang="es-ES" sz="1440" dirty="0" err="1" smtClean="0">
                <a:solidFill>
                  <a:srgbClr val="000000"/>
                </a:solidFill>
                <a:latin typeface="Times New Roman" panose="02020603050405020304" pitchFamily="18" charset="0"/>
              </a:rPr>
              <a:t>Gelabert</a:t>
            </a:r>
            <a:r>
              <a:rPr lang="es-ES" sz="1440" dirty="0" smtClean="0">
                <a:solidFill>
                  <a:srgbClr val="000000"/>
                </a:solidFill>
                <a:latin typeface="Times New Roman" panose="02020603050405020304" pitchFamily="18" charset="0"/>
              </a:rPr>
              <a:t> </a:t>
            </a:r>
            <a:r>
              <a:rPr lang="es-ES" sz="1440" dirty="0" err="1" smtClean="0">
                <a:solidFill>
                  <a:srgbClr val="000000"/>
                </a:solidFill>
                <a:latin typeface="Times New Roman" panose="02020603050405020304" pitchFamily="18" charset="0"/>
              </a:rPr>
              <a:t>Colomé</a:t>
            </a:r>
            <a:endParaRPr lang="es-ES" sz="1440" dirty="0">
              <a:solidFill>
                <a:srgbClr val="000000"/>
              </a:solidFill>
              <a:latin typeface="Times New Roman" panose="02020603050405020304" pitchFamily="18" charset="0"/>
            </a:endParaRPr>
          </a:p>
          <a:p>
            <a:pPr algn="r"/>
            <a:r>
              <a:rPr lang="es-ES" sz="1440" dirty="0" smtClean="0">
                <a:solidFill>
                  <a:srgbClr val="000000"/>
                </a:solidFill>
                <a:latin typeface="Times New Roman" panose="02020603050405020304" pitchFamily="18" charset="0"/>
              </a:rPr>
              <a:t>Fernando Cid Samper</a:t>
            </a:r>
            <a:endParaRPr lang="es-ES" sz="1440" dirty="0">
              <a:solidFill>
                <a:srgbClr val="000000"/>
              </a:solidFill>
              <a:latin typeface="Times New Roman" panose="02020603050405020304" pitchFamily="18" charset="0"/>
            </a:endParaRPr>
          </a:p>
          <a:p>
            <a:pPr algn="r"/>
            <a:r>
              <a:rPr lang="en-US" sz="1440" b="1" dirty="0">
                <a:solidFill>
                  <a:srgbClr val="000000"/>
                </a:solidFill>
                <a:latin typeface="Times New Roman" panose="02020603050405020304" pitchFamily="18" charset="0"/>
              </a:rPr>
              <a:t>Madrid Regional Health Authority, Public Health Directorate</a:t>
            </a:r>
            <a:endParaRPr lang="en-US" sz="1440" dirty="0">
              <a:solidFill>
                <a:srgbClr val="000000"/>
              </a:solidFill>
              <a:latin typeface="Times New Roman" panose="02020603050405020304" pitchFamily="18" charset="0"/>
            </a:endParaRPr>
          </a:p>
          <a:p>
            <a:pPr algn="r"/>
            <a:r>
              <a:rPr lang="es-ES" sz="1440" dirty="0">
                <a:solidFill>
                  <a:srgbClr val="000000"/>
                </a:solidFill>
                <a:latin typeface="Times New Roman" panose="02020603050405020304" pitchFamily="18" charset="0"/>
              </a:rPr>
              <a:t>Juan Pablo Chalco Orrego</a:t>
            </a:r>
          </a:p>
          <a:p>
            <a:pPr algn="r"/>
            <a:r>
              <a:rPr lang="es-ES" sz="1440" dirty="0">
                <a:solidFill>
                  <a:srgbClr val="000000"/>
                </a:solidFill>
                <a:latin typeface="Times New Roman" panose="02020603050405020304" pitchFamily="18" charset="0"/>
              </a:rPr>
              <a:t>Mª Felicitas Domínguez </a:t>
            </a:r>
            <a:r>
              <a:rPr lang="es-ES" sz="1440" dirty="0" err="1">
                <a:solidFill>
                  <a:srgbClr val="000000"/>
                </a:solidFill>
                <a:latin typeface="Times New Roman" panose="02020603050405020304" pitchFamily="18" charset="0"/>
              </a:rPr>
              <a:t>Berjón</a:t>
            </a:r>
            <a:endParaRPr lang="es-ES" sz="1440" dirty="0">
              <a:solidFill>
                <a:srgbClr val="000000"/>
              </a:solidFill>
              <a:latin typeface="Times New Roman" panose="02020603050405020304" pitchFamily="18" charset="0"/>
            </a:endParaRPr>
          </a:p>
          <a:p>
            <a:pPr algn="r"/>
            <a:r>
              <a:rPr lang="es-ES" sz="1440" dirty="0">
                <a:solidFill>
                  <a:srgbClr val="000000"/>
                </a:solidFill>
                <a:latin typeface="Times New Roman" panose="02020603050405020304" pitchFamily="18" charset="0"/>
              </a:rPr>
              <a:t>Mª Dolores Esteban Vasallo</a:t>
            </a:r>
          </a:p>
          <a:p>
            <a:pPr algn="r"/>
            <a:r>
              <a:rPr lang="es-ES" sz="1440" dirty="0">
                <a:solidFill>
                  <a:srgbClr val="000000"/>
                </a:solidFill>
                <a:latin typeface="Times New Roman" panose="02020603050405020304" pitchFamily="18" charset="0"/>
              </a:rPr>
              <a:t>Leticia </a:t>
            </a:r>
            <a:r>
              <a:rPr lang="es-ES" sz="1440" dirty="0" err="1">
                <a:solidFill>
                  <a:srgbClr val="000000"/>
                </a:solidFill>
                <a:latin typeface="Times New Roman" panose="02020603050405020304" pitchFamily="18" charset="0"/>
              </a:rPr>
              <a:t>Hernaez</a:t>
            </a:r>
            <a:r>
              <a:rPr lang="es-ES" sz="1440" dirty="0">
                <a:solidFill>
                  <a:srgbClr val="000000"/>
                </a:solidFill>
                <a:latin typeface="Times New Roman" panose="02020603050405020304" pitchFamily="18" charset="0"/>
              </a:rPr>
              <a:t> Vicente</a:t>
            </a:r>
          </a:p>
          <a:p>
            <a:pPr algn="r"/>
            <a:r>
              <a:rPr lang="es-ES" sz="1440" dirty="0">
                <a:solidFill>
                  <a:srgbClr val="000000"/>
                </a:solidFill>
                <a:latin typeface="Times New Roman" panose="02020603050405020304" pitchFamily="18" charset="0"/>
              </a:rPr>
              <a:t>Ana Clara </a:t>
            </a:r>
            <a:r>
              <a:rPr lang="es-ES" sz="1440" dirty="0" err="1">
                <a:solidFill>
                  <a:srgbClr val="000000"/>
                </a:solidFill>
                <a:latin typeface="Times New Roman" panose="02020603050405020304" pitchFamily="18" charset="0"/>
              </a:rPr>
              <a:t>Zoni</a:t>
            </a:r>
            <a:r>
              <a:rPr lang="es-ES" sz="1440" dirty="0">
                <a:solidFill>
                  <a:srgbClr val="000000"/>
                </a:solidFill>
                <a:latin typeface="Times New Roman" panose="02020603050405020304" pitchFamily="18" charset="0"/>
              </a:rPr>
              <a:t> </a:t>
            </a:r>
            <a:r>
              <a:rPr lang="es-ES" sz="1440" dirty="0" err="1" smtClean="0">
                <a:solidFill>
                  <a:srgbClr val="000000"/>
                </a:solidFill>
                <a:latin typeface="Times New Roman" panose="02020603050405020304" pitchFamily="18" charset="0"/>
              </a:rPr>
              <a:t>Matta</a:t>
            </a:r>
            <a:endParaRPr lang="es-ES" sz="1440" dirty="0" smtClean="0">
              <a:solidFill>
                <a:srgbClr val="000000"/>
              </a:solidFill>
              <a:latin typeface="Times New Roman" panose="02020603050405020304" pitchFamily="18" charset="0"/>
            </a:endParaRPr>
          </a:p>
          <a:p>
            <a:pPr algn="r"/>
            <a:r>
              <a:rPr lang="es-ES" sz="1440" dirty="0">
                <a:solidFill>
                  <a:srgbClr val="000000"/>
                </a:solidFill>
                <a:latin typeface="Times New Roman" panose="02020603050405020304" pitchFamily="18" charset="0"/>
              </a:rPr>
              <a:t>Luis Miguel Blanco </a:t>
            </a:r>
            <a:r>
              <a:rPr lang="es-ES" sz="1440" dirty="0" err="1">
                <a:solidFill>
                  <a:srgbClr val="000000"/>
                </a:solidFill>
                <a:latin typeface="Times New Roman" panose="02020603050405020304" pitchFamily="18" charset="0"/>
              </a:rPr>
              <a:t>Ancos</a:t>
            </a:r>
            <a:endParaRPr lang="es-ES" sz="1440" dirty="0">
              <a:solidFill>
                <a:srgbClr val="000000"/>
              </a:solidFill>
              <a:latin typeface="Times New Roman" panose="02020603050405020304" pitchFamily="18" charset="0"/>
            </a:endParaRPr>
          </a:p>
        </p:txBody>
      </p:sp>
      <p:grpSp>
        <p:nvGrpSpPr>
          <p:cNvPr id="2" name="1 Grupo"/>
          <p:cNvGrpSpPr/>
          <p:nvPr/>
        </p:nvGrpSpPr>
        <p:grpSpPr>
          <a:xfrm>
            <a:off x="2960490" y="2677853"/>
            <a:ext cx="2430270" cy="2430270"/>
            <a:chOff x="5067055" y="2168860"/>
            <a:chExt cx="2430270" cy="2430270"/>
          </a:xfrm>
        </p:grpSpPr>
        <p:sp>
          <p:nvSpPr>
            <p:cNvPr id="6" name="Estrella de 12 puntas 12"/>
            <p:cNvSpPr/>
            <p:nvPr/>
          </p:nvSpPr>
          <p:spPr>
            <a:xfrm>
              <a:off x="5067055" y="2168860"/>
              <a:ext cx="2430270" cy="2430270"/>
            </a:xfrm>
            <a:prstGeom prst="star12">
              <a:avLst/>
            </a:prstGeom>
            <a:solidFill>
              <a:schemeClr val="accent4">
                <a:lumMod val="20000"/>
                <a:lumOff val="80000"/>
                <a:alpha val="25000"/>
              </a:schemeClr>
            </a:solidFill>
            <a:ln w="28575">
              <a:solidFill>
                <a:srgbClr val="00206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CuadroTexto 9"/>
            <p:cNvSpPr txBox="1"/>
            <p:nvPr/>
          </p:nvSpPr>
          <p:spPr>
            <a:xfrm>
              <a:off x="5390760" y="2691498"/>
              <a:ext cx="1782860" cy="1384995"/>
            </a:xfrm>
            <a:prstGeom prst="rect">
              <a:avLst/>
            </a:prstGeom>
            <a:noFill/>
          </p:spPr>
          <p:txBody>
            <a:bodyPr wrap="none" rtlCol="0">
              <a:spAutoFit/>
            </a:bodyPr>
            <a:lstStyle/>
            <a:p>
              <a:pPr algn="ctr"/>
              <a:r>
                <a:rPr lang="es-ES" sz="2800" b="1" dirty="0" err="1" smtClean="0">
                  <a:solidFill>
                    <a:srgbClr val="C00000"/>
                  </a:solidFill>
                </a:rPr>
                <a:t>Spanish</a:t>
              </a:r>
              <a:endParaRPr lang="es-ES" sz="2800" b="1" dirty="0"/>
            </a:p>
            <a:p>
              <a:pPr algn="ctr"/>
              <a:r>
                <a:rPr lang="es-ES" sz="2800" b="1" dirty="0" smtClean="0">
                  <a:solidFill>
                    <a:srgbClr val="FFC000"/>
                  </a:solidFill>
                </a:rPr>
                <a:t>RDCODE</a:t>
              </a:r>
              <a:endParaRPr lang="es-ES" sz="2800" b="1" dirty="0" smtClean="0"/>
            </a:p>
            <a:p>
              <a:pPr algn="ctr"/>
              <a:r>
                <a:rPr lang="es-ES" sz="2800" b="1" dirty="0" err="1" smtClean="0">
                  <a:solidFill>
                    <a:srgbClr val="C00000"/>
                  </a:solidFill>
                </a:rPr>
                <a:t>members</a:t>
              </a:r>
              <a:endParaRPr lang="es-ES" sz="2800" b="1" dirty="0">
                <a:solidFill>
                  <a:srgbClr val="C00000"/>
                </a:solidFill>
              </a:endParaRPr>
            </a:p>
          </p:txBody>
        </p:sp>
      </p:grpSp>
    </p:spTree>
    <p:extLst>
      <p:ext uri="{BB962C8B-B14F-4D97-AF65-F5344CB8AC3E}">
        <p14:creationId xmlns:p14="http://schemas.microsoft.com/office/powerpoint/2010/main" val="2746581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722313" y="3849067"/>
            <a:ext cx="7772400" cy="1362075"/>
          </a:xfrm>
        </p:spPr>
        <p:txBody>
          <a:bodyPr/>
          <a:lstStyle/>
          <a:p>
            <a:r>
              <a:rPr lang="en-GB" dirty="0" smtClean="0"/>
              <a:t>Thank you!</a:t>
            </a:r>
            <a:r>
              <a:rPr lang="en-GB" dirty="0"/>
              <a:t/>
            </a:r>
            <a:br>
              <a:rPr lang="en-GB" dirty="0"/>
            </a:br>
            <a:r>
              <a:rPr lang="en-GB" dirty="0" smtClean="0"/>
              <a:t>			</a:t>
            </a:r>
            <a:r>
              <a:rPr lang="en-GB" sz="1400" dirty="0"/>
              <a:t>			</a:t>
            </a:r>
            <a:r>
              <a:rPr lang="en-GB" sz="1400" cap="none" dirty="0" smtClean="0"/>
              <a:t>rico_juamol@gva.es</a:t>
            </a:r>
            <a:br>
              <a:rPr lang="en-GB" sz="1400" cap="none" dirty="0" smtClean="0"/>
            </a:br>
            <a:r>
              <a:rPr lang="en-GB" sz="1400" cap="none" dirty="0"/>
              <a:t>	</a:t>
            </a:r>
            <a:r>
              <a:rPr lang="en-GB" sz="1400" cap="none" dirty="0" smtClean="0"/>
              <a:t>					cavero_cla@gva.es</a:t>
            </a:r>
            <a:br>
              <a:rPr lang="en-GB" sz="1400" cap="none" dirty="0" smtClean="0"/>
            </a:br>
            <a:endParaRPr lang="en-GB" sz="1400" dirty="0"/>
          </a:p>
        </p:txBody>
      </p:sp>
      <p:pic>
        <p:nvPicPr>
          <p:cNvPr id="7" name="6 Imagen" descr="logo_Ciberer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978" b="19818"/>
          <a:stretch/>
        </p:blipFill>
        <p:spPr bwMode="auto">
          <a:xfrm>
            <a:off x="4645504" y="5661148"/>
            <a:ext cx="1582737" cy="45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noChangeArrowheads="1"/>
          </p:cNvPicPr>
          <p:nvPr/>
        </p:nvPicPr>
        <p:blipFill>
          <a:blip r:embed="rId3" cstate="print">
            <a:extLst>
              <a:ext uri="{28A0092B-C50C-407E-A947-70E740481C1C}">
                <a14:useLocalDpi xmlns:a14="http://schemas.microsoft.com/office/drawing/2010/main" val="0"/>
              </a:ext>
            </a:extLst>
          </a:blip>
          <a:srcRect t="25175" b="25175"/>
          <a:stretch>
            <a:fillRect/>
          </a:stretch>
        </p:blipFill>
        <p:spPr bwMode="auto">
          <a:xfrm>
            <a:off x="6282395" y="5598042"/>
            <a:ext cx="20177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6505" y="5553797"/>
            <a:ext cx="4320480" cy="741591"/>
          </a:xfrm>
          <a:prstGeom prst="rect">
            <a:avLst/>
          </a:prstGeom>
        </p:spPr>
      </p:pic>
      <p:sp>
        <p:nvSpPr>
          <p:cNvPr id="10" name="Espace réservé du texte 2"/>
          <p:cNvSpPr>
            <a:spLocks noGrp="1"/>
          </p:cNvSpPr>
          <p:nvPr>
            <p:ph type="body" idx="1"/>
          </p:nvPr>
        </p:nvSpPr>
        <p:spPr>
          <a:xfrm>
            <a:off x="722313" y="2348880"/>
            <a:ext cx="7772400" cy="1500187"/>
          </a:xfrm>
        </p:spPr>
        <p:txBody>
          <a:bodyPr/>
          <a:lstStyle/>
          <a:p>
            <a:r>
              <a:rPr lang="en-GB" dirty="0" smtClean="0"/>
              <a:t>Time to discuss</a:t>
            </a:r>
            <a:endParaRPr lang="en-GB" dirty="0"/>
          </a:p>
        </p:txBody>
      </p:sp>
    </p:spTree>
    <p:extLst>
      <p:ext uri="{BB962C8B-B14F-4D97-AF65-F5344CB8AC3E}">
        <p14:creationId xmlns:p14="http://schemas.microsoft.com/office/powerpoint/2010/main" val="873887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err="1" smtClean="0">
                <a:solidFill>
                  <a:srgbClr val="008D62"/>
                </a:solidFill>
              </a:rPr>
              <a:t>Timeline</a:t>
            </a:r>
            <a:endParaRPr lang="fr-FR" dirty="0">
              <a:solidFill>
                <a:srgbClr val="008D62"/>
              </a:solidFill>
            </a:endParaRPr>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525" y="998730"/>
            <a:ext cx="8269715" cy="5311812"/>
          </a:xfrm>
          <a:prstGeom prst="rect">
            <a:avLst/>
          </a:prstGeom>
        </p:spPr>
      </p:pic>
    </p:spTree>
    <p:extLst>
      <p:ext uri="{BB962C8B-B14F-4D97-AF65-F5344CB8AC3E}">
        <p14:creationId xmlns:p14="http://schemas.microsoft.com/office/powerpoint/2010/main" val="1559906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err="1" smtClean="0">
                <a:solidFill>
                  <a:srgbClr val="008D62"/>
                </a:solidFill>
              </a:rPr>
              <a:t>Timeline</a:t>
            </a:r>
            <a:endParaRPr lang="fr-FR" dirty="0">
              <a:solidFill>
                <a:srgbClr val="008D62"/>
              </a:solidFill>
            </a:endParaRPr>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525" y="998730"/>
            <a:ext cx="8269715" cy="5311812"/>
          </a:xfrm>
          <a:prstGeom prst="rect">
            <a:avLst/>
          </a:prstGeom>
        </p:spPr>
      </p:pic>
      <p:sp>
        <p:nvSpPr>
          <p:cNvPr id="3" name="2 Elipse"/>
          <p:cNvSpPr/>
          <p:nvPr/>
        </p:nvSpPr>
        <p:spPr>
          <a:xfrm>
            <a:off x="431540" y="2519375"/>
            <a:ext cx="2700300" cy="26050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2726795" y="3348515"/>
            <a:ext cx="1170130" cy="31503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993279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4984" t="19720" r="50092" b="23555"/>
          <a:stretch>
            <a:fillRect/>
          </a:stretch>
        </p:blipFill>
        <p:spPr>
          <a:xfrm>
            <a:off x="2582370" y="2347550"/>
            <a:ext cx="3095625" cy="2198688"/>
          </a:xfrm>
          <a:noFill/>
        </p:spPr>
      </p:pic>
      <p:sp>
        <p:nvSpPr>
          <p:cNvPr id="6" name="5 CuadroTexto"/>
          <p:cNvSpPr txBox="1"/>
          <p:nvPr/>
        </p:nvSpPr>
        <p:spPr>
          <a:xfrm>
            <a:off x="5768625" y="2888888"/>
            <a:ext cx="2808288" cy="1662112"/>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Valencia</a:t>
            </a:r>
          </a:p>
          <a:p>
            <a:pPr marL="93663" indent="-93663">
              <a:buFont typeface="Arial" pitchFamily="34" charset="0"/>
              <a:buChar char="•"/>
              <a:defRPr/>
            </a:pPr>
            <a:r>
              <a:rPr lang="en-US" sz="1100" dirty="0">
                <a:solidFill>
                  <a:srgbClr val="FFFFFF">
                    <a:lumMod val="50000"/>
                  </a:srgbClr>
                </a:solidFill>
                <a:latin typeface="Calibri"/>
                <a:cs typeface="Arial" charset="0"/>
              </a:rPr>
              <a:t>5 million inh. and 29 public hospitals.</a:t>
            </a:r>
          </a:p>
          <a:p>
            <a:pPr marL="93663" indent="-93663">
              <a:buFont typeface="Arial" pitchFamily="34" charset="0"/>
              <a:buChar char="•"/>
              <a:defRPr/>
            </a:pPr>
            <a:r>
              <a:rPr lang="en-US" sz="1100" dirty="0">
                <a:solidFill>
                  <a:srgbClr val="FFFFFF">
                    <a:lumMod val="50000"/>
                  </a:srgbClr>
                </a:solidFill>
                <a:latin typeface="Calibri"/>
                <a:cs typeface="Arial" charset="0"/>
              </a:rPr>
              <a:t>In Primary Care, RD are coded by GP using Orphacodes since Dec2017</a:t>
            </a:r>
          </a:p>
          <a:p>
            <a:pPr marL="93663" indent="-93663">
              <a:buFont typeface="Arial" pitchFamily="34" charset="0"/>
              <a:buChar char="•"/>
              <a:defRPr/>
            </a:pPr>
            <a:r>
              <a:rPr lang="en-US" sz="1100" dirty="0">
                <a:solidFill>
                  <a:srgbClr val="FFFFFF">
                    <a:lumMod val="50000"/>
                  </a:srgbClr>
                </a:solidFill>
                <a:latin typeface="Calibri"/>
                <a:cs typeface="Arial" charset="0"/>
              </a:rPr>
              <a:t>At hospitals, RD are coded using ICD10-ES and mapped to ORPHA. </a:t>
            </a:r>
          </a:p>
          <a:p>
            <a:pPr marL="93663" indent="-93663">
              <a:buFont typeface="Arial" pitchFamily="34" charset="0"/>
              <a:buChar char="•"/>
              <a:defRPr/>
            </a:pPr>
            <a:r>
              <a:rPr lang="en-US" sz="1100" dirty="0">
                <a:solidFill>
                  <a:srgbClr val="FFFFFF">
                    <a:lumMod val="50000"/>
                  </a:srgbClr>
                </a:solidFill>
                <a:latin typeface="Calibri"/>
                <a:cs typeface="Arial" charset="0"/>
              </a:rPr>
              <a:t>Congenital anomalies are coded using ICD10 (BPA version) and are subsequently mapped to ORPHA.</a:t>
            </a:r>
            <a:endParaRPr lang="es-ES" sz="1100" dirty="0">
              <a:solidFill>
                <a:srgbClr val="FFFFFF">
                  <a:lumMod val="50000"/>
                </a:srgbClr>
              </a:solidFill>
              <a:latin typeface="Calibri"/>
              <a:cs typeface="Arial" charset="0"/>
            </a:endParaRPr>
          </a:p>
        </p:txBody>
      </p:sp>
      <p:sp>
        <p:nvSpPr>
          <p:cNvPr id="8" name="7 CuadroTexto"/>
          <p:cNvSpPr txBox="1"/>
          <p:nvPr/>
        </p:nvSpPr>
        <p:spPr>
          <a:xfrm>
            <a:off x="5768625" y="953725"/>
            <a:ext cx="2951163" cy="1830388"/>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Catalonia</a:t>
            </a:r>
          </a:p>
          <a:p>
            <a:pPr marL="93663" indent="-93663">
              <a:buFont typeface="Arial" pitchFamily="34" charset="0"/>
              <a:buChar char="•"/>
              <a:defRPr/>
            </a:pPr>
            <a:r>
              <a:rPr lang="en-US" sz="1100" dirty="0">
                <a:solidFill>
                  <a:srgbClr val="FFFFFF">
                    <a:lumMod val="50000"/>
                  </a:srgbClr>
                </a:solidFill>
                <a:latin typeface="Calibri"/>
                <a:cs typeface="Arial" charset="0"/>
              </a:rPr>
              <a:t>7.5 mill. inhabitants (2017) and 68 public hospitals.</a:t>
            </a:r>
          </a:p>
          <a:p>
            <a:pPr marL="93663" indent="-93663">
              <a:buFont typeface="Arial" pitchFamily="34" charset="0"/>
              <a:buChar char="•"/>
              <a:defRPr/>
            </a:pPr>
            <a:r>
              <a:rPr lang="en-US" sz="1100" dirty="0">
                <a:solidFill>
                  <a:srgbClr val="FFFFFF">
                    <a:lumMod val="50000"/>
                  </a:srgbClr>
                </a:solidFill>
                <a:latin typeface="Calibri"/>
                <a:cs typeface="Arial" charset="0"/>
              </a:rPr>
              <a:t>Hospitals used the 9-CM version between 2010-2017, and the 10-CM version since January 2018</a:t>
            </a:r>
          </a:p>
          <a:p>
            <a:pPr marL="93663" indent="-93663">
              <a:buFont typeface="Arial" pitchFamily="34" charset="0"/>
              <a:buChar char="•"/>
              <a:defRPr/>
            </a:pPr>
            <a:r>
              <a:rPr lang="en-US" sz="1100" dirty="0">
                <a:solidFill>
                  <a:srgbClr val="FFFFFF">
                    <a:lumMod val="50000"/>
                  </a:srgbClr>
                </a:solidFill>
                <a:latin typeface="Calibri"/>
                <a:cs typeface="Arial" charset="0"/>
              </a:rPr>
              <a:t>Codification is done by professionals in the matter. At Primary Care centers, diseases are coded by general practitioners using the ICD10 version. </a:t>
            </a:r>
            <a:endParaRPr lang="es-ES" sz="1100" dirty="0">
              <a:solidFill>
                <a:srgbClr val="FFFFFF">
                  <a:lumMod val="50000"/>
                </a:srgbClr>
              </a:solidFill>
              <a:latin typeface="Calibri"/>
              <a:cs typeface="Arial" charset="0"/>
            </a:endParaRPr>
          </a:p>
        </p:txBody>
      </p:sp>
      <p:sp>
        <p:nvSpPr>
          <p:cNvPr id="9" name="8 CuadroTexto"/>
          <p:cNvSpPr txBox="1"/>
          <p:nvPr/>
        </p:nvSpPr>
        <p:spPr>
          <a:xfrm>
            <a:off x="3518995" y="4554175"/>
            <a:ext cx="5129213" cy="1660525"/>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Murcia</a:t>
            </a:r>
          </a:p>
          <a:p>
            <a:pPr marL="93663" indent="-93663">
              <a:buFont typeface="Arial" pitchFamily="34" charset="0"/>
              <a:buChar char="•"/>
              <a:defRPr/>
            </a:pPr>
            <a:r>
              <a:rPr lang="en-US" sz="1100" dirty="0">
                <a:solidFill>
                  <a:srgbClr val="FFFFFF">
                    <a:lumMod val="50000"/>
                  </a:srgbClr>
                </a:solidFill>
                <a:latin typeface="Calibri"/>
                <a:cs typeface="Arial" charset="0"/>
              </a:rPr>
              <a:t>1.5 mill. Inh. and and 10 public hospitals, being one of them the hospital of reference for several pathologies included in the Registry of RD of Murcia (RDR-rm).</a:t>
            </a:r>
          </a:p>
          <a:p>
            <a:pPr marL="93663" indent="-93663">
              <a:buFont typeface="Arial" pitchFamily="34" charset="0"/>
              <a:buChar char="•"/>
              <a:defRPr/>
            </a:pPr>
            <a:r>
              <a:rPr lang="en-US" sz="1100" dirty="0">
                <a:solidFill>
                  <a:srgbClr val="FFFFFF">
                    <a:lumMod val="50000"/>
                  </a:srgbClr>
                </a:solidFill>
                <a:latin typeface="Calibri"/>
                <a:cs typeface="Arial" charset="0"/>
              </a:rPr>
              <a:t>Primary care has its own coding (International Classification of Primary Care, ICPC), which is not incorporated into RDR-rm. Hospitals use ICD10-ES (Spanish adaptation of ICD10CM) since 2016 .</a:t>
            </a:r>
          </a:p>
          <a:p>
            <a:pPr marL="93663" indent="-93663">
              <a:buFont typeface="Arial" pitchFamily="34" charset="0"/>
              <a:buChar char="•"/>
              <a:defRPr/>
            </a:pPr>
            <a:r>
              <a:rPr lang="en-US" sz="1100" dirty="0">
                <a:solidFill>
                  <a:srgbClr val="FFFFFF">
                    <a:lumMod val="50000"/>
                  </a:srgbClr>
                </a:solidFill>
                <a:latin typeface="Calibri"/>
                <a:cs typeface="Arial" charset="0"/>
              </a:rPr>
              <a:t>The remaining information sources, codified RD using ICD9-CM, ICD10-ES and, in some instances, they have mapped to ORPHA codes.</a:t>
            </a:r>
          </a:p>
          <a:p>
            <a:pPr>
              <a:defRPr/>
            </a:pPr>
            <a:endParaRPr lang="es-ES" sz="1100" dirty="0">
              <a:solidFill>
                <a:srgbClr val="000000"/>
              </a:solidFill>
              <a:latin typeface="Calibri"/>
              <a:cs typeface="Arial" charset="0"/>
            </a:endParaRPr>
          </a:p>
        </p:txBody>
      </p:sp>
      <p:sp>
        <p:nvSpPr>
          <p:cNvPr id="10" name="9 CuadroTexto"/>
          <p:cNvSpPr txBox="1"/>
          <p:nvPr/>
        </p:nvSpPr>
        <p:spPr>
          <a:xfrm>
            <a:off x="1537795" y="953725"/>
            <a:ext cx="4275138" cy="1322388"/>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Basque Country</a:t>
            </a:r>
          </a:p>
          <a:p>
            <a:pPr marL="93663" indent="-93663">
              <a:buFont typeface="Arial" pitchFamily="34" charset="0"/>
              <a:buChar char="•"/>
              <a:defRPr/>
            </a:pPr>
            <a:r>
              <a:rPr lang="en-US" sz="1100" dirty="0">
                <a:solidFill>
                  <a:srgbClr val="FFFFFF">
                    <a:lumMod val="50000"/>
                  </a:srgbClr>
                </a:solidFill>
                <a:latin typeface="Calibri"/>
                <a:cs typeface="Arial" charset="0"/>
              </a:rPr>
              <a:t>2.2 mill. inh. and 17 public hospitals.</a:t>
            </a:r>
          </a:p>
          <a:p>
            <a:pPr marL="93663" indent="-93663">
              <a:buFont typeface="Arial" pitchFamily="34" charset="0"/>
              <a:buChar char="•"/>
              <a:defRPr/>
            </a:pPr>
            <a:r>
              <a:rPr lang="en-US" sz="1100" dirty="0">
                <a:solidFill>
                  <a:srgbClr val="FFFFFF">
                    <a:lumMod val="50000"/>
                  </a:srgbClr>
                </a:solidFill>
                <a:latin typeface="Calibri"/>
                <a:cs typeface="Arial" charset="0"/>
              </a:rPr>
              <a:t>The Basque Country’s RD Registry (RER-CAE) is fed by direct communication by physicians, of specialized care. </a:t>
            </a:r>
          </a:p>
          <a:p>
            <a:pPr marL="93663" indent="-93663">
              <a:buFont typeface="Arial" pitchFamily="34" charset="0"/>
              <a:buChar char="•"/>
              <a:defRPr/>
            </a:pPr>
            <a:r>
              <a:rPr lang="en-US" sz="1100" dirty="0">
                <a:solidFill>
                  <a:srgbClr val="FFFFFF">
                    <a:lumMod val="50000"/>
                  </a:srgbClr>
                </a:solidFill>
                <a:latin typeface="Calibri"/>
                <a:cs typeface="Arial" charset="0"/>
              </a:rPr>
              <a:t>Cases arrive to the RER-CAE codified according to ICD10-ES. </a:t>
            </a:r>
          </a:p>
          <a:p>
            <a:pPr marL="93663" indent="-93663">
              <a:buFont typeface="Arial" pitchFamily="34" charset="0"/>
              <a:buChar char="•"/>
              <a:defRPr/>
            </a:pPr>
            <a:r>
              <a:rPr lang="en-US" sz="1100" dirty="0">
                <a:solidFill>
                  <a:srgbClr val="FFFFFF">
                    <a:lumMod val="50000"/>
                  </a:srgbClr>
                </a:solidFill>
                <a:latin typeface="Calibri"/>
                <a:cs typeface="Arial" charset="0"/>
              </a:rPr>
              <a:t>And are mapped to ORPHA. At present, codification is done manually.</a:t>
            </a:r>
          </a:p>
          <a:p>
            <a:pPr>
              <a:defRPr/>
            </a:pPr>
            <a:endParaRPr lang="es-ES" sz="1100" dirty="0">
              <a:solidFill>
                <a:srgbClr val="000000"/>
              </a:solidFill>
              <a:latin typeface="Calibri"/>
              <a:cs typeface="Arial" charset="0"/>
            </a:endParaRPr>
          </a:p>
        </p:txBody>
      </p:sp>
      <p:sp>
        <p:nvSpPr>
          <p:cNvPr id="11" name="10 CuadroTexto"/>
          <p:cNvSpPr txBox="1"/>
          <p:nvPr/>
        </p:nvSpPr>
        <p:spPr>
          <a:xfrm>
            <a:off x="26495" y="1942738"/>
            <a:ext cx="2303463" cy="2676525"/>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Navarre</a:t>
            </a:r>
          </a:p>
          <a:p>
            <a:pPr marL="93663" indent="-93663">
              <a:buFont typeface="Arial" pitchFamily="34" charset="0"/>
              <a:buChar char="•"/>
              <a:defRPr/>
            </a:pPr>
            <a:r>
              <a:rPr lang="en-US" sz="1100" dirty="0">
                <a:solidFill>
                  <a:srgbClr val="FFFFFF">
                    <a:lumMod val="50000"/>
                  </a:srgbClr>
                </a:solidFill>
                <a:latin typeface="Calibri"/>
                <a:cs typeface="Arial" charset="0"/>
              </a:rPr>
              <a:t>0.6 mill. inh. and 3 public hospitals. </a:t>
            </a:r>
          </a:p>
          <a:p>
            <a:pPr marL="93663" indent="-93663">
              <a:buFont typeface="Arial" pitchFamily="34" charset="0"/>
              <a:buChar char="•"/>
              <a:defRPr/>
            </a:pPr>
            <a:r>
              <a:rPr lang="en-US" sz="1100" dirty="0">
                <a:solidFill>
                  <a:srgbClr val="FFFFFF">
                    <a:lumMod val="50000"/>
                  </a:srgbClr>
                </a:solidFill>
                <a:latin typeface="Calibri"/>
                <a:cs typeface="Arial" charset="0"/>
              </a:rPr>
              <a:t>The RD Registry of Navarre (RERNA) is fed by direct communication by clinicians of specialized care and by different health information sources. </a:t>
            </a:r>
          </a:p>
          <a:p>
            <a:pPr marL="93663" indent="-93663">
              <a:buFont typeface="Arial" pitchFamily="34" charset="0"/>
              <a:buChar char="•"/>
              <a:defRPr/>
            </a:pPr>
            <a:r>
              <a:rPr lang="en-US" sz="1100" dirty="0">
                <a:solidFill>
                  <a:srgbClr val="FFFFFF">
                    <a:lumMod val="50000"/>
                  </a:srgbClr>
                </a:solidFill>
                <a:latin typeface="Calibri"/>
                <a:cs typeface="Arial" charset="0"/>
              </a:rPr>
              <a:t>At hospitals, RD are coded using ICD10-ES and are later on mapped to ORPHA. </a:t>
            </a:r>
          </a:p>
          <a:p>
            <a:pPr marL="93663" indent="-93663">
              <a:buFont typeface="Arial" pitchFamily="34" charset="0"/>
              <a:buChar char="•"/>
              <a:defRPr/>
            </a:pPr>
            <a:r>
              <a:rPr lang="en-US" sz="1100" dirty="0">
                <a:solidFill>
                  <a:srgbClr val="FFFFFF">
                    <a:lumMod val="50000"/>
                  </a:srgbClr>
                </a:solidFill>
                <a:latin typeface="Calibri"/>
                <a:cs typeface="Arial" charset="0"/>
              </a:rPr>
              <a:t>Congenital anomalies are also coded using ICD10 (BPA version) and are subsequently mapped to ORPHA.</a:t>
            </a:r>
            <a:endParaRPr lang="es-ES" sz="1100" dirty="0">
              <a:solidFill>
                <a:srgbClr val="FFFFFF">
                  <a:lumMod val="50000"/>
                </a:srgbClr>
              </a:solidFill>
              <a:latin typeface="Calibri"/>
              <a:cs typeface="Arial" charset="0"/>
            </a:endParaRPr>
          </a:p>
          <a:p>
            <a:pPr>
              <a:defRPr/>
            </a:pPr>
            <a:endParaRPr lang="es-ES" sz="1100" dirty="0">
              <a:solidFill>
                <a:srgbClr val="B9D6F2">
                  <a:lumMod val="75000"/>
                </a:srgbClr>
              </a:solidFill>
              <a:latin typeface="Calibri"/>
              <a:cs typeface="Arial" charset="0"/>
            </a:endParaRPr>
          </a:p>
        </p:txBody>
      </p:sp>
      <p:sp>
        <p:nvSpPr>
          <p:cNvPr id="12" name="11 CuadroTexto"/>
          <p:cNvSpPr txBox="1"/>
          <p:nvPr/>
        </p:nvSpPr>
        <p:spPr>
          <a:xfrm>
            <a:off x="26495" y="4554175"/>
            <a:ext cx="3168650" cy="1831975"/>
          </a:xfrm>
          <a:prstGeom prst="rect">
            <a:avLst/>
          </a:prstGeom>
          <a:noFill/>
        </p:spPr>
        <p:txBody>
          <a:bodyPr>
            <a:spAutoFit/>
          </a:bodyPr>
          <a:lstStyle/>
          <a:p>
            <a:pPr>
              <a:defRPr/>
            </a:pPr>
            <a:r>
              <a:rPr lang="es-ES" sz="1400" b="1" dirty="0">
                <a:solidFill>
                  <a:srgbClr val="008258">
                    <a:lumMod val="75000"/>
                  </a:srgbClr>
                </a:solidFill>
                <a:latin typeface="Calibri"/>
                <a:cs typeface="Arial" charset="0"/>
              </a:rPr>
              <a:t>Castilla-León</a:t>
            </a:r>
          </a:p>
          <a:p>
            <a:pPr marL="92075" indent="-92075">
              <a:buFont typeface="Arial" pitchFamily="34" charset="0"/>
              <a:buChar char="•"/>
              <a:defRPr/>
            </a:pPr>
            <a:r>
              <a:rPr lang="en-US" sz="1100" dirty="0">
                <a:solidFill>
                  <a:srgbClr val="FFFFFF">
                    <a:lumMod val="50000"/>
                  </a:srgbClr>
                </a:solidFill>
                <a:latin typeface="Calibri"/>
                <a:cs typeface="Arial" charset="0"/>
              </a:rPr>
              <a:t>2.5 mill. Inh. and 14 public hospitals.</a:t>
            </a:r>
          </a:p>
          <a:p>
            <a:pPr marL="92075" indent="-92075">
              <a:buFont typeface="Arial" pitchFamily="34" charset="0"/>
              <a:buChar char="•"/>
              <a:defRPr/>
            </a:pPr>
            <a:r>
              <a:rPr lang="en-US" sz="1100" dirty="0">
                <a:solidFill>
                  <a:srgbClr val="FFFFFF">
                    <a:lumMod val="50000"/>
                  </a:srgbClr>
                </a:solidFill>
                <a:latin typeface="Calibri"/>
                <a:cs typeface="Arial" charset="0"/>
              </a:rPr>
              <a:t>RD are coded using ICD 10-ES both at Hospitals and primary care centers. </a:t>
            </a:r>
          </a:p>
          <a:p>
            <a:pPr marL="92075" indent="-92075">
              <a:buFont typeface="Arial" pitchFamily="34" charset="0"/>
              <a:buChar char="•"/>
              <a:defRPr/>
            </a:pPr>
            <a:r>
              <a:rPr lang="en-US" sz="1100" dirty="0">
                <a:solidFill>
                  <a:srgbClr val="FFFFFF">
                    <a:lumMod val="50000"/>
                  </a:srgbClr>
                </a:solidFill>
                <a:latin typeface="Calibri"/>
                <a:cs typeface="Arial" charset="0"/>
              </a:rPr>
              <a:t>Congenital anomalies are also coded using ICD10 (BPA version). </a:t>
            </a:r>
          </a:p>
          <a:p>
            <a:pPr marL="92075" indent="-92075">
              <a:buFont typeface="Arial" pitchFamily="34" charset="0"/>
              <a:buChar char="•"/>
              <a:defRPr/>
            </a:pPr>
            <a:r>
              <a:rPr lang="en-US" sz="1100" dirty="0">
                <a:solidFill>
                  <a:srgbClr val="FFFFFF">
                    <a:lumMod val="50000"/>
                  </a:srgbClr>
                </a:solidFill>
                <a:latin typeface="Calibri"/>
                <a:cs typeface="Arial" charset="0"/>
              </a:rPr>
              <a:t>At present, working on the implementation of the mapping of these codes to ORPHA.</a:t>
            </a:r>
          </a:p>
          <a:p>
            <a:pPr>
              <a:defRPr/>
            </a:pPr>
            <a:endParaRPr lang="es-ES" sz="1100" dirty="0">
              <a:solidFill>
                <a:srgbClr val="000000"/>
              </a:solidFill>
              <a:latin typeface="Calibri"/>
              <a:cs typeface="Arial" charset="0"/>
            </a:endParaRPr>
          </a:p>
          <a:p>
            <a:pPr>
              <a:defRPr/>
            </a:pPr>
            <a:endParaRPr lang="es-ES" sz="1100" dirty="0">
              <a:solidFill>
                <a:srgbClr val="000000"/>
              </a:solidFill>
              <a:latin typeface="Calibri"/>
              <a:cs typeface="Arial" charset="0"/>
            </a:endParaRPr>
          </a:p>
        </p:txBody>
      </p:sp>
      <p:sp>
        <p:nvSpPr>
          <p:cNvPr id="13" name="12 Combinar"/>
          <p:cNvSpPr/>
          <p:nvPr/>
        </p:nvSpPr>
        <p:spPr>
          <a:xfrm>
            <a:off x="4238133" y="2347550"/>
            <a:ext cx="144462" cy="182563"/>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4" name="13 Combinar"/>
          <p:cNvSpPr/>
          <p:nvPr/>
        </p:nvSpPr>
        <p:spPr>
          <a:xfrm>
            <a:off x="4463558" y="2482488"/>
            <a:ext cx="142875" cy="182562"/>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5" name="14 Combinar"/>
          <p:cNvSpPr/>
          <p:nvPr/>
        </p:nvSpPr>
        <p:spPr>
          <a:xfrm>
            <a:off x="5103320" y="2780938"/>
            <a:ext cx="142875" cy="18097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6" name="15 Combinar"/>
          <p:cNvSpPr/>
          <p:nvPr/>
        </p:nvSpPr>
        <p:spPr>
          <a:xfrm>
            <a:off x="4669933" y="3355613"/>
            <a:ext cx="144462" cy="182562"/>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7" name="16 Combinar"/>
          <p:cNvSpPr/>
          <p:nvPr/>
        </p:nvSpPr>
        <p:spPr>
          <a:xfrm>
            <a:off x="4527058" y="3715975"/>
            <a:ext cx="142875" cy="182563"/>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8" name="17 Combinar"/>
          <p:cNvSpPr/>
          <p:nvPr/>
        </p:nvSpPr>
        <p:spPr>
          <a:xfrm>
            <a:off x="3734895" y="2780938"/>
            <a:ext cx="142875" cy="18097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solidFill>
                <a:srgbClr val="FFFFFF"/>
              </a:solidFill>
            </a:endParaRPr>
          </a:p>
        </p:txBody>
      </p:sp>
      <p:sp>
        <p:nvSpPr>
          <p:cNvPr id="19" name="Titre 1"/>
          <p:cNvSpPr>
            <a:spLocks noGrp="1"/>
          </p:cNvSpPr>
          <p:nvPr>
            <p:ph type="title"/>
          </p:nvPr>
        </p:nvSpPr>
        <p:spPr>
          <a:xfrm>
            <a:off x="206515" y="98630"/>
            <a:ext cx="8229600" cy="900100"/>
          </a:xfrm>
        </p:spPr>
        <p:txBody>
          <a:bodyPr vert="horz" lIns="91440" tIns="45720" rIns="91440" bIns="45720" rtlCol="0" anchor="ctr">
            <a:normAutofit/>
          </a:bodyPr>
          <a:lstStyle/>
          <a:p>
            <a:r>
              <a:rPr lang="fr-FR" dirty="0">
                <a:solidFill>
                  <a:srgbClr val="008D62"/>
                </a:solidFill>
              </a:rPr>
              <a:t>Initial consortium</a:t>
            </a:r>
          </a:p>
        </p:txBody>
      </p:sp>
    </p:spTree>
    <p:extLst>
      <p:ext uri="{BB962C8B-B14F-4D97-AF65-F5344CB8AC3E}">
        <p14:creationId xmlns:p14="http://schemas.microsoft.com/office/powerpoint/2010/main" val="3006894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971600" y="413665"/>
            <a:ext cx="6570730" cy="5940660"/>
            <a:chOff x="1106615" y="413665"/>
            <a:chExt cx="6570730" cy="5940660"/>
          </a:xfrm>
        </p:grpSpPr>
        <p:sp>
          <p:nvSpPr>
            <p:cNvPr id="3" name="2 Rectángulo"/>
            <p:cNvSpPr/>
            <p:nvPr/>
          </p:nvSpPr>
          <p:spPr>
            <a:xfrm>
              <a:off x="1106615" y="413665"/>
              <a:ext cx="6570730" cy="5940660"/>
            </a:xfrm>
            <a:prstGeom prst="rect">
              <a:avLst/>
            </a:prstGeom>
            <a:solidFill>
              <a:srgbClr val="BC8FDD">
                <a:alpha val="48000"/>
              </a:srgbClr>
            </a:solidFill>
            <a:ln>
              <a:solidFill>
                <a:srgbClr val="9751CB"/>
              </a:solidFill>
            </a:ln>
            <a:effectLst/>
            <a:scene3d>
              <a:camera prst="isometricOffAxis2Top">
                <a:rot lat="20301758" lon="2696715" rev="20507857"/>
              </a:camera>
              <a:lightRig rig="threePt" dir="t"/>
            </a:scene3d>
            <a:sp3d>
              <a:bevelB w="19050" h="635000" prst="slope"/>
            </a:sp3d>
          </p:spPr>
          <p:style>
            <a:lnRef idx="1">
              <a:schemeClr val="accent4"/>
            </a:lnRef>
            <a:fillRef idx="3">
              <a:schemeClr val="accent4"/>
            </a:fillRef>
            <a:effectRef idx="2">
              <a:schemeClr val="accent4"/>
            </a:effectRef>
            <a:fontRef idx="minor">
              <a:schemeClr val="lt1"/>
            </a:fontRef>
          </p:style>
          <p:txBody>
            <a:bodyPr vert="horz" tIns="324000" rtlCol="0" anchor="t"/>
            <a:lstStyle/>
            <a:p>
              <a:pPr algn="ctr"/>
              <a:r>
                <a:rPr lang="es-ES" sz="4000" b="1" dirty="0" smtClean="0">
                  <a:solidFill>
                    <a:schemeClr val="tx1"/>
                  </a:solidFill>
                  <a:latin typeface="Segoe Script" pitchFamily="66" charset="0"/>
                  <a:ea typeface="Source Code Pro Medium" pitchFamily="49" charset="0"/>
                </a:rPr>
                <a:t>CIBERER</a:t>
              </a:r>
              <a:endParaRPr lang="es-ES" sz="4000" b="1" dirty="0">
                <a:solidFill>
                  <a:schemeClr val="tx1"/>
                </a:solidFill>
                <a:latin typeface="Segoe Script" pitchFamily="66" charset="0"/>
                <a:ea typeface="Source Code Pro Medium" pitchFamily="49" charset="0"/>
              </a:endParaRPr>
            </a:p>
          </p:txBody>
        </p:sp>
        <p:sp>
          <p:nvSpPr>
            <p:cNvPr id="12" name="11 Elipse"/>
            <p:cNvSpPr/>
            <p:nvPr/>
          </p:nvSpPr>
          <p:spPr>
            <a:xfrm>
              <a:off x="2231740" y="3924054"/>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Murcia </a:t>
              </a:r>
              <a:r>
                <a:rPr lang="es-ES" sz="1100" dirty="0" err="1" smtClean="0">
                  <a:latin typeface="Trebuchet MS" pitchFamily="34" charset="0"/>
                </a:rPr>
                <a:t>Region</a:t>
              </a:r>
              <a:endParaRPr lang="es-ES" sz="1100" dirty="0">
                <a:latin typeface="Trebuchet MS" pitchFamily="34" charset="0"/>
              </a:endParaRPr>
            </a:p>
          </p:txBody>
        </p:sp>
        <p:sp>
          <p:nvSpPr>
            <p:cNvPr id="15" name="14 Elipse"/>
            <p:cNvSpPr/>
            <p:nvPr/>
          </p:nvSpPr>
          <p:spPr>
            <a:xfrm>
              <a:off x="2719368" y="204642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Basque</a:t>
              </a:r>
              <a:r>
                <a:rPr lang="es-ES" sz="1100" dirty="0" smtClean="0">
                  <a:latin typeface="Trebuchet MS" pitchFamily="34" charset="0"/>
                </a:rPr>
                <a:t> Country</a:t>
              </a:r>
              <a:endParaRPr lang="es-ES" sz="1100" dirty="0">
                <a:latin typeface="Trebuchet MS" pitchFamily="34" charset="0"/>
              </a:endParaRPr>
            </a:p>
          </p:txBody>
        </p:sp>
        <p:sp>
          <p:nvSpPr>
            <p:cNvPr id="16" name="15 Elipse"/>
            <p:cNvSpPr/>
            <p:nvPr/>
          </p:nvSpPr>
          <p:spPr>
            <a:xfrm>
              <a:off x="5785581" y="2039968"/>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ea typeface="Source Code Pro Semibold" pitchFamily="49" charset="0"/>
                </a:rPr>
                <a:t>Catalonia</a:t>
              </a:r>
              <a:endParaRPr lang="es-ES" sz="1100" dirty="0">
                <a:latin typeface="Trebuchet MS" pitchFamily="34" charset="0"/>
                <a:ea typeface="Source Code Pro Semibold" pitchFamily="49" charset="0"/>
              </a:endParaRPr>
            </a:p>
          </p:txBody>
        </p:sp>
        <p:sp>
          <p:nvSpPr>
            <p:cNvPr id="17" name="16 Elipse"/>
            <p:cNvSpPr/>
            <p:nvPr/>
          </p:nvSpPr>
          <p:spPr>
            <a:xfrm>
              <a:off x="3508616" y="4018692"/>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Navarre</a:t>
              </a:r>
              <a:endParaRPr lang="es-ES" sz="1100" dirty="0">
                <a:latin typeface="Trebuchet MS" pitchFamily="34" charset="0"/>
              </a:endParaRPr>
            </a:p>
          </p:txBody>
        </p:sp>
        <p:sp>
          <p:nvSpPr>
            <p:cNvPr id="18" name="17 Elipse"/>
            <p:cNvSpPr/>
            <p:nvPr/>
          </p:nvSpPr>
          <p:spPr>
            <a:xfrm>
              <a:off x="5067054" y="3793667"/>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Valencia </a:t>
              </a:r>
              <a:r>
                <a:rPr lang="es-ES" sz="1100" dirty="0" err="1" smtClean="0">
                  <a:latin typeface="Trebuchet MS" pitchFamily="34" charset="0"/>
                </a:rPr>
                <a:t>Region</a:t>
              </a:r>
              <a:endParaRPr lang="es-ES" sz="1100" dirty="0">
                <a:latin typeface="Trebuchet MS" pitchFamily="34" charset="0"/>
              </a:endParaRPr>
            </a:p>
          </p:txBody>
        </p:sp>
        <p:sp>
          <p:nvSpPr>
            <p:cNvPr id="19" name="18 Elipse"/>
            <p:cNvSpPr/>
            <p:nvPr/>
          </p:nvSpPr>
          <p:spPr>
            <a:xfrm>
              <a:off x="4211959" y="1835949"/>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Castile</a:t>
              </a:r>
              <a:r>
                <a:rPr lang="es-ES" sz="1100" dirty="0" smtClean="0">
                  <a:latin typeface="Trebuchet MS" pitchFamily="34" charset="0"/>
                </a:rPr>
                <a:t> and </a:t>
              </a:r>
              <a:r>
                <a:rPr lang="es-ES" sz="1100" dirty="0" err="1" smtClean="0">
                  <a:latin typeface="Trebuchet MS" pitchFamily="34" charset="0"/>
                </a:rPr>
                <a:t>Leon</a:t>
              </a:r>
              <a:endParaRPr lang="es-ES" sz="1100" dirty="0">
                <a:latin typeface="Trebuchet MS" pitchFamily="34" charset="0"/>
              </a:endParaRPr>
            </a:p>
          </p:txBody>
        </p:sp>
        <p:sp>
          <p:nvSpPr>
            <p:cNvPr id="20" name="19 Elipse"/>
            <p:cNvSpPr/>
            <p:nvPr/>
          </p:nvSpPr>
          <p:spPr>
            <a:xfrm>
              <a:off x="2051719" y="2942867"/>
              <a:ext cx="4860540" cy="1170130"/>
            </a:xfrm>
            <a:prstGeom prst="ellipse">
              <a:avLst/>
            </a:prstGeom>
            <a:solidFill>
              <a:srgbClr val="F2A0E2">
                <a:alpha val="80000"/>
              </a:srgbClr>
            </a:solidFill>
            <a:effectLst/>
            <a:scene3d>
              <a:camera prst="isometricOffAxis2Top">
                <a:rot lat="20301758" lon="2696715" rev="20507857"/>
              </a:camera>
              <a:lightRig rig="threePt" dir="t">
                <a:rot lat="0" lon="0" rev="1200000"/>
              </a:lightRig>
            </a:scene3d>
            <a:sp3d>
              <a:bevelT w="88900" h="57150"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s-ES" sz="2800" dirty="0" smtClean="0">
                  <a:solidFill>
                    <a:srgbClr val="000000"/>
                  </a:solidFill>
                  <a:latin typeface="Stencil" pitchFamily="82" charset="0"/>
                  <a:ea typeface="Source Code Pro Semibold" pitchFamily="49" charset="0"/>
                </a:rPr>
                <a:t>FISABIO</a:t>
              </a:r>
              <a:endParaRPr lang="es-ES" sz="2800" dirty="0">
                <a:solidFill>
                  <a:srgbClr val="000000"/>
                </a:solidFill>
                <a:latin typeface="Stencil" pitchFamily="82" charset="0"/>
                <a:ea typeface="Source Code Pro Semibold" pitchFamily="49" charset="0"/>
              </a:endParaRPr>
            </a:p>
          </p:txBody>
        </p:sp>
      </p:grpSp>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r>
              <a:rPr lang="fr-FR" dirty="0">
                <a:solidFill>
                  <a:srgbClr val="008D62"/>
                </a:solidFill>
              </a:rPr>
              <a:t>Initial consortium</a:t>
            </a:r>
          </a:p>
        </p:txBody>
      </p:sp>
      <p:sp>
        <p:nvSpPr>
          <p:cNvPr id="13" name="2 Marcador de contenido"/>
          <p:cNvSpPr>
            <a:spLocks noGrp="1"/>
          </p:cNvSpPr>
          <p:nvPr>
            <p:ph sz="half" idx="1"/>
          </p:nvPr>
        </p:nvSpPr>
        <p:spPr>
          <a:xfrm>
            <a:off x="6578716" y="3744035"/>
            <a:ext cx="2583794" cy="541059"/>
          </a:xfrm>
          <a:ln>
            <a:noFill/>
          </a:ln>
          <a:scene3d>
            <a:camera prst="orthographicFront">
              <a:rot lat="0" lon="0" rev="0"/>
            </a:camera>
            <a:lightRig rig="threePt" dir="t"/>
          </a:scene3d>
        </p:spPr>
        <p:txBody>
          <a:bodyPr anchor="t"/>
          <a:lstStyle/>
          <a:p>
            <a:pPr marL="0" indent="0" algn="ctr">
              <a:buNone/>
            </a:pPr>
            <a:r>
              <a:rPr lang="en-GB" sz="2800" i="1" dirty="0" smtClean="0">
                <a:solidFill>
                  <a:srgbClr val="00B050"/>
                </a:solidFill>
                <a:effectLst>
                  <a:outerShdw blurRad="38100" dist="38100" dir="2700000" algn="tl">
                    <a:srgbClr val="000000">
                      <a:alpha val="43137"/>
                    </a:srgbClr>
                  </a:outerShdw>
                </a:effectLst>
              </a:rPr>
              <a:t>≈19 million (40%)</a:t>
            </a:r>
          </a:p>
        </p:txBody>
      </p:sp>
      <p:sp>
        <p:nvSpPr>
          <p:cNvPr id="14" name="4 Marcador de contenido"/>
          <p:cNvSpPr txBox="1">
            <a:spLocks/>
          </p:cNvSpPr>
          <p:nvPr/>
        </p:nvSpPr>
        <p:spPr>
          <a:xfrm>
            <a:off x="-18510" y="1024790"/>
            <a:ext cx="2677797" cy="3439325"/>
          </a:xfrm>
          <a:prstGeom prst="rect">
            <a:avLst/>
          </a:prstGeom>
          <a:ln>
            <a:noFill/>
          </a:ln>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itchFamily="2" charset="2"/>
              <a:buChar char="ü"/>
            </a:pPr>
            <a:r>
              <a:rPr lang="en-GB" sz="1600" dirty="0" smtClean="0"/>
              <a:t>Minimum Basic Data Set</a:t>
            </a:r>
          </a:p>
          <a:p>
            <a:pPr>
              <a:buFont typeface="Wingdings" pitchFamily="2" charset="2"/>
              <a:buChar char="ü"/>
            </a:pPr>
            <a:r>
              <a:rPr lang="en-GB" sz="1600" dirty="0" smtClean="0">
                <a:solidFill>
                  <a:schemeClr val="accent2">
                    <a:lumMod val="50000"/>
                  </a:schemeClr>
                </a:solidFill>
              </a:rPr>
              <a:t>Mortality</a:t>
            </a:r>
          </a:p>
          <a:p>
            <a:pPr>
              <a:buFont typeface="Wingdings" pitchFamily="2" charset="2"/>
              <a:buChar char="ü"/>
            </a:pPr>
            <a:r>
              <a:rPr lang="en-GB" sz="1600" dirty="0" smtClean="0">
                <a:solidFill>
                  <a:schemeClr val="accent2">
                    <a:lumMod val="50000"/>
                  </a:schemeClr>
                </a:solidFill>
              </a:rPr>
              <a:t>Morbidity</a:t>
            </a:r>
          </a:p>
          <a:p>
            <a:pPr>
              <a:buFont typeface="Wingdings" pitchFamily="2" charset="2"/>
              <a:buChar char="ü"/>
            </a:pPr>
            <a:r>
              <a:rPr lang="en-GB" sz="1600" dirty="0" smtClean="0">
                <a:solidFill>
                  <a:schemeClr val="accent2">
                    <a:lumMod val="50000"/>
                  </a:schemeClr>
                </a:solidFill>
              </a:rPr>
              <a:t>Congenital anomalies</a:t>
            </a:r>
          </a:p>
          <a:p>
            <a:pPr>
              <a:buFont typeface="Wingdings" pitchFamily="2" charset="2"/>
              <a:buChar char="ü"/>
            </a:pPr>
            <a:r>
              <a:rPr lang="en-GB" sz="1600" dirty="0" smtClean="0">
                <a:solidFill>
                  <a:schemeClr val="accent2">
                    <a:lumMod val="50000"/>
                  </a:schemeClr>
                </a:solidFill>
              </a:rPr>
              <a:t>Renal diseases</a:t>
            </a:r>
          </a:p>
          <a:p>
            <a:pPr>
              <a:buFont typeface="Wingdings" pitchFamily="2" charset="2"/>
              <a:buChar char="ü"/>
            </a:pPr>
            <a:r>
              <a:rPr lang="en-GB" sz="1600" dirty="0" smtClean="0">
                <a:solidFill>
                  <a:schemeClr val="accent2">
                    <a:lumMod val="50000"/>
                  </a:schemeClr>
                </a:solidFill>
              </a:rPr>
              <a:t>Genetics</a:t>
            </a:r>
          </a:p>
          <a:p>
            <a:pPr>
              <a:buFont typeface="Wingdings" pitchFamily="2" charset="2"/>
              <a:buChar char="ü"/>
            </a:pPr>
            <a:r>
              <a:rPr lang="en-GB" sz="1600" dirty="0" smtClean="0">
                <a:solidFill>
                  <a:schemeClr val="accent2">
                    <a:lumMod val="50000"/>
                  </a:schemeClr>
                </a:solidFill>
              </a:rPr>
              <a:t>Primary care</a:t>
            </a:r>
          </a:p>
          <a:p>
            <a:pPr>
              <a:buFont typeface="Wingdings" pitchFamily="2" charset="2"/>
              <a:buChar char="ü"/>
            </a:pPr>
            <a:r>
              <a:rPr lang="en-GB" sz="1600" dirty="0" smtClean="0">
                <a:solidFill>
                  <a:schemeClr val="accent2">
                    <a:lumMod val="50000"/>
                  </a:schemeClr>
                </a:solidFill>
              </a:rPr>
              <a:t>Physicians</a:t>
            </a:r>
          </a:p>
          <a:p>
            <a:pPr>
              <a:buFont typeface="Wingdings" pitchFamily="2" charset="2"/>
              <a:buChar char="ü"/>
            </a:pPr>
            <a:r>
              <a:rPr lang="en-GB" sz="1600" dirty="0" smtClean="0">
                <a:solidFill>
                  <a:schemeClr val="accent2">
                    <a:lumMod val="50000"/>
                  </a:schemeClr>
                </a:solidFill>
              </a:rPr>
              <a:t>Medical records</a:t>
            </a:r>
          </a:p>
          <a:p>
            <a:pPr>
              <a:buFont typeface="Wingdings" pitchFamily="2" charset="2"/>
              <a:buChar char="ü"/>
            </a:pPr>
            <a:r>
              <a:rPr lang="en-GB" sz="1600" dirty="0" smtClean="0">
                <a:solidFill>
                  <a:schemeClr val="accent2">
                    <a:lumMod val="50000"/>
                  </a:schemeClr>
                </a:solidFill>
              </a:rPr>
              <a:t>Drugs registry</a:t>
            </a:r>
          </a:p>
          <a:p>
            <a:pPr>
              <a:buFont typeface="Wingdings" pitchFamily="2" charset="2"/>
              <a:buChar char="ü"/>
            </a:pPr>
            <a:r>
              <a:rPr lang="en-GB" sz="1600" dirty="0" smtClean="0">
                <a:solidFill>
                  <a:srgbClr val="FFC000"/>
                </a:solidFill>
              </a:rPr>
              <a:t>Others</a:t>
            </a:r>
          </a:p>
        </p:txBody>
      </p:sp>
      <p:sp>
        <p:nvSpPr>
          <p:cNvPr id="21" name="4 Marcador de contenido"/>
          <p:cNvSpPr txBox="1">
            <a:spLocks/>
          </p:cNvSpPr>
          <p:nvPr/>
        </p:nvSpPr>
        <p:spPr>
          <a:xfrm>
            <a:off x="791580" y="5353454"/>
            <a:ext cx="6075674" cy="505816"/>
          </a:xfrm>
          <a:prstGeom prst="rect">
            <a:avLst/>
          </a:prstGeom>
          <a:ln>
            <a:noFill/>
          </a:ln>
          <a:scene3d>
            <a:camera prst="orthographicFront">
              <a:rot lat="0" lon="0" rev="120000"/>
            </a:camera>
            <a:lightRig rig="threePt" dir="t"/>
          </a:scene3d>
          <a:sp3d z="50800"/>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600" dirty="0" smtClean="0">
                <a:solidFill>
                  <a:srgbClr val="000000"/>
                </a:solidFill>
              </a:rPr>
              <a:t>ICD-9-CM; ICD-10; ICD-10-ES; ICD-10-BPA; ERA-EDTA</a:t>
            </a:r>
          </a:p>
          <a:p>
            <a:pPr marL="0" indent="0" algn="ctr">
              <a:buNone/>
            </a:pPr>
            <a:r>
              <a:rPr lang="en-GB" sz="1600" dirty="0" err="1" smtClean="0">
                <a:solidFill>
                  <a:schemeClr val="accent5">
                    <a:lumMod val="75000"/>
                  </a:schemeClr>
                </a:solidFill>
              </a:rPr>
              <a:t>Snomed</a:t>
            </a:r>
            <a:r>
              <a:rPr lang="en-GB" sz="1600" dirty="0" smtClean="0">
                <a:solidFill>
                  <a:schemeClr val="accent5">
                    <a:lumMod val="75000"/>
                  </a:schemeClr>
                </a:solidFill>
              </a:rPr>
              <a:t>-CT; </a:t>
            </a:r>
            <a:r>
              <a:rPr lang="en-GB" sz="1600" dirty="0" err="1" smtClean="0">
                <a:solidFill>
                  <a:schemeClr val="accent5">
                    <a:lumMod val="75000"/>
                  </a:schemeClr>
                </a:solidFill>
              </a:rPr>
              <a:t>ORPHAcodes</a:t>
            </a:r>
            <a:endParaRPr lang="en-GB" sz="1600" dirty="0" smtClean="0">
              <a:solidFill>
                <a:schemeClr val="accent5">
                  <a:lumMod val="75000"/>
                </a:schemeClr>
              </a:solidFill>
            </a:endParaRPr>
          </a:p>
        </p:txBody>
      </p:sp>
    </p:spTree>
    <p:extLst>
      <p:ext uri="{BB962C8B-B14F-4D97-AF65-F5344CB8AC3E}">
        <p14:creationId xmlns:p14="http://schemas.microsoft.com/office/powerpoint/2010/main" val="10602600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err="1" smtClean="0">
                <a:solidFill>
                  <a:srgbClr val="008D62"/>
                </a:solidFill>
              </a:rPr>
              <a:t>Achievements</a:t>
            </a:r>
            <a:r>
              <a:rPr lang="fr-FR" dirty="0" smtClean="0">
                <a:solidFill>
                  <a:srgbClr val="008D62"/>
                </a:solidFill>
              </a:rPr>
              <a:t> - </a:t>
            </a:r>
            <a:r>
              <a:rPr lang="fr-FR" sz="3200" dirty="0" smtClean="0">
                <a:solidFill>
                  <a:srgbClr val="008D62"/>
                </a:solidFill>
              </a:rPr>
              <a:t>Phases 1 &amp; 2</a:t>
            </a:r>
            <a:endParaRPr lang="fr-FR" sz="3200" dirty="0">
              <a:solidFill>
                <a:srgbClr val="008D62"/>
              </a:solidFill>
            </a:endParaRPr>
          </a:p>
        </p:txBody>
      </p:sp>
      <p:grpSp>
        <p:nvGrpSpPr>
          <p:cNvPr id="3" name="2 Grupo"/>
          <p:cNvGrpSpPr/>
          <p:nvPr/>
        </p:nvGrpSpPr>
        <p:grpSpPr>
          <a:xfrm>
            <a:off x="26495" y="897974"/>
            <a:ext cx="8411422" cy="2215991"/>
            <a:chOff x="26495" y="672363"/>
            <a:chExt cx="8411422" cy="2215991"/>
          </a:xfrm>
        </p:grpSpPr>
        <p:sp>
          <p:nvSpPr>
            <p:cNvPr id="6" name="5 CuadroTexto"/>
            <p:cNvSpPr txBox="1"/>
            <p:nvPr/>
          </p:nvSpPr>
          <p:spPr>
            <a:xfrm>
              <a:off x="26495" y="672363"/>
              <a:ext cx="8332730" cy="2215991"/>
            </a:xfrm>
            <a:prstGeom prst="rect">
              <a:avLst/>
            </a:prstGeom>
            <a:noFill/>
          </p:spPr>
          <p:txBody>
            <a:bodyPr wrap="none" rtlCol="0">
              <a:spAutoFit/>
            </a:bodyPr>
            <a:lstStyle/>
            <a:p>
              <a:pPr marL="0" lvl="1" indent="-285750">
                <a:lnSpc>
                  <a:spcPct val="150000"/>
                </a:lnSpc>
                <a:buFont typeface="Wingdings" pitchFamily="2" charset="2"/>
                <a:buChar char="§"/>
              </a:pPr>
              <a:r>
                <a:rPr lang="es-ES" b="1" dirty="0" err="1" smtClean="0">
                  <a:latin typeface="Verdana" pitchFamily="34" charset="0"/>
                  <a:ea typeface="Verdana" pitchFamily="34" charset="0"/>
                </a:rPr>
                <a:t>Approval</a:t>
              </a:r>
              <a:r>
                <a:rPr lang="es-ES" b="1" dirty="0" smtClean="0">
                  <a:latin typeface="Verdana" pitchFamily="34" charset="0"/>
                  <a:ea typeface="Verdana" pitchFamily="34" charset="0"/>
                </a:rPr>
                <a:t> </a:t>
              </a:r>
              <a:r>
                <a:rPr lang="es-ES" b="1" dirty="0">
                  <a:latin typeface="Verdana" pitchFamily="34" charset="0"/>
                  <a:ea typeface="Verdana" pitchFamily="34" charset="0"/>
                </a:rPr>
                <a:t>of </a:t>
              </a:r>
              <a:r>
                <a:rPr lang="es-ES" b="1" dirty="0" err="1" smtClean="0">
                  <a:latin typeface="Verdana" pitchFamily="34" charset="0"/>
                  <a:ea typeface="Verdana" pitchFamily="34" charset="0"/>
                </a:rPr>
                <a:t>procedures</a:t>
              </a:r>
              <a:r>
                <a:rPr lang="es-ES" b="1" dirty="0" smtClean="0">
                  <a:latin typeface="Verdana" pitchFamily="34" charset="0"/>
                  <a:ea typeface="Verdana" pitchFamily="34" charset="0"/>
                </a:rPr>
                <a:t> </a:t>
              </a:r>
              <a:r>
                <a:rPr lang="en-US" dirty="0" smtClean="0">
                  <a:latin typeface="Verdana" pitchFamily="34" charset="0"/>
                  <a:ea typeface="Verdana" pitchFamily="34" charset="0"/>
                  <a:cs typeface="Tahoma" pitchFamily="34" charset="0"/>
                </a:rPr>
                <a:t>– </a:t>
              </a:r>
              <a:r>
                <a:rPr lang="en-US" i="1" dirty="0" smtClean="0">
                  <a:latin typeface="Verdana" pitchFamily="34" charset="0"/>
                  <a:ea typeface="Verdana" pitchFamily="34" charset="0"/>
                  <a:cs typeface="Tahoma" pitchFamily="34" charset="0"/>
                </a:rPr>
                <a:t>Subtask </a:t>
              </a:r>
              <a:r>
                <a:rPr lang="en-US" i="1" dirty="0">
                  <a:latin typeface="Verdana" pitchFamily="34" charset="0"/>
                  <a:ea typeface="Verdana" pitchFamily="34" charset="0"/>
                  <a:cs typeface="Tahoma" pitchFamily="34" charset="0"/>
                </a:rPr>
                <a:t>4.4.1</a:t>
              </a:r>
              <a:r>
                <a:rPr lang="en-US" i="1" dirty="0" smtClean="0">
                  <a:latin typeface="Verdana" pitchFamily="34" charset="0"/>
                  <a:ea typeface="Verdana" pitchFamily="34" charset="0"/>
                  <a:cs typeface="Tahoma" pitchFamily="34" charset="0"/>
                </a:rPr>
                <a:t> </a:t>
              </a:r>
              <a:r>
                <a:rPr lang="en-US" dirty="0">
                  <a:latin typeface="Verdana" pitchFamily="34" charset="0"/>
                  <a:ea typeface="Verdana" pitchFamily="34" charset="0"/>
                  <a:cs typeface="Tahoma" pitchFamily="34" charset="0"/>
                </a:rPr>
                <a:t>– </a:t>
              </a:r>
              <a:r>
                <a:rPr lang="es-ES" i="1" dirty="0" err="1" smtClean="0">
                  <a:latin typeface="Verdana" pitchFamily="34" charset="0"/>
                  <a:ea typeface="Verdana" pitchFamily="34" charset="0"/>
                </a:rPr>
                <a:t>Mls</a:t>
              </a:r>
              <a:r>
                <a:rPr lang="es-ES" i="1" dirty="0" smtClean="0">
                  <a:latin typeface="Verdana" pitchFamily="34" charset="0"/>
                  <a:ea typeface="Verdana" pitchFamily="34" charset="0"/>
                </a:rPr>
                <a:t>. </a:t>
              </a:r>
              <a:r>
                <a:rPr lang="es-ES" i="1" dirty="0">
                  <a:latin typeface="Verdana" pitchFamily="34" charset="0"/>
                  <a:ea typeface="Verdana" pitchFamily="34" charset="0"/>
                </a:rPr>
                <a:t>4.3 (M4)  </a:t>
              </a:r>
              <a:endParaRPr lang="en-US" b="1" i="1" dirty="0" smtClean="0">
                <a:latin typeface="Verdana" pitchFamily="34" charset="0"/>
                <a:ea typeface="Verdana" pitchFamily="34" charset="0"/>
                <a:cs typeface="Tahoma" pitchFamily="34" charset="0"/>
              </a:endParaRPr>
            </a:p>
            <a:p>
              <a:pPr marL="0" lvl="1" indent="-285750">
                <a:lnSpc>
                  <a:spcPct val="150000"/>
                </a:lnSpc>
                <a:buFont typeface="Wingdings" pitchFamily="2" charset="2"/>
                <a:buChar char="§"/>
              </a:pPr>
              <a:r>
                <a:rPr lang="es-ES" b="1" dirty="0" err="1" smtClean="0">
                  <a:latin typeface="Verdana" pitchFamily="34" charset="0"/>
                  <a:ea typeface="Verdana" pitchFamily="34" charset="0"/>
                </a:rPr>
                <a:t>Preliminary</a:t>
              </a:r>
              <a:r>
                <a:rPr lang="es-ES" b="1" dirty="0" smtClean="0">
                  <a:latin typeface="Verdana" pitchFamily="34" charset="0"/>
                  <a:ea typeface="Verdana" pitchFamily="34" charset="0"/>
                </a:rPr>
                <a:t> </a:t>
              </a:r>
              <a:r>
                <a:rPr lang="es-ES" b="1" dirty="0" err="1" smtClean="0">
                  <a:latin typeface="Verdana" pitchFamily="34" charset="0"/>
                  <a:ea typeface="Verdana" pitchFamily="34" charset="0"/>
                </a:rPr>
                <a:t>results</a:t>
              </a:r>
              <a:r>
                <a:rPr lang="es-ES" b="1" dirty="0" smtClean="0">
                  <a:latin typeface="Verdana" pitchFamily="34" charset="0"/>
                  <a:ea typeface="Verdana" pitchFamily="34" charset="0"/>
                </a:rPr>
                <a:t> </a:t>
              </a:r>
              <a:r>
                <a:rPr lang="es-ES" b="1" dirty="0" err="1" smtClean="0">
                  <a:latin typeface="Verdana" pitchFamily="34" charset="0"/>
                  <a:ea typeface="Verdana" pitchFamily="34" charset="0"/>
                </a:rPr>
                <a:t>analysis</a:t>
              </a:r>
              <a:r>
                <a:rPr lang="es-ES" b="1" dirty="0" smtClean="0">
                  <a:latin typeface="Verdana" pitchFamily="34" charset="0"/>
                  <a:ea typeface="Verdana" pitchFamily="34" charset="0"/>
                </a:rPr>
                <a:t> </a:t>
              </a:r>
              <a:r>
                <a:rPr lang="en-US" dirty="0" smtClean="0">
                  <a:latin typeface="Verdana" pitchFamily="34" charset="0"/>
                  <a:ea typeface="Verdana" pitchFamily="34" charset="0"/>
                  <a:cs typeface="Tahoma" pitchFamily="34" charset="0"/>
                </a:rPr>
                <a:t>– </a:t>
              </a:r>
              <a:r>
                <a:rPr lang="en-US" i="1" dirty="0" smtClean="0">
                  <a:latin typeface="Verdana" pitchFamily="34" charset="0"/>
                  <a:ea typeface="Verdana" pitchFamily="34" charset="0"/>
                  <a:cs typeface="Tahoma" pitchFamily="34" charset="0"/>
                </a:rPr>
                <a:t>Subtask </a:t>
              </a:r>
              <a:r>
                <a:rPr lang="en-US" i="1" dirty="0">
                  <a:latin typeface="Verdana" pitchFamily="34" charset="0"/>
                  <a:ea typeface="Verdana" pitchFamily="34" charset="0"/>
                  <a:cs typeface="Tahoma" pitchFamily="34" charset="0"/>
                </a:rPr>
                <a:t>4.4.2</a:t>
              </a:r>
              <a:r>
                <a:rPr lang="en-US" i="1" dirty="0" smtClean="0">
                  <a:latin typeface="Verdana" pitchFamily="34" charset="0"/>
                  <a:ea typeface="Verdana" pitchFamily="34" charset="0"/>
                  <a:cs typeface="Tahoma" pitchFamily="34" charset="0"/>
                </a:rPr>
                <a:t> </a:t>
              </a:r>
              <a:r>
                <a:rPr lang="en-US" dirty="0">
                  <a:latin typeface="Verdana" pitchFamily="34" charset="0"/>
                  <a:ea typeface="Verdana" pitchFamily="34" charset="0"/>
                  <a:cs typeface="Tahoma" pitchFamily="34" charset="0"/>
                </a:rPr>
                <a:t>– </a:t>
              </a:r>
              <a:r>
                <a:rPr lang="es-ES" i="1" dirty="0" err="1" smtClean="0">
                  <a:latin typeface="Verdana" pitchFamily="34" charset="0"/>
                  <a:ea typeface="Verdana" pitchFamily="34" charset="0"/>
                </a:rPr>
                <a:t>Mls</a:t>
              </a:r>
              <a:r>
                <a:rPr lang="es-ES" i="1" dirty="0">
                  <a:latin typeface="Verdana" pitchFamily="34" charset="0"/>
                  <a:ea typeface="Verdana" pitchFamily="34" charset="0"/>
                </a:rPr>
                <a:t>. </a:t>
              </a:r>
              <a:r>
                <a:rPr lang="es-ES" i="1" dirty="0" smtClean="0">
                  <a:latin typeface="Verdana" pitchFamily="34" charset="0"/>
                  <a:ea typeface="Verdana" pitchFamily="34" charset="0"/>
                </a:rPr>
                <a:t>4.10 </a:t>
              </a:r>
              <a:r>
                <a:rPr lang="es-ES" i="1" dirty="0">
                  <a:latin typeface="Verdana" pitchFamily="34" charset="0"/>
                  <a:ea typeface="Verdana" pitchFamily="34" charset="0"/>
                </a:rPr>
                <a:t>(</a:t>
              </a:r>
              <a:r>
                <a:rPr lang="es-ES" i="1" dirty="0" smtClean="0">
                  <a:latin typeface="Verdana" pitchFamily="34" charset="0"/>
                  <a:ea typeface="Verdana" pitchFamily="34" charset="0"/>
                </a:rPr>
                <a:t>M15)  </a:t>
              </a:r>
              <a:endParaRPr lang="en-US" b="1" i="1" dirty="0">
                <a:latin typeface="Verdana" pitchFamily="34" charset="0"/>
                <a:ea typeface="Verdana" pitchFamily="34" charset="0"/>
                <a:cs typeface="Tahoma" pitchFamily="34" charset="0"/>
              </a:endParaRPr>
            </a:p>
            <a:p>
              <a:pPr marL="0" lvl="3" indent="-285750">
                <a:lnSpc>
                  <a:spcPct val="200000"/>
                </a:lnSpc>
                <a:buFont typeface="Wingdings" pitchFamily="2" charset="2"/>
                <a:buChar char="§"/>
              </a:pPr>
              <a:r>
                <a:rPr lang="en-US" b="1" dirty="0" smtClean="0">
                  <a:latin typeface="Verdana" pitchFamily="34" charset="0"/>
                  <a:ea typeface="Verdana" pitchFamily="34" charset="0"/>
                  <a:cs typeface="Tahoma" pitchFamily="34" charset="0"/>
                </a:rPr>
                <a:t>Implementation of Orphacodes through the MF</a:t>
              </a:r>
            </a:p>
            <a:p>
              <a:pPr marL="741600" lvl="3" indent="-285750">
                <a:lnSpc>
                  <a:spcPct val="150000"/>
                </a:lnSpc>
                <a:buClr>
                  <a:srgbClr val="00B050"/>
                </a:buClr>
                <a:buFont typeface="Wingdings" pitchFamily="2" charset="2"/>
                <a:buChar char="ü"/>
              </a:pPr>
              <a:r>
                <a:rPr lang="en-US" sz="1600" dirty="0" smtClean="0">
                  <a:latin typeface="Verdana" pitchFamily="34" charset="0"/>
                  <a:ea typeface="Verdana" pitchFamily="34" charset="0"/>
                  <a:cs typeface="Tahoma" pitchFamily="34" charset="0"/>
                </a:rPr>
                <a:t>First MF </a:t>
              </a:r>
              <a:r>
                <a:rPr lang="en-US" sz="1600" dirty="0">
                  <a:latin typeface="Verdana" pitchFamily="34" charset="0"/>
                  <a:ea typeface="Verdana" pitchFamily="34" charset="0"/>
                  <a:cs typeface="Tahoma" pitchFamily="34" charset="0"/>
                </a:rPr>
                <a:t>distributed to the regional </a:t>
              </a:r>
              <a:r>
                <a:rPr lang="en-US" sz="1600" dirty="0" smtClean="0">
                  <a:latin typeface="Verdana" pitchFamily="34" charset="0"/>
                  <a:ea typeface="Verdana" pitchFamily="34" charset="0"/>
                  <a:cs typeface="Tahoma" pitchFamily="34" charset="0"/>
                </a:rPr>
                <a:t>registries (Oct 2019)</a:t>
              </a:r>
              <a:endParaRPr lang="en-US" sz="1600" dirty="0">
                <a:latin typeface="Verdana" pitchFamily="34" charset="0"/>
                <a:ea typeface="Verdana" pitchFamily="34" charset="0"/>
                <a:cs typeface="Tahoma" pitchFamily="34" charset="0"/>
              </a:endParaRPr>
            </a:p>
            <a:p>
              <a:pPr marL="741600" lvl="3" indent="-285750">
                <a:lnSpc>
                  <a:spcPct val="150000"/>
                </a:lnSpc>
                <a:buClr>
                  <a:srgbClr val="FF6600"/>
                </a:buClr>
                <a:buFont typeface="Wingdings" pitchFamily="2" charset="2"/>
                <a:buChar char="q"/>
              </a:pPr>
              <a:r>
                <a:rPr lang="en-US" sz="1600" dirty="0">
                  <a:latin typeface="Verdana" pitchFamily="34" charset="0"/>
                  <a:ea typeface="Verdana" pitchFamily="34" charset="0"/>
                  <a:cs typeface="Tahoma" pitchFamily="34" charset="0"/>
                </a:rPr>
                <a:t>Feedback, recommendations and results </a:t>
              </a:r>
              <a:r>
                <a:rPr lang="en-US" sz="1600" dirty="0" smtClean="0">
                  <a:latin typeface="Verdana" pitchFamily="34" charset="0"/>
                  <a:ea typeface="Verdana" pitchFamily="34" charset="0"/>
                  <a:cs typeface="Tahoma" pitchFamily="34" charset="0"/>
                </a:rPr>
                <a:t>included in the M15 report</a:t>
              </a:r>
              <a:endParaRPr lang="en-US" sz="1600" dirty="0">
                <a:latin typeface="Verdana" pitchFamily="34" charset="0"/>
                <a:ea typeface="Verdana" pitchFamily="34" charset="0"/>
                <a:cs typeface="Tahoma" pitchFamily="34"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67665" y="1175873"/>
              <a:ext cx="370252" cy="370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7295" y="752803"/>
              <a:ext cx="370252" cy="370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7215" y="1673805"/>
              <a:ext cx="370252" cy="370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9" name="18 Grupo"/>
          <p:cNvGrpSpPr/>
          <p:nvPr/>
        </p:nvGrpSpPr>
        <p:grpSpPr>
          <a:xfrm>
            <a:off x="438944" y="3332474"/>
            <a:ext cx="8266113" cy="3003211"/>
            <a:chOff x="438944" y="3332474"/>
            <a:chExt cx="8266113" cy="3003211"/>
          </a:xfrm>
        </p:grpSpPr>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43941"/>
            <a:stretch/>
          </p:blipFill>
          <p:spPr bwMode="auto">
            <a:xfrm>
              <a:off x="438944" y="3332474"/>
              <a:ext cx="8266113" cy="29768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11" name="10 CuadroTexto"/>
            <p:cNvSpPr txBox="1"/>
            <p:nvPr/>
          </p:nvSpPr>
          <p:spPr>
            <a:xfrm>
              <a:off x="1466655" y="3499612"/>
              <a:ext cx="1644617" cy="830997"/>
            </a:xfrm>
            <a:prstGeom prst="rect">
              <a:avLst/>
            </a:prstGeom>
          </p:spPr>
          <p:txBody>
            <a:bodyPr wrap="none" rtlCol="0">
              <a:spAutoFit/>
            </a:bodyPr>
            <a:lstStyle/>
            <a:p>
              <a:r>
                <a:rPr lang="es-ES" sz="1200" dirty="0" smtClean="0">
                  <a:latin typeface="+mn-lt"/>
                </a:rPr>
                <a:t>m4 – </a:t>
              </a:r>
              <a:r>
                <a:rPr lang="es-ES" sz="1200" b="1" dirty="0" err="1" smtClean="0">
                  <a:latin typeface="+mn-lt"/>
                </a:rPr>
                <a:t>Milestone</a:t>
              </a:r>
              <a:r>
                <a:rPr lang="es-ES" sz="1200" b="1" dirty="0" smtClean="0">
                  <a:latin typeface="+mn-lt"/>
                </a:rPr>
                <a:t> 4.3:</a:t>
              </a:r>
            </a:p>
            <a:p>
              <a:r>
                <a:rPr lang="es-ES" sz="1200" dirty="0" err="1" smtClean="0">
                  <a:latin typeface="+mn-lt"/>
                </a:rPr>
                <a:t>Approval</a:t>
              </a:r>
              <a:r>
                <a:rPr lang="es-ES" sz="1200" dirty="0" smtClean="0">
                  <a:latin typeface="+mn-lt"/>
                </a:rPr>
                <a:t> of </a:t>
              </a:r>
              <a:r>
                <a:rPr lang="es-ES" sz="1200" dirty="0" err="1" smtClean="0">
                  <a:latin typeface="+mn-lt"/>
                </a:rPr>
                <a:t>procedures</a:t>
              </a:r>
              <a:endParaRPr lang="es-ES" sz="1200" dirty="0" smtClean="0">
                <a:latin typeface="+mn-lt"/>
              </a:endParaRPr>
            </a:p>
            <a:p>
              <a:r>
                <a:rPr lang="es-ES" sz="1200" dirty="0" err="1" smtClean="0">
                  <a:latin typeface="+mn-lt"/>
                </a:rPr>
                <a:t>by</a:t>
              </a:r>
              <a:r>
                <a:rPr lang="es-ES" sz="1200" dirty="0" smtClean="0">
                  <a:latin typeface="+mn-lt"/>
                </a:rPr>
                <a:t> </a:t>
              </a:r>
              <a:r>
                <a:rPr lang="es-ES" sz="1200" dirty="0" err="1" smtClean="0">
                  <a:latin typeface="+mn-lt"/>
                </a:rPr>
                <a:t>members</a:t>
              </a:r>
              <a:r>
                <a:rPr lang="es-ES" sz="1200" dirty="0" smtClean="0">
                  <a:latin typeface="+mn-lt"/>
                </a:rPr>
                <a:t> of </a:t>
              </a:r>
              <a:r>
                <a:rPr lang="es-ES" sz="1200" dirty="0" err="1" smtClean="0">
                  <a:latin typeface="+mn-lt"/>
                </a:rPr>
                <a:t>the</a:t>
              </a:r>
              <a:r>
                <a:rPr lang="es-ES" sz="1200" dirty="0" smtClean="0">
                  <a:latin typeface="+mn-lt"/>
                </a:rPr>
                <a:t> RD</a:t>
              </a:r>
            </a:p>
            <a:p>
              <a:r>
                <a:rPr lang="es-ES" sz="1200" dirty="0" smtClean="0">
                  <a:latin typeface="+mn-lt"/>
                </a:rPr>
                <a:t>regional </a:t>
              </a:r>
              <a:r>
                <a:rPr lang="es-ES" sz="1200" dirty="0" err="1" smtClean="0">
                  <a:latin typeface="+mn-lt"/>
                </a:rPr>
                <a:t>registries</a:t>
              </a:r>
              <a:endParaRPr lang="es-ES" sz="1200" dirty="0">
                <a:latin typeface="+mn-lt"/>
              </a:endParaRPr>
            </a:p>
          </p:txBody>
        </p:sp>
        <p:sp>
          <p:nvSpPr>
            <p:cNvPr id="4" name="3 Elipse"/>
            <p:cNvSpPr/>
            <p:nvPr/>
          </p:nvSpPr>
          <p:spPr>
            <a:xfrm>
              <a:off x="1241630" y="3459491"/>
              <a:ext cx="1890210" cy="900100"/>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useBgFill="1">
          <p:nvSpPr>
            <p:cNvPr id="14" name="13 CuadroTexto"/>
            <p:cNvSpPr txBox="1"/>
            <p:nvPr/>
          </p:nvSpPr>
          <p:spPr>
            <a:xfrm>
              <a:off x="3824433" y="3403447"/>
              <a:ext cx="1872692" cy="1015663"/>
            </a:xfrm>
            <a:prstGeom prst="rect">
              <a:avLst/>
            </a:prstGeom>
          </p:spPr>
          <p:txBody>
            <a:bodyPr wrap="none" rtlCol="0">
              <a:spAutoFit/>
            </a:bodyPr>
            <a:lstStyle/>
            <a:p>
              <a:r>
                <a:rPr lang="es-ES" sz="1200" dirty="0" smtClean="0">
                  <a:latin typeface="+mn-lt"/>
                </a:rPr>
                <a:t>m15 – </a:t>
              </a:r>
              <a:r>
                <a:rPr lang="es-ES" sz="1200" b="1" dirty="0" err="1" smtClean="0">
                  <a:latin typeface="+mn-lt"/>
                </a:rPr>
                <a:t>Milestone</a:t>
              </a:r>
              <a:r>
                <a:rPr lang="es-ES" sz="1200" b="1" dirty="0" smtClean="0">
                  <a:latin typeface="+mn-lt"/>
                </a:rPr>
                <a:t> 4.10:</a:t>
              </a:r>
            </a:p>
            <a:p>
              <a:r>
                <a:rPr lang="es-ES" sz="1200" dirty="0" err="1" smtClean="0">
                  <a:latin typeface="+mn-lt"/>
                </a:rPr>
                <a:t>Preliminary</a:t>
              </a:r>
              <a:r>
                <a:rPr lang="es-ES" sz="1200" dirty="0" smtClean="0">
                  <a:latin typeface="+mn-lt"/>
                </a:rPr>
                <a:t> </a:t>
              </a:r>
              <a:r>
                <a:rPr lang="es-ES" sz="1200" dirty="0" err="1" smtClean="0">
                  <a:latin typeface="+mn-lt"/>
                </a:rPr>
                <a:t>results</a:t>
              </a:r>
              <a:r>
                <a:rPr lang="es-ES" sz="1200" dirty="0" smtClean="0">
                  <a:latin typeface="+mn-lt"/>
                </a:rPr>
                <a:t> </a:t>
              </a:r>
              <a:r>
                <a:rPr lang="es-ES" sz="1200" dirty="0" err="1" smtClean="0">
                  <a:latin typeface="+mn-lt"/>
                </a:rPr>
                <a:t>analysis</a:t>
              </a:r>
              <a:endParaRPr lang="es-ES" sz="1200" dirty="0" smtClean="0">
                <a:latin typeface="+mn-lt"/>
              </a:endParaRPr>
            </a:p>
            <a:p>
              <a:r>
                <a:rPr lang="es-ES" sz="1200" dirty="0">
                  <a:latin typeface="+mn-lt"/>
                </a:rPr>
                <a:t>m15 – </a:t>
              </a:r>
              <a:r>
                <a:rPr lang="es-ES" sz="1200" b="1" dirty="0" err="1">
                  <a:latin typeface="+mn-lt"/>
                </a:rPr>
                <a:t>Milestone</a:t>
              </a:r>
              <a:r>
                <a:rPr lang="es-ES" sz="1200" b="1" dirty="0">
                  <a:latin typeface="+mn-lt"/>
                </a:rPr>
                <a:t> </a:t>
              </a:r>
              <a:r>
                <a:rPr lang="es-ES" sz="1200" b="1" dirty="0" smtClean="0">
                  <a:latin typeface="+mn-lt"/>
                </a:rPr>
                <a:t>4.11:</a:t>
              </a:r>
              <a:endParaRPr lang="es-ES" sz="1200" b="1" dirty="0">
                <a:latin typeface="+mn-lt"/>
              </a:endParaRPr>
            </a:p>
            <a:p>
              <a:r>
                <a:rPr lang="es-ES" sz="1200" dirty="0" err="1" smtClean="0">
                  <a:latin typeface="+mn-lt"/>
                </a:rPr>
                <a:t>Initiate</a:t>
              </a:r>
              <a:r>
                <a:rPr lang="es-ES" sz="1200" dirty="0" smtClean="0">
                  <a:latin typeface="+mn-lt"/>
                </a:rPr>
                <a:t> extended use </a:t>
              </a:r>
              <a:r>
                <a:rPr lang="es-ES" sz="1200" dirty="0" err="1" smtClean="0">
                  <a:latin typeface="+mn-lt"/>
                </a:rPr>
                <a:t>by</a:t>
              </a:r>
              <a:endParaRPr lang="es-ES" sz="1200" dirty="0">
                <a:latin typeface="+mn-lt"/>
              </a:endParaRPr>
            </a:p>
            <a:p>
              <a:r>
                <a:rPr lang="es-ES" sz="1200" dirty="0" err="1" smtClean="0">
                  <a:latin typeface="+mn-lt"/>
                </a:rPr>
                <a:t>other</a:t>
              </a:r>
              <a:r>
                <a:rPr lang="es-ES" sz="1200" dirty="0" smtClean="0">
                  <a:latin typeface="+mn-lt"/>
                </a:rPr>
                <a:t> </a:t>
              </a:r>
              <a:r>
                <a:rPr lang="es-ES" sz="1200" dirty="0" err="1" smtClean="0">
                  <a:latin typeface="+mn-lt"/>
                </a:rPr>
                <a:t>regions</a:t>
              </a:r>
              <a:r>
                <a:rPr lang="es-ES" sz="1200" dirty="0" smtClean="0">
                  <a:latin typeface="+mn-lt"/>
                </a:rPr>
                <a:t> in </a:t>
              </a:r>
              <a:r>
                <a:rPr lang="es-ES" sz="1200" dirty="0" err="1" smtClean="0">
                  <a:latin typeface="+mn-lt"/>
                </a:rPr>
                <a:t>Spain</a:t>
              </a:r>
              <a:endParaRPr lang="es-ES" sz="1200" dirty="0">
                <a:latin typeface="+mn-lt"/>
              </a:endParaRPr>
            </a:p>
          </p:txBody>
        </p:sp>
        <p:sp>
          <p:nvSpPr>
            <p:cNvPr id="10" name="9 Elipse"/>
            <p:cNvSpPr/>
            <p:nvPr/>
          </p:nvSpPr>
          <p:spPr>
            <a:xfrm>
              <a:off x="3716905" y="3398509"/>
              <a:ext cx="2025225" cy="495055"/>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useBgFill="1">
          <p:nvSpPr>
            <p:cNvPr id="15" name="14 CuadroTexto"/>
            <p:cNvSpPr txBox="1"/>
            <p:nvPr/>
          </p:nvSpPr>
          <p:spPr>
            <a:xfrm>
              <a:off x="6277692" y="3601763"/>
              <a:ext cx="2029723" cy="830997"/>
            </a:xfrm>
            <a:prstGeom prst="rect">
              <a:avLst/>
            </a:prstGeom>
          </p:spPr>
          <p:txBody>
            <a:bodyPr wrap="none" rtlCol="0">
              <a:spAutoFit/>
            </a:bodyPr>
            <a:lstStyle/>
            <a:p>
              <a:r>
                <a:rPr lang="es-ES" sz="1200" dirty="0" smtClean="0">
                  <a:latin typeface="+mn-lt"/>
                </a:rPr>
                <a:t>m30→m36 – </a:t>
              </a:r>
              <a:r>
                <a:rPr lang="es-ES" sz="1200" b="1" dirty="0" err="1" smtClean="0">
                  <a:latin typeface="+mn-lt"/>
                </a:rPr>
                <a:t>Milestone</a:t>
              </a:r>
              <a:r>
                <a:rPr lang="es-ES" sz="1200" b="1" dirty="0" smtClean="0">
                  <a:latin typeface="+mn-lt"/>
                </a:rPr>
                <a:t> 4.13:</a:t>
              </a:r>
            </a:p>
            <a:p>
              <a:r>
                <a:rPr lang="es-ES" sz="1200" dirty="0" err="1" smtClean="0">
                  <a:latin typeface="+mn-lt"/>
                </a:rPr>
                <a:t>Capacity</a:t>
              </a:r>
              <a:r>
                <a:rPr lang="es-ES" sz="1200" dirty="0" smtClean="0">
                  <a:latin typeface="+mn-lt"/>
                </a:rPr>
                <a:t> </a:t>
              </a:r>
              <a:r>
                <a:rPr lang="es-ES" sz="1200" dirty="0" err="1" smtClean="0">
                  <a:latin typeface="+mn-lt"/>
                </a:rPr>
                <a:t>to</a:t>
              </a:r>
              <a:r>
                <a:rPr lang="es-ES" sz="1200" dirty="0" smtClean="0">
                  <a:latin typeface="+mn-lt"/>
                </a:rPr>
                <a:t> use </a:t>
              </a:r>
              <a:r>
                <a:rPr lang="es-ES" sz="1200" dirty="0" err="1" smtClean="0">
                  <a:latin typeface="+mn-lt"/>
                </a:rPr>
                <a:t>Orphacodes</a:t>
              </a:r>
              <a:endParaRPr lang="es-ES" sz="1200" dirty="0" smtClean="0">
                <a:latin typeface="+mn-lt"/>
              </a:endParaRPr>
            </a:p>
            <a:p>
              <a:r>
                <a:rPr lang="es-ES" sz="1200" dirty="0" err="1" smtClean="0">
                  <a:latin typeface="+mn-lt"/>
                </a:rPr>
                <a:t>for</a:t>
              </a:r>
              <a:r>
                <a:rPr lang="es-ES" sz="1200" dirty="0" smtClean="0">
                  <a:latin typeface="+mn-lt"/>
                </a:rPr>
                <a:t> 75% of RD in </a:t>
              </a:r>
              <a:r>
                <a:rPr lang="es-ES" sz="1200" dirty="0" err="1" smtClean="0">
                  <a:latin typeface="+mn-lt"/>
                </a:rPr>
                <a:t>selected</a:t>
              </a:r>
              <a:endParaRPr lang="es-ES" sz="1200" dirty="0">
                <a:latin typeface="+mn-lt"/>
              </a:endParaRPr>
            </a:p>
            <a:p>
              <a:r>
                <a:rPr lang="es-ES" sz="1200" dirty="0" err="1" smtClean="0">
                  <a:latin typeface="+mn-lt"/>
                </a:rPr>
                <a:t>Spanish</a:t>
              </a:r>
              <a:r>
                <a:rPr lang="es-ES" sz="1200" dirty="0" smtClean="0">
                  <a:latin typeface="+mn-lt"/>
                </a:rPr>
                <a:t> </a:t>
              </a:r>
              <a:r>
                <a:rPr lang="es-ES" sz="1200" dirty="0" err="1" smtClean="0">
                  <a:latin typeface="+mn-lt"/>
                </a:rPr>
                <a:t>regions</a:t>
              </a:r>
              <a:endParaRPr lang="es-ES" sz="1200" dirty="0">
                <a:latin typeface="+mn-lt"/>
              </a:endParaRPr>
            </a:p>
          </p:txBody>
        </p:sp>
        <p:pic>
          <p:nvPicPr>
            <p:cNvPr id="1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91439" t="14869" r="4434" b="77341"/>
            <a:stretch/>
          </p:blipFill>
          <p:spPr bwMode="auto">
            <a:xfrm>
              <a:off x="7996820" y="4125846"/>
              <a:ext cx="341086" cy="41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useBgFill="1">
          <p:nvSpPr>
            <p:cNvPr id="17" name="16 CuadroTexto"/>
            <p:cNvSpPr txBox="1"/>
            <p:nvPr/>
          </p:nvSpPr>
          <p:spPr>
            <a:xfrm>
              <a:off x="601583" y="5172580"/>
              <a:ext cx="6635021" cy="461665"/>
            </a:xfrm>
            <a:prstGeom prst="rect">
              <a:avLst/>
            </a:prstGeom>
          </p:spPr>
          <p:txBody>
            <a:bodyPr wrap="none" rtlCol="0">
              <a:spAutoFit/>
            </a:bodyPr>
            <a:lstStyle/>
            <a:p>
              <a:r>
                <a:rPr lang="es-ES" sz="1200" b="1" dirty="0" err="1" smtClean="0">
                  <a:latin typeface="+mn-lt"/>
                </a:rPr>
                <a:t>Pilot</a:t>
              </a:r>
              <a:r>
                <a:rPr lang="es-ES" sz="1200" b="1" dirty="0" smtClean="0">
                  <a:latin typeface="+mn-lt"/>
                </a:rPr>
                <a:t> </a:t>
              </a:r>
              <a:r>
                <a:rPr lang="es-ES" sz="1200" b="1" dirty="0" err="1" smtClean="0">
                  <a:latin typeface="+mn-lt"/>
                </a:rPr>
                <a:t>phase</a:t>
              </a:r>
              <a:r>
                <a:rPr lang="es-ES" sz="1200" b="1" dirty="0" smtClean="0">
                  <a:latin typeface="+mn-lt"/>
                </a:rPr>
                <a:t>:</a:t>
              </a:r>
              <a:r>
                <a:rPr lang="es-ES" sz="1200" b="1" dirty="0">
                  <a:latin typeface="+mn-lt"/>
                </a:rPr>
                <a:t> </a:t>
              </a:r>
              <a:r>
                <a:rPr lang="es-ES" sz="1200" dirty="0" smtClean="0">
                  <a:latin typeface="+mn-lt"/>
                </a:rPr>
                <a:t>Use of </a:t>
              </a:r>
              <a:r>
                <a:rPr lang="es-ES" sz="1200" dirty="0" err="1" smtClean="0">
                  <a:latin typeface="+mn-lt"/>
                </a:rPr>
                <a:t>the</a:t>
              </a:r>
              <a:r>
                <a:rPr lang="es-ES" sz="1200" dirty="0" smtClean="0">
                  <a:latin typeface="+mn-lt"/>
                </a:rPr>
                <a:t> “Standard </a:t>
              </a:r>
              <a:r>
                <a:rPr lang="es-ES" sz="1200" dirty="0" err="1" smtClean="0">
                  <a:latin typeface="+mn-lt"/>
                </a:rPr>
                <a:t>procedure</a:t>
              </a:r>
              <a:r>
                <a:rPr lang="es-ES" sz="1200" dirty="0" smtClean="0">
                  <a:latin typeface="+mn-lt"/>
                </a:rPr>
                <a:t> and guide </a:t>
              </a:r>
              <a:r>
                <a:rPr lang="es-ES" sz="1200" dirty="0" err="1" smtClean="0">
                  <a:latin typeface="+mn-lt"/>
                </a:rPr>
                <a:t>for</a:t>
              </a:r>
              <a:r>
                <a:rPr lang="es-ES" sz="1200" dirty="0" smtClean="0">
                  <a:latin typeface="+mn-lt"/>
                </a:rPr>
                <a:t> </a:t>
              </a:r>
              <a:r>
                <a:rPr lang="es-ES" sz="1200" dirty="0" err="1" smtClean="0">
                  <a:latin typeface="+mn-lt"/>
                </a:rPr>
                <a:t>the</a:t>
              </a:r>
              <a:r>
                <a:rPr lang="es-ES" sz="1200" dirty="0" smtClean="0">
                  <a:latin typeface="+mn-lt"/>
                </a:rPr>
                <a:t> </a:t>
              </a:r>
              <a:r>
                <a:rPr lang="es-ES" sz="1200" dirty="0" err="1" smtClean="0">
                  <a:latin typeface="+mn-lt"/>
                </a:rPr>
                <a:t>coding</a:t>
              </a:r>
              <a:r>
                <a:rPr lang="es-ES" sz="1200" dirty="0" smtClean="0">
                  <a:latin typeface="+mn-lt"/>
                </a:rPr>
                <a:t> </a:t>
              </a:r>
              <a:r>
                <a:rPr lang="es-ES" sz="1200" dirty="0" err="1" smtClean="0">
                  <a:latin typeface="+mn-lt"/>
                </a:rPr>
                <a:t>with</a:t>
              </a:r>
              <a:r>
                <a:rPr lang="es-ES" sz="1200" dirty="0" smtClean="0">
                  <a:latin typeface="+mn-lt"/>
                </a:rPr>
                <a:t> </a:t>
              </a:r>
              <a:r>
                <a:rPr lang="es-ES" sz="1200" dirty="0" err="1" smtClean="0">
                  <a:latin typeface="+mn-lt"/>
                </a:rPr>
                <a:t>Orphacodes</a:t>
              </a:r>
              <a:r>
                <a:rPr lang="es-ES" sz="1200" dirty="0" smtClean="0">
                  <a:latin typeface="+mn-lt"/>
                </a:rPr>
                <a:t>”</a:t>
              </a:r>
            </a:p>
            <a:p>
              <a:r>
                <a:rPr lang="es-ES" sz="1200" dirty="0" smtClean="0">
                  <a:latin typeface="+mn-lt"/>
                </a:rPr>
                <a:t>and </a:t>
              </a:r>
              <a:r>
                <a:rPr lang="es-ES" sz="1200" dirty="0" err="1" smtClean="0">
                  <a:latin typeface="+mn-lt"/>
                </a:rPr>
                <a:t>the</a:t>
              </a:r>
              <a:r>
                <a:rPr lang="es-ES" sz="1200" dirty="0" smtClean="0">
                  <a:latin typeface="+mn-lt"/>
                </a:rPr>
                <a:t> “</a:t>
              </a:r>
              <a:r>
                <a:rPr lang="es-ES" sz="1200" dirty="0" err="1" smtClean="0">
                  <a:latin typeface="+mn-lt"/>
                </a:rPr>
                <a:t>Specification</a:t>
              </a:r>
              <a:r>
                <a:rPr lang="es-ES" sz="1200" dirty="0" smtClean="0">
                  <a:latin typeface="+mn-lt"/>
                </a:rPr>
                <a:t> and </a:t>
              </a:r>
              <a:r>
                <a:rPr lang="es-ES" sz="1200" dirty="0" err="1" smtClean="0">
                  <a:latin typeface="+mn-lt"/>
                </a:rPr>
                <a:t>implementation</a:t>
              </a:r>
              <a:r>
                <a:rPr lang="es-ES" sz="1200" dirty="0" smtClean="0">
                  <a:latin typeface="+mn-lt"/>
                </a:rPr>
                <a:t> manual of </a:t>
              </a:r>
              <a:r>
                <a:rPr lang="es-ES" sz="1200" dirty="0" err="1" smtClean="0">
                  <a:latin typeface="+mn-lt"/>
                </a:rPr>
                <a:t>the</a:t>
              </a:r>
              <a:r>
                <a:rPr lang="es-ES" sz="1200" dirty="0" smtClean="0">
                  <a:latin typeface="+mn-lt"/>
                </a:rPr>
                <a:t> Master File” </a:t>
              </a:r>
              <a:r>
                <a:rPr lang="es-ES" sz="1200" dirty="0" err="1" smtClean="0">
                  <a:latin typeface="+mn-lt"/>
                </a:rPr>
                <a:t>by</a:t>
              </a:r>
              <a:r>
                <a:rPr lang="es-ES" sz="1200" dirty="0" smtClean="0">
                  <a:latin typeface="+mn-lt"/>
                </a:rPr>
                <a:t> a </a:t>
              </a:r>
              <a:r>
                <a:rPr lang="es-ES" sz="1200" dirty="0" err="1" smtClean="0">
                  <a:latin typeface="+mn-lt"/>
                </a:rPr>
                <a:t>selected</a:t>
              </a:r>
              <a:r>
                <a:rPr lang="es-ES" sz="1200" dirty="0" smtClean="0">
                  <a:latin typeface="+mn-lt"/>
                </a:rPr>
                <a:t> </a:t>
              </a:r>
              <a:r>
                <a:rPr lang="es-ES" sz="1200" dirty="0" err="1" smtClean="0">
                  <a:latin typeface="+mn-lt"/>
                </a:rPr>
                <a:t>group</a:t>
              </a:r>
              <a:r>
                <a:rPr lang="es-ES" sz="1200" dirty="0" smtClean="0">
                  <a:latin typeface="+mn-lt"/>
                </a:rPr>
                <a:t> of </a:t>
              </a:r>
              <a:r>
                <a:rPr lang="es-ES" sz="1200" dirty="0" err="1" smtClean="0">
                  <a:latin typeface="+mn-lt"/>
                </a:rPr>
                <a:t>regions</a:t>
              </a:r>
              <a:r>
                <a:rPr lang="es-ES" sz="1200" dirty="0" smtClean="0">
                  <a:latin typeface="+mn-lt"/>
                </a:rPr>
                <a:t> (</a:t>
              </a:r>
              <a:r>
                <a:rPr lang="es-ES" sz="1200" b="1" dirty="0" smtClean="0">
                  <a:latin typeface="+mn-lt"/>
                </a:rPr>
                <a:t>6</a:t>
              </a:r>
              <a:r>
                <a:rPr lang="es-ES" sz="1200" dirty="0" smtClean="0">
                  <a:latin typeface="+mn-lt"/>
                </a:rPr>
                <a:t>)</a:t>
              </a:r>
              <a:endParaRPr lang="es-ES" sz="1200" dirty="0">
                <a:latin typeface="+mn-lt"/>
              </a:endParaRPr>
            </a:p>
          </p:txBody>
        </p:sp>
        <p:sp useBgFill="1">
          <p:nvSpPr>
            <p:cNvPr id="18" name="17 CuadroTexto"/>
            <p:cNvSpPr txBox="1"/>
            <p:nvPr/>
          </p:nvSpPr>
          <p:spPr>
            <a:xfrm>
              <a:off x="3264846" y="5994573"/>
              <a:ext cx="3336234" cy="276999"/>
            </a:xfrm>
            <a:prstGeom prst="rect">
              <a:avLst/>
            </a:prstGeom>
          </p:spPr>
          <p:txBody>
            <a:bodyPr wrap="none" rtlCol="0">
              <a:spAutoFit/>
            </a:bodyPr>
            <a:lstStyle/>
            <a:p>
              <a:r>
                <a:rPr lang="es-ES" sz="1200" b="1" dirty="0" smtClean="0">
                  <a:latin typeface="+mn-lt"/>
                </a:rPr>
                <a:t>m15 – </a:t>
              </a:r>
              <a:r>
                <a:rPr lang="es-ES" sz="1200" b="1" dirty="0" err="1" smtClean="0">
                  <a:latin typeface="+mn-lt"/>
                </a:rPr>
                <a:t>Deliverable</a:t>
              </a:r>
              <a:r>
                <a:rPr lang="es-ES" sz="1200" b="1" dirty="0" smtClean="0">
                  <a:latin typeface="+mn-lt"/>
                </a:rPr>
                <a:t> 4.4: </a:t>
              </a:r>
              <a:r>
                <a:rPr lang="es-ES" sz="1200" dirty="0" err="1" smtClean="0">
                  <a:latin typeface="+mn-lt"/>
                </a:rPr>
                <a:t>Preliminary</a:t>
              </a:r>
              <a:r>
                <a:rPr lang="es-ES" sz="1200" dirty="0" smtClean="0">
                  <a:latin typeface="+mn-lt"/>
                </a:rPr>
                <a:t> </a:t>
              </a:r>
              <a:r>
                <a:rPr lang="es-ES" sz="1200" dirty="0" err="1" smtClean="0">
                  <a:latin typeface="+mn-lt"/>
                </a:rPr>
                <a:t>results</a:t>
              </a:r>
              <a:r>
                <a:rPr lang="es-ES" sz="1200" dirty="0" smtClean="0">
                  <a:latin typeface="+mn-lt"/>
                </a:rPr>
                <a:t> </a:t>
              </a:r>
              <a:r>
                <a:rPr lang="es-ES" sz="1200" dirty="0" err="1" smtClean="0">
                  <a:latin typeface="+mn-lt"/>
                </a:rPr>
                <a:t>analysis</a:t>
              </a:r>
              <a:endParaRPr lang="es-ES" sz="1200" dirty="0" smtClean="0">
                <a:latin typeface="+mn-lt"/>
              </a:endParaRPr>
            </a:p>
          </p:txBody>
        </p:sp>
        <p:sp>
          <p:nvSpPr>
            <p:cNvPr id="12" name="11 Elipse"/>
            <p:cNvSpPr/>
            <p:nvPr/>
          </p:nvSpPr>
          <p:spPr>
            <a:xfrm>
              <a:off x="3249415" y="5963794"/>
              <a:ext cx="3326968" cy="371891"/>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6686747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pPr fontAlgn="base">
              <a:spcAft>
                <a:spcPct val="0"/>
              </a:spcAft>
            </a:pPr>
            <a:r>
              <a:rPr lang="fr-FR" dirty="0" err="1" smtClean="0">
                <a:solidFill>
                  <a:srgbClr val="008D62"/>
                </a:solidFill>
              </a:rPr>
              <a:t>Timeline</a:t>
            </a:r>
            <a:endParaRPr lang="fr-FR" dirty="0">
              <a:solidFill>
                <a:srgbClr val="008D62"/>
              </a:solidFill>
            </a:endParaRPr>
          </a:p>
        </p:txBody>
      </p:sp>
      <p:pic>
        <p:nvPicPr>
          <p:cNvPr id="5" name="4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525" y="998730"/>
            <a:ext cx="8269715" cy="5311812"/>
          </a:xfrm>
          <a:prstGeom prst="rect">
            <a:avLst/>
          </a:prstGeom>
        </p:spPr>
      </p:pic>
      <p:sp>
        <p:nvSpPr>
          <p:cNvPr id="4" name="3 Elipse"/>
          <p:cNvSpPr/>
          <p:nvPr/>
        </p:nvSpPr>
        <p:spPr>
          <a:xfrm>
            <a:off x="3742861" y="3978585"/>
            <a:ext cx="3555394" cy="315035"/>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993279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r>
              <a:rPr lang="fr-FR" dirty="0">
                <a:solidFill>
                  <a:srgbClr val="008D62"/>
                </a:solidFill>
              </a:rPr>
              <a:t>Extended consortium</a:t>
            </a:r>
          </a:p>
        </p:txBody>
      </p:sp>
      <p:grpSp>
        <p:nvGrpSpPr>
          <p:cNvPr id="4" name="3 Grupo"/>
          <p:cNvGrpSpPr/>
          <p:nvPr/>
        </p:nvGrpSpPr>
        <p:grpSpPr>
          <a:xfrm>
            <a:off x="971600" y="413665"/>
            <a:ext cx="6570730" cy="5940660"/>
            <a:chOff x="656565" y="413665"/>
            <a:chExt cx="6570730" cy="5940660"/>
          </a:xfrm>
        </p:grpSpPr>
        <p:sp>
          <p:nvSpPr>
            <p:cNvPr id="3" name="2 Rectángulo"/>
            <p:cNvSpPr/>
            <p:nvPr/>
          </p:nvSpPr>
          <p:spPr>
            <a:xfrm>
              <a:off x="656565" y="413665"/>
              <a:ext cx="6570730" cy="5940660"/>
            </a:xfrm>
            <a:prstGeom prst="rect">
              <a:avLst/>
            </a:prstGeom>
            <a:solidFill>
              <a:srgbClr val="BC8FDD">
                <a:alpha val="48000"/>
              </a:srgbClr>
            </a:solidFill>
            <a:ln>
              <a:solidFill>
                <a:srgbClr val="9751CB"/>
              </a:solidFill>
            </a:ln>
            <a:effectLst/>
            <a:scene3d>
              <a:camera prst="isometricOffAxis2Top">
                <a:rot lat="20301758" lon="2696715" rev="20507857"/>
              </a:camera>
              <a:lightRig rig="threePt" dir="t"/>
            </a:scene3d>
            <a:sp3d>
              <a:bevelB w="19050" h="635000" prst="slope"/>
            </a:sp3d>
          </p:spPr>
          <p:style>
            <a:lnRef idx="1">
              <a:schemeClr val="accent4"/>
            </a:lnRef>
            <a:fillRef idx="3">
              <a:schemeClr val="accent4"/>
            </a:fillRef>
            <a:effectRef idx="2">
              <a:schemeClr val="accent4"/>
            </a:effectRef>
            <a:fontRef idx="minor">
              <a:schemeClr val="lt1"/>
            </a:fontRef>
          </p:style>
          <p:txBody>
            <a:bodyPr vert="horz" tIns="324000" rtlCol="0" anchor="t"/>
            <a:lstStyle/>
            <a:p>
              <a:pPr algn="ctr"/>
              <a:r>
                <a:rPr lang="es-ES" sz="4000" b="1" dirty="0" smtClean="0">
                  <a:solidFill>
                    <a:schemeClr val="tx1"/>
                  </a:solidFill>
                  <a:latin typeface="Segoe Script" pitchFamily="66" charset="0"/>
                  <a:ea typeface="Source Code Pro Medium" pitchFamily="49" charset="0"/>
                </a:rPr>
                <a:t>CIBERER</a:t>
              </a:r>
              <a:endParaRPr lang="es-ES" sz="4000" b="1" dirty="0">
                <a:solidFill>
                  <a:schemeClr val="tx1"/>
                </a:solidFill>
                <a:latin typeface="Segoe Script" pitchFamily="66" charset="0"/>
                <a:ea typeface="Source Code Pro Medium" pitchFamily="49" charset="0"/>
              </a:endParaRPr>
            </a:p>
          </p:txBody>
        </p:sp>
        <p:sp>
          <p:nvSpPr>
            <p:cNvPr id="12" name="11 Elipse"/>
            <p:cNvSpPr/>
            <p:nvPr/>
          </p:nvSpPr>
          <p:spPr>
            <a:xfrm>
              <a:off x="1466655" y="383404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Murcia </a:t>
              </a:r>
              <a:r>
                <a:rPr lang="es-ES" sz="1100" dirty="0" err="1" smtClean="0">
                  <a:latin typeface="Trebuchet MS" pitchFamily="34" charset="0"/>
                </a:rPr>
                <a:t>Region</a:t>
              </a:r>
              <a:endParaRPr lang="es-ES" sz="1100" dirty="0">
                <a:latin typeface="Trebuchet MS" pitchFamily="34" charset="0"/>
              </a:endParaRPr>
            </a:p>
          </p:txBody>
        </p:sp>
        <p:sp>
          <p:nvSpPr>
            <p:cNvPr id="15" name="14 Elipse"/>
            <p:cNvSpPr/>
            <p:nvPr/>
          </p:nvSpPr>
          <p:spPr>
            <a:xfrm>
              <a:off x="3192474" y="185382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Basque</a:t>
              </a:r>
              <a:r>
                <a:rPr lang="es-ES" sz="1100" dirty="0" smtClean="0">
                  <a:latin typeface="Trebuchet MS" pitchFamily="34" charset="0"/>
                </a:rPr>
                <a:t> Country</a:t>
              </a:r>
              <a:endParaRPr lang="es-ES" sz="1100" dirty="0">
                <a:latin typeface="Trebuchet MS" pitchFamily="34" charset="0"/>
              </a:endParaRPr>
            </a:p>
          </p:txBody>
        </p:sp>
        <p:sp>
          <p:nvSpPr>
            <p:cNvPr id="16" name="15 Elipse"/>
            <p:cNvSpPr/>
            <p:nvPr/>
          </p:nvSpPr>
          <p:spPr>
            <a:xfrm>
              <a:off x="5427095" y="203384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ea typeface="Source Code Pro Semibold" pitchFamily="49" charset="0"/>
                </a:rPr>
                <a:t>Catalonia</a:t>
              </a:r>
              <a:endParaRPr lang="es-ES" sz="1100" dirty="0">
                <a:latin typeface="Trebuchet MS" pitchFamily="34" charset="0"/>
                <a:ea typeface="Source Code Pro Semibold" pitchFamily="49" charset="0"/>
              </a:endParaRPr>
            </a:p>
          </p:txBody>
        </p:sp>
        <p:sp>
          <p:nvSpPr>
            <p:cNvPr id="17" name="16 Elipse"/>
            <p:cNvSpPr/>
            <p:nvPr/>
          </p:nvSpPr>
          <p:spPr>
            <a:xfrm>
              <a:off x="2456765" y="401406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Navarre</a:t>
              </a:r>
              <a:endParaRPr lang="es-ES" sz="1100" dirty="0">
                <a:latin typeface="Trebuchet MS" pitchFamily="34" charset="0"/>
              </a:endParaRPr>
            </a:p>
          </p:txBody>
        </p:sp>
        <p:sp>
          <p:nvSpPr>
            <p:cNvPr id="18" name="17 Elipse"/>
            <p:cNvSpPr/>
            <p:nvPr/>
          </p:nvSpPr>
          <p:spPr>
            <a:xfrm>
              <a:off x="3581890" y="401406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Valencia </a:t>
              </a:r>
              <a:r>
                <a:rPr lang="es-ES" sz="1100" dirty="0" err="1" smtClean="0">
                  <a:latin typeface="Trebuchet MS" pitchFamily="34" charset="0"/>
                </a:rPr>
                <a:t>Region</a:t>
              </a:r>
              <a:endParaRPr lang="es-ES" sz="1100" dirty="0">
                <a:latin typeface="Trebuchet MS" pitchFamily="34" charset="0"/>
              </a:endParaRPr>
            </a:p>
          </p:txBody>
        </p:sp>
        <p:sp>
          <p:nvSpPr>
            <p:cNvPr id="19" name="18 Elipse"/>
            <p:cNvSpPr/>
            <p:nvPr/>
          </p:nvSpPr>
          <p:spPr>
            <a:xfrm>
              <a:off x="4346975" y="1835949"/>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Castile</a:t>
              </a:r>
              <a:r>
                <a:rPr lang="es-ES" sz="1100" dirty="0" smtClean="0">
                  <a:latin typeface="Trebuchet MS" pitchFamily="34" charset="0"/>
                </a:rPr>
                <a:t> and </a:t>
              </a:r>
              <a:r>
                <a:rPr lang="es-ES" sz="1100" dirty="0" err="1" smtClean="0">
                  <a:latin typeface="Trebuchet MS" pitchFamily="34" charset="0"/>
                </a:rPr>
                <a:t>Leon</a:t>
              </a:r>
              <a:endParaRPr lang="es-ES" sz="1100" dirty="0">
                <a:latin typeface="Trebuchet MS" pitchFamily="34" charset="0"/>
              </a:endParaRPr>
            </a:p>
          </p:txBody>
        </p:sp>
        <p:sp>
          <p:nvSpPr>
            <p:cNvPr id="20" name="19 Elipse"/>
            <p:cNvSpPr/>
            <p:nvPr/>
          </p:nvSpPr>
          <p:spPr>
            <a:xfrm>
              <a:off x="1601669" y="2942867"/>
              <a:ext cx="4860540" cy="1170130"/>
            </a:xfrm>
            <a:prstGeom prst="ellipse">
              <a:avLst/>
            </a:prstGeom>
            <a:solidFill>
              <a:srgbClr val="F2A0E2">
                <a:alpha val="80000"/>
              </a:srgbClr>
            </a:solidFill>
            <a:effectLst/>
            <a:scene3d>
              <a:camera prst="isometricOffAxis2Top">
                <a:rot lat="20301758" lon="2696715" rev="20507857"/>
              </a:camera>
              <a:lightRig rig="threePt" dir="t">
                <a:rot lat="0" lon="0" rev="1200000"/>
              </a:lightRig>
            </a:scene3d>
            <a:sp3d>
              <a:bevelT w="88900" h="57150"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s-ES" sz="2800" dirty="0" smtClean="0">
                  <a:solidFill>
                    <a:srgbClr val="000000"/>
                  </a:solidFill>
                  <a:latin typeface="Stencil" pitchFamily="82" charset="0"/>
                  <a:ea typeface="Source Code Pro Semibold" pitchFamily="49" charset="0"/>
                </a:rPr>
                <a:t>FISABIO</a:t>
              </a:r>
              <a:endParaRPr lang="es-ES" sz="2800" dirty="0">
                <a:solidFill>
                  <a:srgbClr val="000000"/>
                </a:solidFill>
                <a:latin typeface="Stencil" pitchFamily="82" charset="0"/>
                <a:ea typeface="Source Code Pro Semibold" pitchFamily="49" charset="0"/>
              </a:endParaRPr>
            </a:p>
          </p:txBody>
        </p:sp>
        <p:sp>
          <p:nvSpPr>
            <p:cNvPr id="13" name="12 Elipse"/>
            <p:cNvSpPr/>
            <p:nvPr/>
          </p:nvSpPr>
          <p:spPr>
            <a:xfrm>
              <a:off x="2051720" y="212385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sz="1100" dirty="0">
                <a:latin typeface="Trebuchet MS" pitchFamily="34" charset="0"/>
              </a:endParaRPr>
            </a:p>
          </p:txBody>
        </p:sp>
        <p:sp>
          <p:nvSpPr>
            <p:cNvPr id="14" name="13 Elipse"/>
            <p:cNvSpPr/>
            <p:nvPr/>
          </p:nvSpPr>
          <p:spPr>
            <a:xfrm>
              <a:off x="4842030" y="374403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sz="1100" dirty="0">
                <a:latin typeface="Trebuchet MS" pitchFamily="34" charset="0"/>
              </a:endParaRPr>
            </a:p>
          </p:txBody>
        </p:sp>
      </p:grpSp>
      <p:grpSp>
        <p:nvGrpSpPr>
          <p:cNvPr id="7" name="6 Grupo"/>
          <p:cNvGrpSpPr/>
          <p:nvPr/>
        </p:nvGrpSpPr>
        <p:grpSpPr>
          <a:xfrm>
            <a:off x="1483520" y="5229200"/>
            <a:ext cx="4376957" cy="859857"/>
            <a:chOff x="1483520" y="5229200"/>
            <a:chExt cx="4376957" cy="859857"/>
          </a:xfrm>
        </p:grpSpPr>
        <p:pic>
          <p:nvPicPr>
            <p:cNvPr id="21"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504" t="22457" r="10544" b="71061"/>
            <a:stretch/>
          </p:blipFill>
          <p:spPr bwMode="auto">
            <a:xfrm>
              <a:off x="1483520" y="5744838"/>
              <a:ext cx="4376957" cy="344219"/>
            </a:xfrm>
            <a:prstGeom prst="rect">
              <a:avLst/>
            </a:prstGeom>
            <a:noFill/>
            <a:ln>
              <a:noFill/>
            </a:ln>
            <a:effectLst/>
            <a:scene3d>
              <a:camera prst="orthographicFront">
                <a:rot lat="0" lon="0" rev="1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642" t="14658" r="58930" b="76595"/>
            <a:stretch/>
          </p:blipFill>
          <p:spPr bwMode="auto">
            <a:xfrm>
              <a:off x="1581188" y="5423146"/>
              <a:ext cx="283369" cy="464462"/>
            </a:xfrm>
            <a:prstGeom prst="rect">
              <a:avLst/>
            </a:prstGeom>
            <a:noFill/>
            <a:ln>
              <a:noFill/>
            </a:ln>
            <a:effectLst/>
            <a:scene3d>
              <a:camera prst="orthographicFront">
                <a:rot lat="0" lon="0" rev="1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795219" y="5229200"/>
              <a:ext cx="1561646" cy="600164"/>
            </a:xfrm>
            <a:prstGeom prst="rect">
              <a:avLst/>
            </a:prstGeom>
            <a:noFill/>
            <a:scene3d>
              <a:camera prst="orthographicFront">
                <a:rot lat="0" lon="0" rev="120000"/>
              </a:camera>
              <a:lightRig rig="threePt" dir="t"/>
            </a:scene3d>
          </p:spPr>
          <p:txBody>
            <a:bodyPr wrap="none" rtlCol="0">
              <a:spAutoFit/>
            </a:bodyPr>
            <a:lstStyle/>
            <a:p>
              <a:r>
                <a:rPr lang="es-ES" sz="1100" dirty="0" smtClean="0">
                  <a:latin typeface="+mn-lt"/>
                </a:rPr>
                <a:t>M15 – </a:t>
              </a:r>
              <a:r>
                <a:rPr lang="es-ES" sz="1100" b="1" dirty="0" err="1" smtClean="0">
                  <a:latin typeface="+mn-lt"/>
                </a:rPr>
                <a:t>Milestone</a:t>
              </a:r>
              <a:r>
                <a:rPr lang="es-ES" sz="1100" b="1" dirty="0" smtClean="0">
                  <a:latin typeface="+mn-lt"/>
                </a:rPr>
                <a:t> 4.11</a:t>
              </a:r>
              <a:r>
                <a:rPr lang="es-ES" sz="1100" dirty="0" smtClean="0">
                  <a:latin typeface="+mn-lt"/>
                </a:rPr>
                <a:t>:</a:t>
              </a:r>
            </a:p>
            <a:p>
              <a:r>
                <a:rPr lang="es-ES" sz="1100" dirty="0" err="1" smtClean="0">
                  <a:latin typeface="+mn-lt"/>
                </a:rPr>
                <a:t>Initiate</a:t>
              </a:r>
              <a:r>
                <a:rPr lang="es-ES" sz="1100" dirty="0" smtClean="0">
                  <a:latin typeface="+mn-lt"/>
                </a:rPr>
                <a:t> extended use </a:t>
              </a:r>
              <a:r>
                <a:rPr lang="es-ES" sz="1100" dirty="0" err="1" smtClean="0">
                  <a:latin typeface="+mn-lt"/>
                </a:rPr>
                <a:t>by</a:t>
              </a:r>
              <a:endParaRPr lang="es-ES" sz="1100" dirty="0" smtClean="0">
                <a:latin typeface="+mn-lt"/>
              </a:endParaRPr>
            </a:p>
            <a:p>
              <a:r>
                <a:rPr lang="es-ES" sz="1100" dirty="0" err="1" smtClean="0">
                  <a:latin typeface="+mn-lt"/>
                </a:rPr>
                <a:t>Other</a:t>
              </a:r>
              <a:r>
                <a:rPr lang="es-ES" sz="1100" dirty="0" smtClean="0">
                  <a:latin typeface="+mn-lt"/>
                </a:rPr>
                <a:t> </a:t>
              </a:r>
              <a:r>
                <a:rPr lang="es-ES" sz="1100" dirty="0" err="1" smtClean="0">
                  <a:latin typeface="+mn-lt"/>
                </a:rPr>
                <a:t>regions</a:t>
              </a:r>
              <a:r>
                <a:rPr lang="es-ES" sz="1100" dirty="0" smtClean="0">
                  <a:latin typeface="+mn-lt"/>
                </a:rPr>
                <a:t> in </a:t>
              </a:r>
              <a:r>
                <a:rPr lang="es-ES" sz="1100" dirty="0" err="1" smtClean="0">
                  <a:latin typeface="+mn-lt"/>
                </a:rPr>
                <a:t>Spain</a:t>
              </a:r>
              <a:endParaRPr lang="es-ES" sz="1100" dirty="0">
                <a:latin typeface="+mn-lt"/>
              </a:endParaRPr>
            </a:p>
          </p:txBody>
        </p:sp>
      </p:grpSp>
    </p:spTree>
    <p:extLst>
      <p:ext uri="{BB962C8B-B14F-4D97-AF65-F5344CB8AC3E}">
        <p14:creationId xmlns:p14="http://schemas.microsoft.com/office/powerpoint/2010/main" val="36099698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ángulo 4"/>
          <p:cNvSpPr/>
          <p:nvPr/>
        </p:nvSpPr>
        <p:spPr>
          <a:xfrm>
            <a:off x="6971521" y="3744035"/>
            <a:ext cx="1830949" cy="1040285"/>
          </a:xfrm>
          <a:prstGeom prst="rect">
            <a:avLst/>
          </a:prstGeom>
        </p:spPr>
        <p:txBody>
          <a:bodyPr wrap="none">
            <a:spAutoFit/>
          </a:bodyPr>
          <a:lstStyle/>
          <a:p>
            <a:pPr lvl="0" algn="ctr" eaLnBrk="0" hangingPunct="0">
              <a:spcBef>
                <a:spcPct val="20000"/>
              </a:spcBef>
            </a:pPr>
            <a:r>
              <a:rPr lang="en-GB" sz="2800" i="1" dirty="0" smtClean="0">
                <a:solidFill>
                  <a:srgbClr val="7030A0"/>
                </a:solidFill>
                <a:effectLst>
                  <a:outerShdw blurRad="38100" dist="38100" dir="2700000" algn="tl">
                    <a:srgbClr val="000000">
                      <a:alpha val="43137"/>
                    </a:srgbClr>
                  </a:outerShdw>
                </a:effectLst>
                <a:latin typeface="Calibri"/>
              </a:rPr>
              <a:t>&gt;25 million</a:t>
            </a:r>
          </a:p>
          <a:p>
            <a:pPr lvl="0" algn="ctr" eaLnBrk="0" hangingPunct="0">
              <a:spcBef>
                <a:spcPct val="20000"/>
              </a:spcBef>
            </a:pPr>
            <a:r>
              <a:rPr lang="en-GB" sz="2800" i="1" dirty="0" smtClean="0">
                <a:solidFill>
                  <a:srgbClr val="7030A0"/>
                </a:solidFill>
                <a:effectLst>
                  <a:outerShdw blurRad="38100" dist="38100" dir="2700000" algn="tl">
                    <a:srgbClr val="000000">
                      <a:alpha val="43137"/>
                    </a:srgbClr>
                  </a:outerShdw>
                </a:effectLst>
                <a:latin typeface="Calibri"/>
              </a:rPr>
              <a:t>(54%)</a:t>
            </a:r>
          </a:p>
        </p:txBody>
      </p:sp>
      <p:sp>
        <p:nvSpPr>
          <p:cNvPr id="2" name="Titre 1"/>
          <p:cNvSpPr>
            <a:spLocks noGrp="1"/>
          </p:cNvSpPr>
          <p:nvPr>
            <p:ph type="title"/>
          </p:nvPr>
        </p:nvSpPr>
        <p:spPr>
          <a:xfrm>
            <a:off x="206515" y="98630"/>
            <a:ext cx="8229600" cy="900100"/>
          </a:xfrm>
        </p:spPr>
        <p:txBody>
          <a:bodyPr vert="horz" lIns="91440" tIns="45720" rIns="91440" bIns="45720" rtlCol="0" anchor="ctr">
            <a:normAutofit/>
          </a:bodyPr>
          <a:lstStyle/>
          <a:p>
            <a:r>
              <a:rPr lang="fr-FR" dirty="0" smtClean="0">
                <a:solidFill>
                  <a:srgbClr val="008D62"/>
                </a:solidFill>
              </a:rPr>
              <a:t>Extended </a:t>
            </a:r>
            <a:r>
              <a:rPr lang="fr-FR" dirty="0">
                <a:solidFill>
                  <a:srgbClr val="008D62"/>
                </a:solidFill>
              </a:rPr>
              <a:t>consortium</a:t>
            </a:r>
          </a:p>
        </p:txBody>
      </p:sp>
      <p:grpSp>
        <p:nvGrpSpPr>
          <p:cNvPr id="4" name="3 Grupo"/>
          <p:cNvGrpSpPr/>
          <p:nvPr/>
        </p:nvGrpSpPr>
        <p:grpSpPr>
          <a:xfrm>
            <a:off x="971600" y="413665"/>
            <a:ext cx="6570730" cy="5940660"/>
            <a:chOff x="656565" y="413665"/>
            <a:chExt cx="6570730" cy="5940660"/>
          </a:xfrm>
        </p:grpSpPr>
        <p:sp>
          <p:nvSpPr>
            <p:cNvPr id="3" name="2 Rectángulo"/>
            <p:cNvSpPr/>
            <p:nvPr/>
          </p:nvSpPr>
          <p:spPr>
            <a:xfrm>
              <a:off x="656565" y="413665"/>
              <a:ext cx="6570730" cy="5940660"/>
            </a:xfrm>
            <a:prstGeom prst="rect">
              <a:avLst/>
            </a:prstGeom>
            <a:solidFill>
              <a:srgbClr val="BC8FDD">
                <a:alpha val="48000"/>
              </a:srgbClr>
            </a:solidFill>
            <a:ln>
              <a:solidFill>
                <a:srgbClr val="9751CB"/>
              </a:solidFill>
            </a:ln>
            <a:effectLst/>
            <a:scene3d>
              <a:camera prst="isometricOffAxis2Top">
                <a:rot lat="20301758" lon="2696715" rev="20507857"/>
              </a:camera>
              <a:lightRig rig="threePt" dir="t"/>
            </a:scene3d>
            <a:sp3d>
              <a:bevelB w="19050" h="635000" prst="slope"/>
            </a:sp3d>
          </p:spPr>
          <p:style>
            <a:lnRef idx="1">
              <a:schemeClr val="accent4"/>
            </a:lnRef>
            <a:fillRef idx="3">
              <a:schemeClr val="accent4"/>
            </a:fillRef>
            <a:effectRef idx="2">
              <a:schemeClr val="accent4"/>
            </a:effectRef>
            <a:fontRef idx="minor">
              <a:schemeClr val="lt1"/>
            </a:fontRef>
          </p:style>
          <p:txBody>
            <a:bodyPr vert="horz" tIns="324000" rtlCol="0" anchor="t"/>
            <a:lstStyle/>
            <a:p>
              <a:pPr algn="ctr"/>
              <a:r>
                <a:rPr lang="es-ES" sz="4000" b="1" dirty="0" smtClean="0">
                  <a:solidFill>
                    <a:schemeClr val="tx1"/>
                  </a:solidFill>
                  <a:latin typeface="Segoe Script" pitchFamily="66" charset="0"/>
                  <a:ea typeface="Source Code Pro Medium" pitchFamily="49" charset="0"/>
                </a:rPr>
                <a:t>CIBERER</a:t>
              </a:r>
              <a:endParaRPr lang="es-ES" sz="4000" b="1" dirty="0">
                <a:solidFill>
                  <a:schemeClr val="tx1"/>
                </a:solidFill>
                <a:latin typeface="Segoe Script" pitchFamily="66" charset="0"/>
                <a:ea typeface="Source Code Pro Medium" pitchFamily="49" charset="0"/>
              </a:endParaRPr>
            </a:p>
          </p:txBody>
        </p:sp>
        <p:sp>
          <p:nvSpPr>
            <p:cNvPr id="12" name="11 Elipse"/>
            <p:cNvSpPr/>
            <p:nvPr/>
          </p:nvSpPr>
          <p:spPr>
            <a:xfrm>
              <a:off x="1466655" y="383404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Murcia </a:t>
              </a:r>
              <a:r>
                <a:rPr lang="es-ES" sz="1100" dirty="0" err="1" smtClean="0">
                  <a:latin typeface="Trebuchet MS" pitchFamily="34" charset="0"/>
                </a:rPr>
                <a:t>Region</a:t>
              </a:r>
              <a:endParaRPr lang="es-ES" sz="1100" dirty="0">
                <a:latin typeface="Trebuchet MS" pitchFamily="34" charset="0"/>
              </a:endParaRPr>
            </a:p>
          </p:txBody>
        </p:sp>
        <p:sp>
          <p:nvSpPr>
            <p:cNvPr id="15" name="14 Elipse"/>
            <p:cNvSpPr/>
            <p:nvPr/>
          </p:nvSpPr>
          <p:spPr>
            <a:xfrm>
              <a:off x="3192474" y="185382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Basque</a:t>
              </a:r>
              <a:r>
                <a:rPr lang="es-ES" sz="1100" dirty="0" smtClean="0">
                  <a:latin typeface="Trebuchet MS" pitchFamily="34" charset="0"/>
                </a:rPr>
                <a:t> Country</a:t>
              </a:r>
              <a:endParaRPr lang="es-ES" sz="1100" dirty="0">
                <a:latin typeface="Trebuchet MS" pitchFamily="34" charset="0"/>
              </a:endParaRPr>
            </a:p>
          </p:txBody>
        </p:sp>
        <p:sp>
          <p:nvSpPr>
            <p:cNvPr id="16" name="15 Elipse"/>
            <p:cNvSpPr/>
            <p:nvPr/>
          </p:nvSpPr>
          <p:spPr>
            <a:xfrm>
              <a:off x="5427095" y="203384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ea typeface="Source Code Pro Semibold" pitchFamily="49" charset="0"/>
                </a:rPr>
                <a:t>Catalonia</a:t>
              </a:r>
              <a:endParaRPr lang="es-ES" sz="1100" dirty="0">
                <a:latin typeface="Trebuchet MS" pitchFamily="34" charset="0"/>
                <a:ea typeface="Source Code Pro Semibold" pitchFamily="49" charset="0"/>
              </a:endParaRPr>
            </a:p>
          </p:txBody>
        </p:sp>
        <p:sp>
          <p:nvSpPr>
            <p:cNvPr id="17" name="16 Elipse"/>
            <p:cNvSpPr/>
            <p:nvPr/>
          </p:nvSpPr>
          <p:spPr>
            <a:xfrm>
              <a:off x="2456765" y="401406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Navarre</a:t>
              </a:r>
              <a:endParaRPr lang="es-ES" sz="1100" dirty="0">
                <a:latin typeface="Trebuchet MS" pitchFamily="34" charset="0"/>
              </a:endParaRPr>
            </a:p>
          </p:txBody>
        </p:sp>
        <p:sp>
          <p:nvSpPr>
            <p:cNvPr id="18" name="17 Elipse"/>
            <p:cNvSpPr/>
            <p:nvPr/>
          </p:nvSpPr>
          <p:spPr>
            <a:xfrm>
              <a:off x="3581890" y="401406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Valencia </a:t>
              </a:r>
              <a:r>
                <a:rPr lang="es-ES" sz="1100" dirty="0" err="1" smtClean="0">
                  <a:latin typeface="Trebuchet MS" pitchFamily="34" charset="0"/>
                </a:rPr>
                <a:t>Region</a:t>
              </a:r>
              <a:endParaRPr lang="es-ES" sz="1100" dirty="0">
                <a:latin typeface="Trebuchet MS" pitchFamily="34" charset="0"/>
              </a:endParaRPr>
            </a:p>
          </p:txBody>
        </p:sp>
        <p:sp>
          <p:nvSpPr>
            <p:cNvPr id="19" name="18 Elipse"/>
            <p:cNvSpPr/>
            <p:nvPr/>
          </p:nvSpPr>
          <p:spPr>
            <a:xfrm>
              <a:off x="4346975" y="1835949"/>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Castile</a:t>
              </a:r>
              <a:r>
                <a:rPr lang="es-ES" sz="1100" dirty="0" smtClean="0">
                  <a:latin typeface="Trebuchet MS" pitchFamily="34" charset="0"/>
                </a:rPr>
                <a:t> and </a:t>
              </a:r>
              <a:r>
                <a:rPr lang="es-ES" sz="1100" dirty="0" err="1" smtClean="0">
                  <a:latin typeface="Trebuchet MS" pitchFamily="34" charset="0"/>
                </a:rPr>
                <a:t>Leon</a:t>
              </a:r>
              <a:endParaRPr lang="es-ES" sz="1100" dirty="0">
                <a:latin typeface="Trebuchet MS" pitchFamily="34" charset="0"/>
              </a:endParaRPr>
            </a:p>
          </p:txBody>
        </p:sp>
        <p:sp>
          <p:nvSpPr>
            <p:cNvPr id="20" name="19 Elipse"/>
            <p:cNvSpPr/>
            <p:nvPr/>
          </p:nvSpPr>
          <p:spPr>
            <a:xfrm>
              <a:off x="1601669" y="2942867"/>
              <a:ext cx="4860540" cy="1170130"/>
            </a:xfrm>
            <a:prstGeom prst="ellipse">
              <a:avLst/>
            </a:prstGeom>
            <a:solidFill>
              <a:srgbClr val="F2A0E2">
                <a:alpha val="80000"/>
              </a:srgbClr>
            </a:solidFill>
            <a:effectLst/>
            <a:scene3d>
              <a:camera prst="isometricOffAxis2Top">
                <a:rot lat="20301758" lon="2696715" rev="20507857"/>
              </a:camera>
              <a:lightRig rig="threePt" dir="t">
                <a:rot lat="0" lon="0" rev="1200000"/>
              </a:lightRig>
            </a:scene3d>
            <a:sp3d>
              <a:bevelT w="88900" h="57150" prst="angle"/>
            </a:sp3d>
          </p:spPr>
          <p:style>
            <a:lnRef idx="0">
              <a:schemeClr val="accent2"/>
            </a:lnRef>
            <a:fillRef idx="3">
              <a:schemeClr val="accent2"/>
            </a:fillRef>
            <a:effectRef idx="3">
              <a:schemeClr val="accent2"/>
            </a:effectRef>
            <a:fontRef idx="minor">
              <a:schemeClr val="lt1"/>
            </a:fontRef>
          </p:style>
          <p:txBody>
            <a:bodyPr rtlCol="0" anchor="ctr"/>
            <a:lstStyle/>
            <a:p>
              <a:pPr algn="ctr"/>
              <a:r>
                <a:rPr lang="es-ES" sz="2800" dirty="0" smtClean="0">
                  <a:solidFill>
                    <a:srgbClr val="000000"/>
                  </a:solidFill>
                  <a:latin typeface="Stencil" pitchFamily="82" charset="0"/>
                  <a:ea typeface="Source Code Pro Semibold" pitchFamily="49" charset="0"/>
                </a:rPr>
                <a:t>FISABIO</a:t>
              </a:r>
              <a:endParaRPr lang="es-ES" sz="2800" dirty="0">
                <a:solidFill>
                  <a:srgbClr val="000000"/>
                </a:solidFill>
                <a:latin typeface="Stencil" pitchFamily="82" charset="0"/>
                <a:ea typeface="Source Code Pro Semibold" pitchFamily="49" charset="0"/>
              </a:endParaRPr>
            </a:p>
          </p:txBody>
        </p:sp>
        <p:sp>
          <p:nvSpPr>
            <p:cNvPr id="13" name="12 Elipse"/>
            <p:cNvSpPr/>
            <p:nvPr/>
          </p:nvSpPr>
          <p:spPr>
            <a:xfrm>
              <a:off x="2051720" y="212385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err="1" smtClean="0">
                  <a:latin typeface="Trebuchet MS" pitchFamily="34" charset="0"/>
                </a:rPr>
                <a:t>SJdD</a:t>
              </a:r>
              <a:r>
                <a:rPr lang="es-ES" sz="1100" dirty="0" smtClean="0">
                  <a:latin typeface="Trebuchet MS" pitchFamily="34" charset="0"/>
                </a:rPr>
                <a:t> Hospital</a:t>
              </a:r>
              <a:endParaRPr lang="es-ES" sz="1100" dirty="0">
                <a:latin typeface="Trebuchet MS" pitchFamily="34" charset="0"/>
              </a:endParaRPr>
            </a:p>
          </p:txBody>
        </p:sp>
        <p:sp>
          <p:nvSpPr>
            <p:cNvPr id="14" name="13 Elipse"/>
            <p:cNvSpPr/>
            <p:nvPr/>
          </p:nvSpPr>
          <p:spPr>
            <a:xfrm>
              <a:off x="4842030" y="3744035"/>
              <a:ext cx="1125125" cy="1125125"/>
            </a:xfrm>
            <a:prstGeom prst="ellipse">
              <a:avLst/>
            </a:prstGeom>
            <a:solidFill>
              <a:schemeClr val="accent4">
                <a:lumMod val="20000"/>
                <a:lumOff val="80000"/>
                <a:alpha val="80000"/>
              </a:schemeClr>
            </a:solidFill>
            <a:ln w="3175">
              <a:solidFill>
                <a:schemeClr val="tx1"/>
              </a:solidFill>
            </a:ln>
            <a:scene3d>
              <a:camera prst="isometricOffAxis2Top">
                <a:rot lat="20301758" lon="2696715" rev="20507857"/>
              </a:camera>
              <a:lightRig rig="threePt" dir="t"/>
            </a:scene3d>
            <a:sp3d>
              <a:bevelT w="139700" h="139700" prst="divot"/>
            </a:sp3d>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1100" dirty="0" smtClean="0">
                  <a:latin typeface="Trebuchet MS" pitchFamily="34" charset="0"/>
                </a:rPr>
                <a:t>Madrid </a:t>
              </a:r>
              <a:r>
                <a:rPr lang="es-ES" sz="1100" dirty="0" err="1" smtClean="0">
                  <a:latin typeface="Trebuchet MS" pitchFamily="34" charset="0"/>
                </a:rPr>
                <a:t>Region</a:t>
              </a:r>
              <a:endParaRPr lang="es-ES" sz="1100" dirty="0">
                <a:latin typeface="Trebuchet MS" pitchFamily="34" charset="0"/>
              </a:endParaRPr>
            </a:p>
          </p:txBody>
        </p:sp>
      </p:grpSp>
      <p:sp>
        <p:nvSpPr>
          <p:cNvPr id="41" name="4 Marcador de contenido"/>
          <p:cNvSpPr txBox="1">
            <a:spLocks/>
          </p:cNvSpPr>
          <p:nvPr/>
        </p:nvSpPr>
        <p:spPr>
          <a:xfrm>
            <a:off x="-18510" y="1024790"/>
            <a:ext cx="2677797" cy="3439325"/>
          </a:xfrm>
          <a:prstGeom prst="rect">
            <a:avLst/>
          </a:prstGeom>
          <a:ln>
            <a:noFill/>
          </a:ln>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u="heavy" dirty="0" smtClean="0">
                <a:uFill>
                  <a:solidFill>
                    <a:srgbClr val="FFC000"/>
                  </a:solidFill>
                </a:uFill>
              </a:rPr>
              <a:t>Seven regional  RD registries</a:t>
            </a:r>
          </a:p>
          <a:p>
            <a:pPr marL="0" indent="0">
              <a:buNone/>
            </a:pPr>
            <a:r>
              <a:rPr lang="en-GB" sz="1600" b="1" dirty="0" smtClean="0">
                <a:solidFill>
                  <a:srgbClr val="B88C00"/>
                </a:solidFill>
                <a:uFill>
                  <a:solidFill>
                    <a:srgbClr val="FFC000"/>
                  </a:solidFill>
                </a:uFill>
              </a:rPr>
              <a:t>Significant increase of the Spanish population </a:t>
            </a:r>
          </a:p>
          <a:p>
            <a:pPr marL="0" indent="0">
              <a:buNone/>
            </a:pPr>
            <a:r>
              <a:rPr lang="en-GB" sz="1600" b="1" dirty="0">
                <a:solidFill>
                  <a:srgbClr val="B88C00"/>
                </a:solidFill>
                <a:uFill>
                  <a:solidFill>
                    <a:srgbClr val="FFC000"/>
                  </a:solidFill>
                </a:uFill>
              </a:rPr>
              <a:t>c</a:t>
            </a:r>
            <a:r>
              <a:rPr lang="en-GB" sz="1600" b="1" dirty="0" smtClean="0">
                <a:solidFill>
                  <a:srgbClr val="B88C00"/>
                </a:solidFill>
                <a:uFill>
                  <a:solidFill>
                    <a:srgbClr val="FFC000"/>
                  </a:solidFill>
                </a:uFill>
              </a:rPr>
              <a:t>overage</a:t>
            </a:r>
          </a:p>
          <a:p>
            <a:pPr marL="0" indent="0">
              <a:buNone/>
            </a:pPr>
            <a:endParaRPr lang="en-GB" sz="600" u="heavy" dirty="0" smtClean="0">
              <a:solidFill>
                <a:schemeClr val="accent2">
                  <a:lumMod val="50000"/>
                </a:schemeClr>
              </a:solidFill>
              <a:uFill>
                <a:solidFill>
                  <a:srgbClr val="C00000"/>
                </a:solidFill>
              </a:uFill>
            </a:endParaRPr>
          </a:p>
          <a:p>
            <a:pPr marL="0" indent="0">
              <a:buNone/>
            </a:pPr>
            <a:r>
              <a:rPr lang="en-GB" sz="1600" u="heavy" dirty="0" smtClean="0">
                <a:solidFill>
                  <a:schemeClr val="accent2">
                    <a:lumMod val="50000"/>
                  </a:schemeClr>
                </a:solidFill>
                <a:uFill>
                  <a:solidFill>
                    <a:srgbClr val="C00000"/>
                  </a:solidFill>
                </a:uFill>
              </a:rPr>
              <a:t>One hospital RD registry</a:t>
            </a:r>
          </a:p>
          <a:p>
            <a:pPr marL="0" indent="0">
              <a:buNone/>
            </a:pPr>
            <a:r>
              <a:rPr lang="en-GB" sz="1600" b="1" dirty="0" smtClean="0">
                <a:solidFill>
                  <a:srgbClr val="C00000"/>
                </a:solidFill>
                <a:uFill>
                  <a:solidFill>
                    <a:srgbClr val="C00000"/>
                  </a:solidFill>
                </a:uFill>
              </a:rPr>
              <a:t>Provides the chance</a:t>
            </a:r>
          </a:p>
          <a:p>
            <a:pPr marL="0" indent="0">
              <a:buNone/>
            </a:pPr>
            <a:r>
              <a:rPr lang="en-GB" sz="1600" b="1" dirty="0">
                <a:solidFill>
                  <a:srgbClr val="C00000"/>
                </a:solidFill>
                <a:uFill>
                  <a:solidFill>
                    <a:srgbClr val="C00000"/>
                  </a:solidFill>
                </a:uFill>
              </a:rPr>
              <a:t>t</a:t>
            </a:r>
            <a:r>
              <a:rPr lang="en-GB" sz="1600" b="1" dirty="0" smtClean="0">
                <a:solidFill>
                  <a:srgbClr val="C00000"/>
                </a:solidFill>
                <a:uFill>
                  <a:solidFill>
                    <a:srgbClr val="C00000"/>
                  </a:solidFill>
                </a:uFill>
              </a:rPr>
              <a:t>o explore</a:t>
            </a:r>
          </a:p>
          <a:p>
            <a:pPr marL="0" indent="0">
              <a:buNone/>
            </a:pPr>
            <a:r>
              <a:rPr lang="en-GB" sz="1600" b="1" dirty="0" err="1" smtClean="0">
                <a:solidFill>
                  <a:srgbClr val="C00000"/>
                </a:solidFill>
                <a:uFill>
                  <a:solidFill>
                    <a:srgbClr val="C00000"/>
                  </a:solidFill>
                </a:uFill>
              </a:rPr>
              <a:t>Orphacoding</a:t>
            </a:r>
            <a:endParaRPr lang="en-GB" sz="1600" b="1" dirty="0">
              <a:solidFill>
                <a:srgbClr val="C00000"/>
              </a:solidFill>
              <a:uFill>
                <a:solidFill>
                  <a:srgbClr val="C00000"/>
                </a:solidFill>
              </a:uFill>
            </a:endParaRPr>
          </a:p>
          <a:p>
            <a:pPr marL="0" indent="0">
              <a:buNone/>
            </a:pPr>
            <a:r>
              <a:rPr lang="en-GB" sz="1600" b="1" dirty="0" smtClean="0">
                <a:solidFill>
                  <a:srgbClr val="C00000"/>
                </a:solidFill>
                <a:uFill>
                  <a:solidFill>
                    <a:srgbClr val="C00000"/>
                  </a:solidFill>
                </a:uFill>
              </a:rPr>
              <a:t>at a different level</a:t>
            </a:r>
          </a:p>
        </p:txBody>
      </p:sp>
      <p:sp>
        <p:nvSpPr>
          <p:cNvPr id="5" name="4 Elipse"/>
          <p:cNvSpPr/>
          <p:nvPr/>
        </p:nvSpPr>
        <p:spPr>
          <a:xfrm>
            <a:off x="5178836" y="3736778"/>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Elipse"/>
          <p:cNvSpPr/>
          <p:nvPr/>
        </p:nvSpPr>
        <p:spPr>
          <a:xfrm>
            <a:off x="2403040" y="2123855"/>
            <a:ext cx="1193015" cy="1215135"/>
          </a:xfrm>
          <a:prstGeom prst="ellipse">
            <a:avLst/>
          </a:prstGeom>
          <a:noFill/>
          <a:ln w="50800">
            <a:solidFill>
              <a:srgbClr val="C00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Elipse"/>
          <p:cNvSpPr/>
          <p:nvPr/>
        </p:nvSpPr>
        <p:spPr>
          <a:xfrm>
            <a:off x="1805505" y="3824519"/>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23 Elipse"/>
          <p:cNvSpPr/>
          <p:nvPr/>
        </p:nvSpPr>
        <p:spPr>
          <a:xfrm>
            <a:off x="2799194" y="4020500"/>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Elipse"/>
          <p:cNvSpPr/>
          <p:nvPr/>
        </p:nvSpPr>
        <p:spPr>
          <a:xfrm>
            <a:off x="3920740" y="4014065"/>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Elipse"/>
          <p:cNvSpPr/>
          <p:nvPr/>
        </p:nvSpPr>
        <p:spPr>
          <a:xfrm>
            <a:off x="4681062" y="1823109"/>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Elipse"/>
          <p:cNvSpPr/>
          <p:nvPr/>
        </p:nvSpPr>
        <p:spPr>
          <a:xfrm>
            <a:off x="5777301" y="2033845"/>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Elipse"/>
          <p:cNvSpPr/>
          <p:nvPr/>
        </p:nvSpPr>
        <p:spPr>
          <a:xfrm>
            <a:off x="3536885" y="1853825"/>
            <a:ext cx="1215136" cy="1260140"/>
          </a:xfrm>
          <a:prstGeom prst="ellipse">
            <a:avLst/>
          </a:prstGeom>
          <a:noFill/>
          <a:ln w="50800">
            <a:solidFill>
              <a:srgbClr val="FFC000"/>
            </a:solidFill>
          </a:ln>
          <a:scene3d>
            <a:camera prst="orthographicFront">
              <a:rot lat="1351256" lon="18954283" rev="20378355"/>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3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6504" t="22457" r="10544" b="71061"/>
          <a:stretch/>
        </p:blipFill>
        <p:spPr bwMode="auto">
          <a:xfrm>
            <a:off x="1483520" y="5744838"/>
            <a:ext cx="4376957" cy="344219"/>
          </a:xfrm>
          <a:prstGeom prst="rect">
            <a:avLst/>
          </a:prstGeom>
          <a:noFill/>
          <a:ln>
            <a:noFill/>
          </a:ln>
          <a:effectLst/>
          <a:scene3d>
            <a:camera prst="orthographicFront">
              <a:rot lat="0" lon="0" rev="12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550588" y="5165008"/>
            <a:ext cx="4659994" cy="646331"/>
          </a:xfrm>
          <a:prstGeom prst="rect">
            <a:avLst/>
          </a:prstGeom>
          <a:noFill/>
          <a:scene3d>
            <a:camera prst="orthographicFront">
              <a:rot lat="0" lon="0" rev="120000"/>
            </a:camera>
            <a:lightRig rig="threePt" dir="t"/>
          </a:scene3d>
        </p:spPr>
        <p:txBody>
          <a:bodyPr wrap="none" rtlCol="0">
            <a:spAutoFit/>
          </a:bodyPr>
          <a:lstStyle/>
          <a:p>
            <a:r>
              <a:rPr lang="es-ES" sz="1200" b="1" dirty="0" smtClean="0">
                <a:latin typeface="+mn-lt"/>
              </a:rPr>
              <a:t>Extended</a:t>
            </a:r>
            <a:r>
              <a:rPr lang="es-ES" sz="1200" dirty="0" smtClean="0">
                <a:latin typeface="+mn-lt"/>
              </a:rPr>
              <a:t> use of </a:t>
            </a:r>
            <a:r>
              <a:rPr lang="es-ES" sz="1200" dirty="0" err="1" smtClean="0">
                <a:latin typeface="+mn-lt"/>
              </a:rPr>
              <a:t>the</a:t>
            </a:r>
            <a:r>
              <a:rPr lang="es-ES" sz="1200" dirty="0" smtClean="0">
                <a:latin typeface="+mn-lt"/>
              </a:rPr>
              <a:t> “Standard </a:t>
            </a:r>
            <a:r>
              <a:rPr lang="es-ES" sz="1200" dirty="0" err="1" smtClean="0">
                <a:latin typeface="+mn-lt"/>
              </a:rPr>
              <a:t>procedure</a:t>
            </a:r>
            <a:r>
              <a:rPr lang="es-ES" sz="1200" dirty="0" smtClean="0">
                <a:latin typeface="+mn-lt"/>
              </a:rPr>
              <a:t> and guide” and “</a:t>
            </a:r>
            <a:r>
              <a:rPr lang="es-ES" sz="1200" dirty="0" err="1" smtClean="0">
                <a:latin typeface="+mn-lt"/>
              </a:rPr>
              <a:t>Specification</a:t>
            </a:r>
            <a:endParaRPr lang="es-ES" sz="1200" dirty="0" smtClean="0">
              <a:latin typeface="+mn-lt"/>
            </a:endParaRPr>
          </a:p>
          <a:p>
            <a:r>
              <a:rPr lang="es-ES" sz="1200" dirty="0" smtClean="0">
                <a:latin typeface="+mn-lt"/>
              </a:rPr>
              <a:t>and </a:t>
            </a:r>
            <a:r>
              <a:rPr lang="es-ES" sz="1200" dirty="0" err="1" smtClean="0">
                <a:latin typeface="+mn-lt"/>
              </a:rPr>
              <a:t>implementation</a:t>
            </a:r>
            <a:r>
              <a:rPr lang="es-ES" sz="1200" dirty="0" smtClean="0">
                <a:latin typeface="+mn-lt"/>
              </a:rPr>
              <a:t> manual of </a:t>
            </a:r>
            <a:r>
              <a:rPr lang="es-ES" sz="1200" dirty="0" err="1" smtClean="0">
                <a:latin typeface="+mn-lt"/>
              </a:rPr>
              <a:t>the</a:t>
            </a:r>
            <a:r>
              <a:rPr lang="es-ES" sz="1200" dirty="0" smtClean="0">
                <a:latin typeface="+mn-lt"/>
              </a:rPr>
              <a:t> Master File” </a:t>
            </a:r>
            <a:r>
              <a:rPr lang="es-ES" sz="1200" dirty="0" err="1" smtClean="0">
                <a:latin typeface="+mn-lt"/>
              </a:rPr>
              <a:t>by</a:t>
            </a:r>
            <a:r>
              <a:rPr lang="es-ES" sz="1200" dirty="0" smtClean="0">
                <a:latin typeface="+mn-lt"/>
              </a:rPr>
              <a:t> </a:t>
            </a:r>
            <a:r>
              <a:rPr lang="es-ES" sz="1200" dirty="0" err="1" smtClean="0">
                <a:latin typeface="+mn-lt"/>
              </a:rPr>
              <a:t>other</a:t>
            </a:r>
            <a:r>
              <a:rPr lang="es-ES" sz="1200" dirty="0" smtClean="0">
                <a:latin typeface="+mn-lt"/>
              </a:rPr>
              <a:t> </a:t>
            </a:r>
            <a:r>
              <a:rPr lang="es-ES" sz="1200" dirty="0" err="1" smtClean="0">
                <a:latin typeface="+mn-lt"/>
              </a:rPr>
              <a:t>regions</a:t>
            </a:r>
            <a:endParaRPr lang="es-ES" sz="1200" dirty="0" smtClean="0">
              <a:latin typeface="+mn-lt"/>
            </a:endParaRPr>
          </a:p>
          <a:p>
            <a:r>
              <a:rPr lang="es-ES" sz="1200" dirty="0" err="1" smtClean="0">
                <a:latin typeface="+mn-lt"/>
              </a:rPr>
              <a:t>national</a:t>
            </a:r>
            <a:r>
              <a:rPr lang="es-ES" sz="1200" dirty="0" smtClean="0">
                <a:latin typeface="+mn-lt"/>
              </a:rPr>
              <a:t> </a:t>
            </a:r>
            <a:r>
              <a:rPr lang="es-ES" sz="1200" dirty="0" err="1" smtClean="0">
                <a:latin typeface="+mn-lt"/>
              </a:rPr>
              <a:t>level</a:t>
            </a:r>
            <a:r>
              <a:rPr lang="es-ES" sz="1200" dirty="0" smtClean="0">
                <a:latin typeface="+mn-lt"/>
              </a:rPr>
              <a:t> </a:t>
            </a:r>
            <a:r>
              <a:rPr lang="es-ES" sz="1200" dirty="0" err="1" smtClean="0">
                <a:latin typeface="+mn-lt"/>
              </a:rPr>
              <a:t>based</a:t>
            </a:r>
            <a:r>
              <a:rPr lang="es-ES" sz="1200" dirty="0" smtClean="0">
                <a:latin typeface="+mn-lt"/>
              </a:rPr>
              <a:t> </a:t>
            </a:r>
            <a:r>
              <a:rPr lang="es-ES" sz="1200" dirty="0" err="1" smtClean="0">
                <a:latin typeface="+mn-lt"/>
              </a:rPr>
              <a:t>on</a:t>
            </a:r>
            <a:r>
              <a:rPr lang="es-ES" sz="1200" dirty="0" smtClean="0">
                <a:latin typeface="+mn-lt"/>
              </a:rPr>
              <a:t> </a:t>
            </a:r>
            <a:r>
              <a:rPr lang="es-ES" sz="1200" dirty="0" err="1" smtClean="0">
                <a:latin typeface="+mn-lt"/>
              </a:rPr>
              <a:t>the</a:t>
            </a:r>
            <a:r>
              <a:rPr lang="es-ES" sz="1200" dirty="0" smtClean="0">
                <a:latin typeface="+mn-lt"/>
              </a:rPr>
              <a:t> </a:t>
            </a:r>
            <a:r>
              <a:rPr lang="es-ES" sz="1200" dirty="0" err="1" smtClean="0">
                <a:latin typeface="+mn-lt"/>
              </a:rPr>
              <a:t>results</a:t>
            </a:r>
            <a:r>
              <a:rPr lang="es-ES" sz="1200" dirty="0" smtClean="0">
                <a:latin typeface="+mn-lt"/>
              </a:rPr>
              <a:t> </a:t>
            </a:r>
            <a:r>
              <a:rPr lang="es-ES" sz="1200" dirty="0" err="1" smtClean="0">
                <a:latin typeface="+mn-lt"/>
              </a:rPr>
              <a:t>obtained</a:t>
            </a:r>
            <a:r>
              <a:rPr lang="es-ES" sz="1200" dirty="0" smtClean="0">
                <a:latin typeface="+mn-lt"/>
              </a:rPr>
              <a:t> in </a:t>
            </a:r>
            <a:r>
              <a:rPr lang="es-ES" sz="1200" dirty="0" err="1" smtClean="0">
                <a:latin typeface="+mn-lt"/>
              </a:rPr>
              <a:t>Phase</a:t>
            </a:r>
            <a:r>
              <a:rPr lang="es-ES" sz="1200" dirty="0" smtClean="0">
                <a:latin typeface="+mn-lt"/>
              </a:rPr>
              <a:t> 1 (</a:t>
            </a:r>
            <a:r>
              <a:rPr lang="es-ES" sz="1200" b="1" dirty="0" smtClean="0">
                <a:latin typeface="+mn-lt"/>
              </a:rPr>
              <a:t>at </a:t>
            </a:r>
            <a:r>
              <a:rPr lang="es-ES" sz="1200" b="1" dirty="0" err="1" smtClean="0">
                <a:latin typeface="+mn-lt"/>
              </a:rPr>
              <a:t>least</a:t>
            </a:r>
            <a:r>
              <a:rPr lang="es-ES" sz="1200" b="1" dirty="0" smtClean="0">
                <a:latin typeface="+mn-lt"/>
              </a:rPr>
              <a:t> 2</a:t>
            </a:r>
            <a:r>
              <a:rPr lang="es-ES" sz="1200" dirty="0" smtClean="0">
                <a:latin typeface="+mn-lt"/>
              </a:rPr>
              <a:t>)</a:t>
            </a:r>
            <a:endParaRPr lang="es-ES" sz="1200" dirty="0">
              <a:latin typeface="+mn-lt"/>
            </a:endParaRPr>
          </a:p>
        </p:txBody>
      </p:sp>
    </p:spTree>
    <p:extLst>
      <p:ext uri="{BB962C8B-B14F-4D97-AF65-F5344CB8AC3E}">
        <p14:creationId xmlns:p14="http://schemas.microsoft.com/office/powerpoint/2010/main" val="2430688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50777</TotalTime>
  <Words>1274</Words>
  <Application>Microsoft Office PowerPoint</Application>
  <PresentationFormat>Presentación en pantalla (4:3)</PresentationFormat>
  <Paragraphs>238</Paragraphs>
  <Slides>15</Slides>
  <Notes>12</Notes>
  <HiddenSlides>0</HiddenSlides>
  <MMClips>0</MMClips>
  <ScaleCrop>false</ScaleCrop>
  <HeadingPairs>
    <vt:vector size="4" baseType="variant">
      <vt:variant>
        <vt:lpstr>Tema</vt:lpstr>
      </vt:variant>
      <vt:variant>
        <vt:i4>2</vt:i4>
      </vt:variant>
      <vt:variant>
        <vt:lpstr>Títulos de diapositiva</vt:lpstr>
      </vt:variant>
      <vt:variant>
        <vt:i4>15</vt:i4>
      </vt:variant>
    </vt:vector>
  </HeadingPairs>
  <TitlesOfParts>
    <vt:vector size="17" baseType="lpstr">
      <vt:lpstr>1_Thème Office</vt:lpstr>
      <vt:lpstr>2_Thème Office</vt:lpstr>
      <vt:lpstr> </vt:lpstr>
      <vt:lpstr>Timeline</vt:lpstr>
      <vt:lpstr>Timeline</vt:lpstr>
      <vt:lpstr>Initial consortium</vt:lpstr>
      <vt:lpstr>Initial consortium</vt:lpstr>
      <vt:lpstr>Achievements - Phases 1 &amp; 2</vt:lpstr>
      <vt:lpstr>Timeline</vt:lpstr>
      <vt:lpstr>Extended consortium</vt:lpstr>
      <vt:lpstr>Extended consortium</vt:lpstr>
      <vt:lpstr>Cross-references</vt:lpstr>
      <vt:lpstr>Cross-references</vt:lpstr>
      <vt:lpstr>General achievements</vt:lpstr>
      <vt:lpstr>Outcomes &amp; results communication</vt:lpstr>
      <vt:lpstr>Presentación de PowerPoint</vt:lpstr>
      <vt:lpstr>Thank you!       rico_juamol@gva.es       cavero_cla@gva.es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Juan Rico Molins</cp:lastModifiedBy>
  <cp:revision>276</cp:revision>
  <dcterms:created xsi:type="dcterms:W3CDTF">2012-05-07T13:50:16Z</dcterms:created>
  <dcterms:modified xsi:type="dcterms:W3CDTF">2021-11-24T12:59:07Z</dcterms:modified>
</cp:coreProperties>
</file>