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6" r:id="rId1"/>
  </p:sldMasterIdLst>
  <p:notesMasterIdLst>
    <p:notesMasterId r:id="rId14"/>
  </p:notesMasterIdLst>
  <p:handoutMasterIdLst>
    <p:handoutMasterId r:id="rId15"/>
  </p:handoutMasterIdLst>
  <p:sldIdLst>
    <p:sldId id="256" r:id="rId2"/>
    <p:sldId id="262" r:id="rId3"/>
    <p:sldId id="263" r:id="rId4"/>
    <p:sldId id="268" r:id="rId5"/>
    <p:sldId id="269" r:id="rId6"/>
    <p:sldId id="272" r:id="rId7"/>
    <p:sldId id="271" r:id="rId8"/>
    <p:sldId id="265" r:id="rId9"/>
    <p:sldId id="267" r:id="rId10"/>
    <p:sldId id="270" r:id="rId11"/>
    <p:sldId id="266" r:id="rId12"/>
    <p:sldId id="264" r:id="rId13"/>
  </p:sldIdLst>
  <p:sldSz cx="9144000" cy="6858000" type="screen4x3"/>
  <p:notesSz cx="6797675" cy="987425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CC"/>
    <a:srgbClr val="081908"/>
    <a:srgbClr val="5D595F"/>
    <a:srgbClr val="008D62"/>
    <a:srgbClr val="D2DFEE"/>
    <a:srgbClr val="B0C7E2"/>
    <a:srgbClr val="789FCE"/>
    <a:srgbClr val="F3F2F2"/>
    <a:srgbClr val="F4F2F2"/>
    <a:srgbClr val="FA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16" autoAdjust="0"/>
    <p:restoredTop sz="89454"/>
  </p:normalViewPr>
  <p:slideViewPr>
    <p:cSldViewPr>
      <p:cViewPr varScale="1">
        <p:scale>
          <a:sx n="63" d="100"/>
          <a:sy n="63" d="100"/>
        </p:scale>
        <p:origin x="1224" y="6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3096" y="-84"/>
      </p:cViewPr>
      <p:guideLst>
        <p:guide orient="horz" pos="3110"/>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mzsfps01.mzcr.cz\OdboryUZIS\SDILENE\Klasifikace\Anal&#253;zy\ORPHA%20super%20analyza\ORPHA_NRVV_15.11.202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mzsfps01.mzcr.cz\OdboryUZIS\SDILENE\Klasifikace\Anal&#253;zy\ORPHA%20super%20analyza\ORPHA_NRVV_15.11.2021.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cs-CZ" dirty="0" err="1"/>
              <a:t>Number</a:t>
            </a:r>
            <a:r>
              <a:rPr lang="cs-CZ" dirty="0"/>
              <a:t> </a:t>
            </a:r>
            <a:r>
              <a:rPr lang="cs-CZ" dirty="0" err="1"/>
              <a:t>of</a:t>
            </a:r>
            <a:r>
              <a:rPr lang="cs-CZ" dirty="0"/>
              <a:t> </a:t>
            </a:r>
            <a:r>
              <a:rPr lang="cs-CZ" dirty="0" err="1"/>
              <a:t>entered</a:t>
            </a:r>
            <a:r>
              <a:rPr lang="cs-CZ" dirty="0"/>
              <a:t> </a:t>
            </a:r>
            <a:r>
              <a:rPr lang="cs-CZ" dirty="0" err="1"/>
              <a:t>ORPHAcodes</a:t>
            </a:r>
            <a:r>
              <a:rPr lang="cs-CZ" dirty="0"/>
              <a:t> per </a:t>
            </a:r>
            <a:r>
              <a:rPr lang="cs-CZ" dirty="0" err="1"/>
              <a:t>year</a:t>
            </a:r>
            <a:endParaRPr lang="cs-CZ" dirty="0"/>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cs-CZ"/>
        </a:p>
      </c:txPr>
    </c:title>
    <c:autoTitleDeleted val="0"/>
    <c:plotArea>
      <c:layout>
        <c:manualLayout>
          <c:layoutTarget val="inner"/>
          <c:xMode val="edge"/>
          <c:yMode val="edge"/>
          <c:x val="7.9746006591943308E-2"/>
          <c:y val="0.245648237696208"/>
          <c:w val="0.88950626454712034"/>
          <c:h val="0.61917454767226143"/>
        </c:manualLayout>
      </c:layout>
      <c:barChart>
        <c:barDir val="col"/>
        <c:grouping val="clustered"/>
        <c:varyColors val="0"/>
        <c:ser>
          <c:idx val="0"/>
          <c:order val="0"/>
          <c:tx>
            <c:strRef>
              <c:f>výstupy!$F$10</c:f>
              <c:strCache>
                <c:ptCount val="1"/>
                <c:pt idx="0">
                  <c:v>Počet z DgOroKod</c:v>
                </c:pt>
              </c:strCache>
            </c:strRef>
          </c:tx>
          <c:spPr>
            <a:solidFill>
              <a:schemeClr val="accent1"/>
            </a:solidFill>
            <a:ln>
              <a:noFill/>
            </a:ln>
            <a:effectLst/>
          </c:spPr>
          <c:invertIfNegative val="0"/>
          <c:dLbls>
            <c:spPr>
              <a:solidFill>
                <a:schemeClr val="bg1"/>
              </a:solid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cs-CZ"/>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výstupy!$G$9:$L$9</c:f>
              <c:strCache>
                <c:ptCount val="6"/>
                <c:pt idx="0">
                  <c:v>2016</c:v>
                </c:pt>
                <c:pt idx="1">
                  <c:v>2017</c:v>
                </c:pt>
                <c:pt idx="2">
                  <c:v>2018</c:v>
                </c:pt>
                <c:pt idx="3">
                  <c:v>2019</c:v>
                </c:pt>
                <c:pt idx="4">
                  <c:v>2020</c:v>
                </c:pt>
                <c:pt idx="5">
                  <c:v>2021*</c:v>
                </c:pt>
              </c:strCache>
            </c:strRef>
          </c:cat>
          <c:val>
            <c:numRef>
              <c:f>výstupy!$G$10:$L$10</c:f>
              <c:numCache>
                <c:formatCode>General</c:formatCode>
                <c:ptCount val="6"/>
                <c:pt idx="0">
                  <c:v>18</c:v>
                </c:pt>
                <c:pt idx="1">
                  <c:v>39</c:v>
                </c:pt>
                <c:pt idx="2">
                  <c:v>39</c:v>
                </c:pt>
                <c:pt idx="3">
                  <c:v>320</c:v>
                </c:pt>
                <c:pt idx="4">
                  <c:v>437</c:v>
                </c:pt>
                <c:pt idx="5">
                  <c:v>248</c:v>
                </c:pt>
              </c:numCache>
            </c:numRef>
          </c:val>
          <c:extLst>
            <c:ext xmlns:c16="http://schemas.microsoft.com/office/drawing/2014/chart" uri="{C3380CC4-5D6E-409C-BE32-E72D297353CC}">
              <c16:uniqueId val="{00000000-5D89-4468-B6D8-3037DF1FC14B}"/>
            </c:ext>
          </c:extLst>
        </c:ser>
        <c:dLbls>
          <c:showLegendKey val="0"/>
          <c:showVal val="0"/>
          <c:showCatName val="0"/>
          <c:showSerName val="0"/>
          <c:showPercent val="0"/>
          <c:showBubbleSize val="0"/>
        </c:dLbls>
        <c:gapWidth val="219"/>
        <c:overlap val="-27"/>
        <c:axId val="1082432368"/>
        <c:axId val="1949144032"/>
      </c:barChart>
      <c:catAx>
        <c:axId val="10824323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cs-CZ"/>
          </a:p>
        </c:txPr>
        <c:crossAx val="1949144032"/>
        <c:crosses val="autoZero"/>
        <c:auto val="1"/>
        <c:lblAlgn val="ctr"/>
        <c:lblOffset val="100"/>
        <c:noMultiLvlLbl val="0"/>
      </c:catAx>
      <c:valAx>
        <c:axId val="19491440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cs-CZ"/>
          </a:p>
        </c:txPr>
        <c:crossAx val="1082432368"/>
        <c:crosses val="autoZero"/>
        <c:crossBetween val="between"/>
      </c:valAx>
      <c:spPr>
        <a:noFill/>
        <a:ln>
          <a:noFill/>
        </a:ln>
        <a:effectLst/>
      </c:spPr>
    </c:plotArea>
    <c:plotVisOnly val="1"/>
    <c:dispBlanksAs val="gap"/>
    <c:showDLblsOverMax val="0"/>
  </c:chart>
  <c:spPr>
    <a:noFill/>
    <a:ln>
      <a:noFill/>
    </a:ln>
    <a:effectLst/>
  </c:spPr>
  <c:txPr>
    <a:bodyPr/>
    <a:lstStyle/>
    <a:p>
      <a:pPr>
        <a:defRPr sz="1200"/>
      </a:pPr>
      <a:endParaRPr lang="cs-CZ"/>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cs-CZ" dirty="0" err="1"/>
              <a:t>Number</a:t>
            </a:r>
            <a:r>
              <a:rPr lang="cs-CZ" dirty="0"/>
              <a:t> </a:t>
            </a:r>
            <a:r>
              <a:rPr lang="cs-CZ" dirty="0" err="1"/>
              <a:t>of</a:t>
            </a:r>
            <a:r>
              <a:rPr lang="cs-CZ" dirty="0"/>
              <a:t> </a:t>
            </a:r>
            <a:r>
              <a:rPr lang="cs-CZ" dirty="0" err="1"/>
              <a:t>entered</a:t>
            </a:r>
            <a:r>
              <a:rPr lang="cs-CZ" dirty="0"/>
              <a:t> </a:t>
            </a:r>
            <a:r>
              <a:rPr lang="cs-CZ" dirty="0" err="1"/>
              <a:t>ORPHAcodes</a:t>
            </a:r>
            <a:r>
              <a:rPr lang="cs-CZ" dirty="0"/>
              <a:t>, </a:t>
            </a:r>
            <a:r>
              <a:rPr lang="cs-CZ" dirty="0" err="1"/>
              <a:t>total</a:t>
            </a:r>
            <a:endParaRPr lang="cs-CZ" dirty="0"/>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cs-CZ"/>
        </a:p>
      </c:txPr>
    </c:title>
    <c:autoTitleDeleted val="0"/>
    <c:plotArea>
      <c:layout/>
      <c:lineChart>
        <c:grouping val="stacked"/>
        <c:varyColors val="0"/>
        <c:ser>
          <c:idx val="0"/>
          <c:order val="0"/>
          <c:tx>
            <c:strRef>
              <c:f>výstupy!$F$10</c:f>
              <c:strCache>
                <c:ptCount val="1"/>
                <c:pt idx="0">
                  <c:v>Počet z DgOroKod</c:v>
                </c:pt>
              </c:strCache>
            </c:strRef>
          </c:tx>
          <c:spPr>
            <a:ln w="28575" cap="rnd">
              <a:solidFill>
                <a:schemeClr val="accent1"/>
              </a:solidFill>
              <a:round/>
            </a:ln>
            <a:effectLst/>
          </c:spPr>
          <c:marker>
            <c:symbol val="none"/>
          </c:marker>
          <c:dLbls>
            <c:dLbl>
              <c:idx val="3"/>
              <c:layout>
                <c:manualLayout>
                  <c:x val="-7.3912324234904875E-2"/>
                  <c:y val="-8.907322413575308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7C33-459B-93C4-1E79F2F9D8F8}"/>
                </c:ext>
              </c:extLst>
            </c:dLbl>
            <c:spPr>
              <a:solidFill>
                <a:schemeClr val="bg1"/>
              </a:solid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cs-CZ"/>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výstupy!$G$9:$L$9</c:f>
              <c:strCache>
                <c:ptCount val="6"/>
                <c:pt idx="0">
                  <c:v>2016</c:v>
                </c:pt>
                <c:pt idx="1">
                  <c:v>2017</c:v>
                </c:pt>
                <c:pt idx="2">
                  <c:v>2018</c:v>
                </c:pt>
                <c:pt idx="3">
                  <c:v>2019</c:v>
                </c:pt>
                <c:pt idx="4">
                  <c:v>2020</c:v>
                </c:pt>
                <c:pt idx="5">
                  <c:v>2021*</c:v>
                </c:pt>
              </c:strCache>
            </c:strRef>
          </c:cat>
          <c:val>
            <c:numRef>
              <c:f>výstupy!$G$11:$L$11</c:f>
              <c:numCache>
                <c:formatCode>General</c:formatCode>
                <c:ptCount val="6"/>
                <c:pt idx="0">
                  <c:v>18</c:v>
                </c:pt>
                <c:pt idx="1">
                  <c:v>57</c:v>
                </c:pt>
                <c:pt idx="2">
                  <c:v>96</c:v>
                </c:pt>
                <c:pt idx="3">
                  <c:v>416</c:v>
                </c:pt>
                <c:pt idx="4">
                  <c:v>853</c:v>
                </c:pt>
                <c:pt idx="5">
                  <c:v>1101</c:v>
                </c:pt>
              </c:numCache>
            </c:numRef>
          </c:val>
          <c:smooth val="0"/>
          <c:extLst>
            <c:ext xmlns:c16="http://schemas.microsoft.com/office/drawing/2014/chart" uri="{C3380CC4-5D6E-409C-BE32-E72D297353CC}">
              <c16:uniqueId val="{00000001-7C33-459B-93C4-1E79F2F9D8F8}"/>
            </c:ext>
          </c:extLst>
        </c:ser>
        <c:dLbls>
          <c:showLegendKey val="0"/>
          <c:showVal val="0"/>
          <c:showCatName val="0"/>
          <c:showSerName val="0"/>
          <c:showPercent val="0"/>
          <c:showBubbleSize val="0"/>
        </c:dLbls>
        <c:smooth val="0"/>
        <c:axId val="477034624"/>
        <c:axId val="475375552"/>
      </c:lineChart>
      <c:catAx>
        <c:axId val="477034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cs-CZ"/>
          </a:p>
        </c:txPr>
        <c:crossAx val="475375552"/>
        <c:crosses val="autoZero"/>
        <c:auto val="1"/>
        <c:lblAlgn val="ctr"/>
        <c:lblOffset val="100"/>
        <c:noMultiLvlLbl val="0"/>
      </c:catAx>
      <c:valAx>
        <c:axId val="4753755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cs-CZ"/>
          </a:p>
        </c:txPr>
        <c:crossAx val="477034624"/>
        <c:crosses val="autoZero"/>
        <c:crossBetween val="between"/>
      </c:valAx>
      <c:spPr>
        <a:noFill/>
        <a:ln>
          <a:noFill/>
        </a:ln>
        <a:effectLst/>
      </c:spPr>
    </c:plotArea>
    <c:plotVisOnly val="1"/>
    <c:dispBlanksAs val="gap"/>
    <c:showDLblsOverMax val="0"/>
  </c:chart>
  <c:spPr>
    <a:noFill/>
    <a:ln>
      <a:noFill/>
    </a:ln>
    <a:effectLst/>
  </c:spPr>
  <c:txPr>
    <a:bodyPr/>
    <a:lstStyle/>
    <a:p>
      <a:pPr>
        <a:defRPr sz="1200"/>
      </a:pPr>
      <a:endParaRPr lang="cs-CZ"/>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fld id="{9B6E7C36-1BA7-4E16-9300-1D5A0DC8EA91}" type="datetimeFigureOut">
              <a:rPr lang="fr-FR" smtClean="0"/>
              <a:pPr/>
              <a:t>27/11/2021</a:t>
            </a:fld>
            <a:endParaRPr lang="fr-FR"/>
          </a:p>
        </p:txBody>
      </p:sp>
      <p:sp>
        <p:nvSpPr>
          <p:cNvPr id="4" name="Espace réservé du pied de page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lvl1pPr algn="r">
              <a:defRPr sz="1200"/>
            </a:lvl1pPr>
          </a:lstStyle>
          <a:p>
            <a:fld id="{D0FBB794-3ABA-4BB6-AA85-29D1FAA54EA9}" type="slidenum">
              <a:rPr lang="fr-FR" smtClean="0"/>
              <a:pPr/>
              <a:t>‹#›</a:t>
            </a:fld>
            <a:endParaRPr lang="fr-FR"/>
          </a:p>
        </p:txBody>
      </p:sp>
    </p:spTree>
    <p:extLst>
      <p:ext uri="{BB962C8B-B14F-4D97-AF65-F5344CB8AC3E}">
        <p14:creationId xmlns:p14="http://schemas.microsoft.com/office/powerpoint/2010/main" val="20118822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301FD066-2725-4108-B257-76A53C876FC4}" type="datetimeFigureOut">
              <a:rPr lang="fr-FR" smtClean="0"/>
              <a:pPr/>
              <a:t>27/11/2021</a:t>
            </a:fld>
            <a:endParaRPr lang="fr-FR"/>
          </a:p>
        </p:txBody>
      </p:sp>
      <p:sp>
        <p:nvSpPr>
          <p:cNvPr id="4" name="Espace réservé de l'image des diapositives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450" y="4691063"/>
            <a:ext cx="5438775" cy="4443412"/>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lvl1pPr algn="r">
              <a:defRPr sz="1200"/>
            </a:lvl1pPr>
          </a:lstStyle>
          <a:p>
            <a:fld id="{D9DAD0F3-5C48-4E7D-8B07-AA245DCA8BAC}" type="slidenum">
              <a:rPr lang="fr-FR" smtClean="0"/>
              <a:pPr/>
              <a:t>‹#›</a:t>
            </a:fld>
            <a:endParaRPr lang="fr-FR"/>
          </a:p>
        </p:txBody>
      </p:sp>
    </p:spTree>
    <p:extLst>
      <p:ext uri="{BB962C8B-B14F-4D97-AF65-F5344CB8AC3E}">
        <p14:creationId xmlns:p14="http://schemas.microsoft.com/office/powerpoint/2010/main" val="1150640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cxnSp>
        <p:nvCxnSpPr>
          <p:cNvPr id="32" name="Straight Connector 31"/>
          <p:cNvCxnSpPr/>
          <p:nvPr/>
        </p:nvCxnSpPr>
        <p:spPr>
          <a:xfrm rot="16200000" flipH="1">
            <a:off x="4056459" y="2971800"/>
            <a:ext cx="6858000" cy="9144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10800000" flipV="1">
            <a:off x="5568952" y="3681412"/>
            <a:ext cx="3572669"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6481872" y="-8467"/>
            <a:ext cx="2659747"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6854640" y="-8467"/>
            <a:ext cx="2289362"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6261100" y="3048000"/>
            <a:ext cx="2882900"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6617209" y="-8467"/>
            <a:ext cx="2524411"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8000640" y="-8467"/>
            <a:ext cx="1140980"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8036253" y="-8467"/>
            <a:ext cx="110536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7534496" y="3589867"/>
            <a:ext cx="1607123"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391448" y="2228850"/>
            <a:ext cx="5825202" cy="1646302"/>
          </a:xfrm>
        </p:spPr>
        <p:txBody>
          <a:bodyPr anchor="b">
            <a:noAutofit/>
          </a:bodyPr>
          <a:lstStyle>
            <a:lvl1pPr algn="l">
              <a:defRPr sz="4800">
                <a:solidFill>
                  <a:schemeClr val="accent6">
                    <a:lumMod val="75000"/>
                  </a:schemeClr>
                </a:solidFill>
              </a:defRPr>
            </a:lvl1pPr>
          </a:lstStyle>
          <a:p>
            <a:r>
              <a:rPr lang="en-US" dirty="0"/>
              <a:t>Click to edit Master title style</a:t>
            </a:r>
          </a:p>
        </p:txBody>
      </p:sp>
      <p:sp>
        <p:nvSpPr>
          <p:cNvPr id="3" name="Subtitle 2"/>
          <p:cNvSpPr>
            <a:spLocks noGrp="1"/>
          </p:cNvSpPr>
          <p:nvPr>
            <p:ph type="subTitle" idx="1" hasCustomPrompt="1"/>
          </p:nvPr>
        </p:nvSpPr>
        <p:spPr>
          <a:xfrm>
            <a:off x="391448" y="3875150"/>
            <a:ext cx="5825202" cy="1096899"/>
          </a:xfrm>
        </p:spPr>
        <p:txBody>
          <a:bodyPr anchor="t"/>
          <a:lstStyle>
            <a:lvl1pPr marL="0" indent="0" algn="l">
              <a:buNone/>
              <a:defRPr>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a:t>
            </a:r>
          </a:p>
          <a:p>
            <a:r>
              <a:rPr lang="en-US" dirty="0"/>
              <a:t>Subtitle style</a:t>
            </a:r>
          </a:p>
        </p:txBody>
      </p:sp>
      <p:sp>
        <p:nvSpPr>
          <p:cNvPr id="25" name="ZoneTexte 24"/>
          <p:cNvSpPr txBox="1"/>
          <p:nvPr userDrawn="1"/>
        </p:nvSpPr>
        <p:spPr>
          <a:xfrm>
            <a:off x="7327900" y="3257014"/>
            <a:ext cx="1816100" cy="3600986"/>
          </a:xfrm>
          <a:prstGeom prst="rect">
            <a:avLst/>
          </a:prstGeom>
          <a:noFill/>
        </p:spPr>
        <p:txBody>
          <a:bodyPr wrap="square" rtlCol="0">
            <a:spAutoFit/>
          </a:bodyPr>
          <a:lstStyle/>
          <a:p>
            <a:pPr algn="r"/>
            <a:r>
              <a:rPr lang="en-US" sz="1200" i="1" dirty="0">
                <a:solidFill>
                  <a:srgbClr val="FFFFFF"/>
                </a:solidFill>
                <a:latin typeface="Calibri"/>
              </a:rPr>
              <a:t>The content of presentation represents the views of the author only and is his/her sole responsibility; it can not be considered to reflect the views of the European Commission and/or the Consumers, Health, Agriculture and Food Executive Agency or any other body of the European Union. The European Commission and the Agency do not accept any responsibility for use that may be made of the information it contains.</a:t>
            </a:r>
            <a:endParaRPr lang="fr-FR" sz="2000" dirty="0">
              <a:solidFill>
                <a:srgbClr val="FFFFFF"/>
              </a:solidFill>
              <a:latin typeface="Calibri"/>
            </a:endParaRPr>
          </a:p>
        </p:txBody>
      </p:sp>
      <p:pic>
        <p:nvPicPr>
          <p:cNvPr id="33" name="Image 32" descr="ec_for_fb.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a:xfrm>
            <a:off x="4883150" y="5943600"/>
            <a:ext cx="1377950" cy="914400"/>
          </a:xfrm>
          <a:prstGeom prst="rect">
            <a:avLst/>
          </a:prstGeom>
        </p:spPr>
      </p:pic>
      <p:sp>
        <p:nvSpPr>
          <p:cNvPr id="34" name="Rectangle 33"/>
          <p:cNvSpPr/>
          <p:nvPr userDrawn="1"/>
        </p:nvSpPr>
        <p:spPr>
          <a:xfrm>
            <a:off x="7461250" y="1637090"/>
            <a:ext cx="1682750" cy="1384995"/>
          </a:xfrm>
          <a:prstGeom prst="rect">
            <a:avLst/>
          </a:prstGeom>
        </p:spPr>
        <p:txBody>
          <a:bodyPr wrap="square">
            <a:spAutoFit/>
          </a:bodyPr>
          <a:lstStyle/>
          <a:p>
            <a:pPr algn="r"/>
            <a:r>
              <a:rPr lang="fr-FR" sz="1200" i="1" dirty="0">
                <a:solidFill>
                  <a:srgbClr val="FFFFFF"/>
                </a:solidFill>
                <a:latin typeface="Calibri"/>
              </a:rPr>
              <a:t>This </a:t>
            </a:r>
            <a:r>
              <a:rPr lang="fr-FR" sz="1200" i="1" dirty="0" err="1">
                <a:solidFill>
                  <a:srgbClr val="FFFFFF"/>
                </a:solidFill>
                <a:latin typeface="Calibri"/>
              </a:rPr>
              <a:t>presentation</a:t>
            </a:r>
            <a:r>
              <a:rPr lang="fr-FR" sz="1200" i="1" dirty="0">
                <a:solidFill>
                  <a:srgbClr val="FFFFFF"/>
                </a:solidFill>
                <a:latin typeface="Calibri"/>
              </a:rPr>
              <a:t> </a:t>
            </a:r>
            <a:r>
              <a:rPr lang="en-US" sz="1200" i="1" dirty="0">
                <a:solidFill>
                  <a:srgbClr val="FFFFFF"/>
                </a:solidFill>
                <a:latin typeface="Calibri"/>
              </a:rPr>
              <a:t>is part of the project</a:t>
            </a:r>
            <a:r>
              <a:rPr lang="en-US" sz="1200" i="1" baseline="0" dirty="0">
                <a:solidFill>
                  <a:srgbClr val="FFFFFF"/>
                </a:solidFill>
                <a:latin typeface="Calibri"/>
              </a:rPr>
              <a:t> </a:t>
            </a:r>
            <a:r>
              <a:rPr lang="en-US" sz="1200" i="1" dirty="0">
                <a:solidFill>
                  <a:srgbClr val="FFFFFF"/>
                </a:solidFill>
                <a:latin typeface="Calibri"/>
              </a:rPr>
              <a:t>826607/ RD-CODE’ which has received funding from the European Union’s Health </a:t>
            </a:r>
            <a:r>
              <a:rPr lang="en-US" sz="1200" i="1" dirty="0" err="1">
                <a:solidFill>
                  <a:srgbClr val="FFFFFF"/>
                </a:solidFill>
                <a:latin typeface="Calibri"/>
              </a:rPr>
              <a:t>Programme</a:t>
            </a:r>
            <a:r>
              <a:rPr lang="en-US" sz="1200" i="1" dirty="0">
                <a:solidFill>
                  <a:srgbClr val="FFFFFF"/>
                </a:solidFill>
                <a:latin typeface="Calibri"/>
              </a:rPr>
              <a:t> (2014-2020).</a:t>
            </a:r>
          </a:p>
        </p:txBody>
      </p:sp>
      <p:pic>
        <p:nvPicPr>
          <p:cNvPr id="35" name="Image 34" descr="Logo_RD-Code.gif"/>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800" y="539750"/>
            <a:ext cx="4508402" cy="844550"/>
          </a:xfrm>
          <a:prstGeom prst="rect">
            <a:avLst/>
          </a:prstGeom>
        </p:spPr>
      </p:pic>
      <p:grpSp>
        <p:nvGrpSpPr>
          <p:cNvPr id="4" name="Groupe 47"/>
          <p:cNvGrpSpPr/>
          <p:nvPr userDrawn="1"/>
        </p:nvGrpSpPr>
        <p:grpSpPr>
          <a:xfrm>
            <a:off x="389811" y="6304518"/>
            <a:ext cx="2181939" cy="369332"/>
            <a:chOff x="2319750" y="6037818"/>
            <a:chExt cx="2181939" cy="369332"/>
          </a:xfrm>
        </p:grpSpPr>
        <p:sp>
          <p:nvSpPr>
            <p:cNvPr id="37" name="Rectangle 36"/>
            <p:cNvSpPr/>
            <p:nvPr userDrawn="1"/>
          </p:nvSpPr>
          <p:spPr>
            <a:xfrm>
              <a:off x="2496012" y="6037818"/>
              <a:ext cx="2005677" cy="369332"/>
            </a:xfrm>
            <a:prstGeom prst="rect">
              <a:avLst/>
            </a:prstGeom>
          </p:spPr>
          <p:txBody>
            <a:bodyPr wrap="none">
              <a:spAutoFit/>
            </a:bodyPr>
            <a:lstStyle/>
            <a:p>
              <a:pPr>
                <a:defRPr/>
              </a:pPr>
              <a:r>
                <a:rPr lang="fr-FR" b="1" dirty="0">
                  <a:solidFill>
                    <a:srgbClr val="666666"/>
                  </a:solidFill>
                </a:rPr>
                <a:t>http://rd-code.eu</a:t>
              </a:r>
            </a:p>
          </p:txBody>
        </p:sp>
        <p:pic>
          <p:nvPicPr>
            <p:cNvPr id="38" name="Image 37" descr="star.gif"/>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319750" y="6096000"/>
              <a:ext cx="252000" cy="252000"/>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27000" y="63500"/>
            <a:ext cx="8089900" cy="1143000"/>
          </a:xfrm>
        </p:spPr>
        <p:txBody>
          <a:bodyPr/>
          <a:lstStyle>
            <a:lvl1pPr algn="l">
              <a:defRPr sz="4000" b="1">
                <a:solidFill>
                  <a:schemeClr val="accent1"/>
                </a:solidFill>
              </a:defRPr>
            </a:lvl1pPr>
          </a:lstStyle>
          <a:p>
            <a:r>
              <a:rPr lang="fr-FR" dirty="0"/>
              <a:t>Cliquez pour modifier le style du titre</a:t>
            </a:r>
          </a:p>
        </p:txBody>
      </p:sp>
      <p:sp>
        <p:nvSpPr>
          <p:cNvPr id="3" name="Espace réservé du contenu 2"/>
          <p:cNvSpPr>
            <a:spLocks noGrp="1"/>
          </p:cNvSpPr>
          <p:nvPr>
            <p:ph idx="1"/>
          </p:nvPr>
        </p:nvSpPr>
        <p:spPr>
          <a:xfrm>
            <a:off x="127000" y="1473200"/>
            <a:ext cx="8089900" cy="4889500"/>
          </a:xfrm>
        </p:spPr>
        <p:txBody>
          <a:bodyPr/>
          <a:lstStyle>
            <a:lvl1pPr>
              <a:buFontTx/>
              <a:buBlip>
                <a:blip r:embed="rId2"/>
              </a:buBlip>
              <a:defRPr>
                <a:solidFill>
                  <a:srgbClr val="081908"/>
                </a:solidFill>
              </a:defRPr>
            </a:lvl1pPr>
            <a:lvl2pPr>
              <a:buClr>
                <a:schemeClr val="accent1"/>
              </a:buClr>
              <a:buSzPct val="80000"/>
              <a:buFontTx/>
              <a:buBlip>
                <a:blip r:embed="rId3"/>
              </a:buBlip>
              <a:defRPr>
                <a:solidFill>
                  <a:srgbClr val="081908"/>
                </a:solidFill>
              </a:defRPr>
            </a:lvl2pPr>
            <a:lvl3pPr>
              <a:buClr>
                <a:schemeClr val="tx1"/>
              </a:buClr>
              <a:buFont typeface="Calibri" pitchFamily="34" charset="0"/>
              <a:buChar char="&gt;"/>
              <a:defRPr>
                <a:solidFill>
                  <a:srgbClr val="081908"/>
                </a:solidFill>
              </a:defRPr>
            </a:lvl3pPr>
            <a:lvl4pPr>
              <a:defRPr>
                <a:solidFill>
                  <a:srgbClr val="081908"/>
                </a:solidFill>
              </a:defRPr>
            </a:lvl4pPr>
            <a:lvl5pPr>
              <a:defRPr>
                <a:solidFill>
                  <a:srgbClr val="081908"/>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1"/>
          </p:nvPr>
        </p:nvSpPr>
        <p:spPr>
          <a:xfrm>
            <a:off x="8369300" y="6442075"/>
            <a:ext cx="736600" cy="365125"/>
          </a:xfrm>
        </p:spPr>
        <p:txBody>
          <a:bodyPr/>
          <a:lstStyle>
            <a:lvl1pPr>
              <a:defRPr>
                <a:solidFill>
                  <a:schemeClr val="bg1"/>
                </a:solidFill>
              </a:defRPr>
            </a:lvl1pPr>
          </a:lstStyle>
          <a:p>
            <a:pPr>
              <a:defRPr/>
            </a:pPr>
            <a:fld id="{730FAD06-16F0-4E7E-B3A8-447A4807ABCD}" type="slidenum">
              <a:rPr lang="fr-FR" smtClean="0">
                <a:solidFill>
                  <a:srgbClr val="FFFFFF"/>
                </a:solidFill>
              </a:rPr>
              <a:pPr>
                <a:defRPr/>
              </a:pPr>
              <a:t>‹#›</a:t>
            </a:fld>
            <a:endParaRPr lang="fr-FR" dirty="0">
              <a:solidFill>
                <a:srgbClr val="FFFF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solidFill>
                  <a:schemeClr val="accent6">
                    <a:lumMod val="75000"/>
                  </a:schemeClr>
                </a:solidFill>
              </a:defRPr>
            </a:lvl1pPr>
          </a:lstStyle>
          <a:p>
            <a:r>
              <a:rPr lang="fr-FR" dirty="0"/>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dirty="0"/>
              <a:t>Cliquez pour modifier les styles du texte du masque</a:t>
            </a:r>
          </a:p>
        </p:txBody>
      </p:sp>
      <p:sp>
        <p:nvSpPr>
          <p:cNvPr id="4" name="Espace réservé de la date 3"/>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79C8B1FA-10AC-40BB-B8D4-E779DEAEC870}" type="slidenum">
              <a:rPr lang="fr-FR">
                <a:solidFill>
                  <a:srgbClr val="666666">
                    <a:tint val="75000"/>
                  </a:srgbClr>
                </a:solidFill>
              </a:rPr>
              <a:pPr>
                <a:defRPr/>
              </a:pPr>
              <a:t>‹#›</a:t>
            </a:fld>
            <a:endParaRPr lang="fr-FR" dirty="0">
              <a:solidFill>
                <a:srgbClr val="666666">
                  <a:tint val="75000"/>
                </a:srgb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a:t>Cliquez pour modifier le style du titre</a:t>
            </a:r>
          </a:p>
        </p:txBody>
      </p:sp>
      <p:sp>
        <p:nvSpPr>
          <p:cNvPr id="3" name="Espace réservé du contenu 2"/>
          <p:cNvSpPr>
            <a:spLocks noGrp="1"/>
          </p:cNvSpPr>
          <p:nvPr>
            <p:ph sz="half" idx="1"/>
          </p:nvPr>
        </p:nvSpPr>
        <p:spPr>
          <a:xfrm>
            <a:off x="152400" y="1600200"/>
            <a:ext cx="4038600" cy="4525963"/>
          </a:xfrm>
        </p:spPr>
        <p:txBody>
          <a:bodyPr/>
          <a:lstStyle>
            <a:lvl1pPr>
              <a:buFontTx/>
              <a:buBlip>
                <a:blip r:embed="rId2"/>
              </a:buBlip>
              <a:defRPr sz="28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e la date 4"/>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7" name="Espace réservé du numéro de diapositive 6"/>
          <p:cNvSpPr>
            <a:spLocks noGrp="1"/>
          </p:cNvSpPr>
          <p:nvPr>
            <p:ph type="sldNum" sz="quarter" idx="12"/>
          </p:nvPr>
        </p:nvSpPr>
        <p:spPr/>
        <p:txBody>
          <a:bodyPr/>
          <a:lstStyle>
            <a:lvl1pPr>
              <a:defRPr/>
            </a:lvl1pPr>
          </a:lstStyle>
          <a:p>
            <a:pPr>
              <a:defRPr/>
            </a:pPr>
            <a:fld id="{7FD52149-FBE2-42BC-BF50-B249DAFD373F}" type="slidenum">
              <a:rPr lang="fr-FR">
                <a:solidFill>
                  <a:srgbClr val="666666">
                    <a:tint val="75000"/>
                  </a:srgbClr>
                </a:solidFill>
              </a:rPr>
              <a:pPr>
                <a:defRPr/>
              </a:pPr>
              <a:t>‹#›</a:t>
            </a:fld>
            <a:endParaRPr lang="fr-FR" dirty="0">
              <a:solidFill>
                <a:srgbClr val="666666">
                  <a:tint val="75000"/>
                </a:srgbClr>
              </a:solidFill>
            </a:endParaRPr>
          </a:p>
        </p:txBody>
      </p:sp>
      <p:sp>
        <p:nvSpPr>
          <p:cNvPr id="8" name="Espace réservé du contenu 2"/>
          <p:cNvSpPr>
            <a:spLocks noGrp="1"/>
          </p:cNvSpPr>
          <p:nvPr>
            <p:ph sz="half" idx="13"/>
          </p:nvPr>
        </p:nvSpPr>
        <p:spPr>
          <a:xfrm>
            <a:off x="4356100" y="1606550"/>
            <a:ext cx="4038600" cy="4525963"/>
          </a:xfrm>
        </p:spPr>
        <p:txBody>
          <a:bodyPr/>
          <a:lstStyle>
            <a:lvl1pPr>
              <a:buFontTx/>
              <a:buBlip>
                <a:blip r:embed="rId2"/>
              </a:buBlip>
              <a:defRPr sz="28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a:t>Cliquez pour modifier le style du titre</a:t>
            </a:r>
          </a:p>
        </p:txBody>
      </p:sp>
      <p:sp>
        <p:nvSpPr>
          <p:cNvPr id="3" name="Espace réservé du texte 2"/>
          <p:cNvSpPr>
            <a:spLocks noGrp="1"/>
          </p:cNvSpPr>
          <p:nvPr>
            <p:ph type="body" idx="1"/>
          </p:nvPr>
        </p:nvSpPr>
        <p:spPr>
          <a:xfrm>
            <a:off x="127000" y="1535113"/>
            <a:ext cx="4040188" cy="639762"/>
          </a:xfrm>
        </p:spPr>
        <p:txBody>
          <a:bodyPr anchor="b"/>
          <a:lstStyle>
            <a:lvl1pPr marL="0" indent="0">
              <a:buNone/>
              <a:defRPr sz="2400" b="1">
                <a:solidFill>
                  <a:schemeClr val="accent6">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5" name="Espace réservé du texte 4"/>
          <p:cNvSpPr>
            <a:spLocks noGrp="1"/>
          </p:cNvSpPr>
          <p:nvPr>
            <p:ph type="body" sz="quarter" idx="3"/>
          </p:nvPr>
        </p:nvSpPr>
        <p:spPr>
          <a:xfrm>
            <a:off x="4314825" y="1535113"/>
            <a:ext cx="4041775" cy="639762"/>
          </a:xfrm>
        </p:spPr>
        <p:txBody>
          <a:bodyPr anchor="b"/>
          <a:lstStyle>
            <a:lvl1pPr marL="0" indent="0">
              <a:buNone/>
              <a:defRPr sz="2400" b="1">
                <a:solidFill>
                  <a:schemeClr val="accent6">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7" name="Espace réservé de la date 6"/>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8" name="Espace réservé du pied de page 7"/>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9" name="Espace réservé du numéro de diapositive 8"/>
          <p:cNvSpPr>
            <a:spLocks noGrp="1"/>
          </p:cNvSpPr>
          <p:nvPr>
            <p:ph type="sldNum" sz="quarter" idx="12"/>
          </p:nvPr>
        </p:nvSpPr>
        <p:spPr/>
        <p:txBody>
          <a:bodyPr/>
          <a:lstStyle>
            <a:lvl1pPr>
              <a:defRPr/>
            </a:lvl1pPr>
          </a:lstStyle>
          <a:p>
            <a:pPr>
              <a:defRPr/>
            </a:pPr>
            <a:fld id="{36926C08-CAE4-4D5F-9B84-3A0FF54EE92C}" type="slidenum">
              <a:rPr lang="fr-FR">
                <a:solidFill>
                  <a:srgbClr val="666666">
                    <a:tint val="75000"/>
                  </a:srgbClr>
                </a:solidFill>
              </a:rPr>
              <a:pPr>
                <a:defRPr/>
              </a:pPr>
              <a:t>‹#›</a:t>
            </a:fld>
            <a:endParaRPr lang="fr-FR" dirty="0">
              <a:solidFill>
                <a:srgbClr val="666666">
                  <a:tint val="75000"/>
                </a:srgbClr>
              </a:solidFill>
            </a:endParaRPr>
          </a:p>
        </p:txBody>
      </p:sp>
      <p:sp>
        <p:nvSpPr>
          <p:cNvPr id="10" name="Espace réservé du contenu 2"/>
          <p:cNvSpPr>
            <a:spLocks noGrp="1"/>
          </p:cNvSpPr>
          <p:nvPr>
            <p:ph sz="half" idx="13"/>
          </p:nvPr>
        </p:nvSpPr>
        <p:spPr>
          <a:xfrm>
            <a:off x="127000" y="2184400"/>
            <a:ext cx="4038600" cy="3941763"/>
          </a:xfrm>
        </p:spPr>
        <p:txBody>
          <a:bodyPr/>
          <a:lstStyle>
            <a:lvl1pPr>
              <a:buFontTx/>
              <a:buBlip>
                <a:blip r:embed="rId2"/>
              </a:buBlip>
              <a:defRPr sz="24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1" name="Espace réservé du contenu 2"/>
          <p:cNvSpPr>
            <a:spLocks noGrp="1"/>
          </p:cNvSpPr>
          <p:nvPr>
            <p:ph sz="half" idx="14"/>
          </p:nvPr>
        </p:nvSpPr>
        <p:spPr>
          <a:xfrm>
            <a:off x="4330700" y="2184400"/>
            <a:ext cx="4038600" cy="3941763"/>
          </a:xfrm>
        </p:spPr>
        <p:txBody>
          <a:bodyPr/>
          <a:lstStyle>
            <a:lvl1pPr>
              <a:buFontTx/>
              <a:buBlip>
                <a:blip r:embed="rId2"/>
              </a:buBlip>
              <a:defRPr sz="24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a:t>Cliquez pour modifier le style du titre</a:t>
            </a:r>
          </a:p>
        </p:txBody>
      </p:sp>
      <p:sp>
        <p:nvSpPr>
          <p:cNvPr id="3" name="Espace réservé de la date 2"/>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4" name="Espace réservé du pied de page 3"/>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5" name="Espace réservé du numéro de diapositive 4"/>
          <p:cNvSpPr>
            <a:spLocks noGrp="1"/>
          </p:cNvSpPr>
          <p:nvPr>
            <p:ph type="sldNum" sz="quarter" idx="12"/>
          </p:nvPr>
        </p:nvSpPr>
        <p:spPr/>
        <p:txBody>
          <a:bodyPr/>
          <a:lstStyle>
            <a:lvl1pPr>
              <a:defRPr/>
            </a:lvl1pPr>
          </a:lstStyle>
          <a:p>
            <a:pPr>
              <a:defRPr/>
            </a:pPr>
            <a:fld id="{CF0CB66E-CF2B-4B7D-A0F6-B2AA14317566}" type="slidenum">
              <a:rPr lang="fr-FR">
                <a:solidFill>
                  <a:srgbClr val="666666">
                    <a:tint val="75000"/>
                  </a:srgbClr>
                </a:solidFill>
              </a:rPr>
              <a:pPr>
                <a:defRPr/>
              </a:pPr>
              <a:t>‹#›</a:t>
            </a:fld>
            <a:endParaRPr lang="fr-FR" dirty="0">
              <a:solidFill>
                <a:srgbClr val="666666">
                  <a:tint val="75000"/>
                </a:srgb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3" name="Espace réservé du pied de page 2"/>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4" name="Espace réservé du numéro de diapositive 3"/>
          <p:cNvSpPr>
            <a:spLocks noGrp="1"/>
          </p:cNvSpPr>
          <p:nvPr>
            <p:ph type="sldNum" sz="quarter" idx="12"/>
          </p:nvPr>
        </p:nvSpPr>
        <p:spPr/>
        <p:txBody>
          <a:bodyPr/>
          <a:lstStyle>
            <a:lvl1pPr>
              <a:defRPr/>
            </a:lvl1pPr>
          </a:lstStyle>
          <a:p>
            <a:pPr>
              <a:defRPr/>
            </a:pPr>
            <a:fld id="{6C4C5725-2DCC-4DFF-8A84-DD47BA27F453}" type="slidenum">
              <a:rPr lang="fr-FR">
                <a:solidFill>
                  <a:srgbClr val="666666">
                    <a:tint val="75000"/>
                  </a:srgbClr>
                </a:solidFill>
              </a:rPr>
              <a:pPr>
                <a:defRPr/>
              </a:pPr>
              <a:t>‹#›</a:t>
            </a:fld>
            <a:endParaRPr lang="fr-FR" dirty="0">
              <a:solidFill>
                <a:srgbClr val="666666">
                  <a:tint val="75000"/>
                </a:srgb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7" name="Espace réservé du numéro de diapositive 6"/>
          <p:cNvSpPr>
            <a:spLocks noGrp="1"/>
          </p:cNvSpPr>
          <p:nvPr>
            <p:ph type="sldNum" sz="quarter" idx="12"/>
          </p:nvPr>
        </p:nvSpPr>
        <p:spPr/>
        <p:txBody>
          <a:bodyPr/>
          <a:lstStyle>
            <a:lvl1pPr>
              <a:defRPr/>
            </a:lvl1pPr>
          </a:lstStyle>
          <a:p>
            <a:pPr>
              <a:defRPr/>
            </a:pPr>
            <a:fld id="{7ED31D03-0BD5-4410-84FB-4D394D09BA9A}" type="slidenum">
              <a:rPr lang="fr-FR">
                <a:solidFill>
                  <a:srgbClr val="666666">
                    <a:tint val="75000"/>
                  </a:srgbClr>
                </a:solidFill>
              </a:rPr>
              <a:pPr>
                <a:defRPr/>
              </a:pPr>
              <a:t>‹#›</a:t>
            </a:fld>
            <a:endParaRPr lang="fr-FR" dirty="0">
              <a:solidFill>
                <a:srgbClr val="666666">
                  <a:tint val="75000"/>
                </a:srgb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gif"/><Relationship Id="rId5" Type="http://schemas.openxmlformats.org/officeDocument/2006/relationships/slideLayout" Target="../slideLayouts/slideLayout5.xml"/><Relationship Id="rId10" Type="http://schemas.openxmlformats.org/officeDocument/2006/relationships/image" Target="../media/image1.gi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e 21"/>
          <p:cNvGrpSpPr/>
          <p:nvPr userDrawn="1"/>
        </p:nvGrpSpPr>
        <p:grpSpPr>
          <a:xfrm rot="16200000">
            <a:off x="5340350" y="3054350"/>
            <a:ext cx="6857999" cy="749299"/>
            <a:chOff x="-2" y="5962650"/>
            <a:chExt cx="9144001" cy="933450"/>
          </a:xfrm>
        </p:grpSpPr>
        <p:sp>
          <p:nvSpPr>
            <p:cNvPr id="10" name="Rectangle 23"/>
            <p:cNvSpPr/>
            <p:nvPr userDrawn="1"/>
          </p:nvSpPr>
          <p:spPr>
            <a:xfrm rot="5400000">
              <a:off x="2597862" y="3409237"/>
              <a:ext cx="887574" cy="6083300"/>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23"/>
            <p:cNvSpPr/>
            <p:nvPr userDrawn="1"/>
          </p:nvSpPr>
          <p:spPr>
            <a:xfrm rot="5400000">
              <a:off x="2085976" y="4010025"/>
              <a:ext cx="800098" cy="4972051"/>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7"/>
            <p:cNvSpPr/>
            <p:nvPr userDrawn="1"/>
          </p:nvSpPr>
          <p:spPr>
            <a:xfrm rot="5400000">
              <a:off x="4105986" y="1856662"/>
              <a:ext cx="932024" cy="9144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8"/>
            <p:cNvSpPr/>
            <p:nvPr userDrawn="1"/>
          </p:nvSpPr>
          <p:spPr>
            <a:xfrm rot="5400000">
              <a:off x="4328237" y="2078912"/>
              <a:ext cx="487524" cy="9144000"/>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9"/>
            <p:cNvSpPr/>
            <p:nvPr userDrawn="1"/>
          </p:nvSpPr>
          <p:spPr>
            <a:xfrm rot="5400000">
              <a:off x="4291454" y="2042129"/>
              <a:ext cx="561089" cy="9144000"/>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27"/>
            <p:cNvSpPr/>
            <p:nvPr userDrawn="1"/>
          </p:nvSpPr>
          <p:spPr>
            <a:xfrm rot="5400000">
              <a:off x="1887855" y="4430393"/>
              <a:ext cx="576424" cy="4352137"/>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1027" name="Espace réservé du titre 1"/>
          <p:cNvSpPr>
            <a:spLocks noGrp="1"/>
          </p:cNvSpPr>
          <p:nvPr>
            <p:ph type="title"/>
          </p:nvPr>
        </p:nvSpPr>
        <p:spPr bwMode="auto">
          <a:xfrm>
            <a:off x="127000" y="63500"/>
            <a:ext cx="8178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dirty="0"/>
              <a:t>Cliquez pour modifier le style du titre</a:t>
            </a:r>
          </a:p>
        </p:txBody>
      </p:sp>
      <p:sp>
        <p:nvSpPr>
          <p:cNvPr id="1028" name="Espace réservé du texte 2"/>
          <p:cNvSpPr>
            <a:spLocks noGrp="1"/>
          </p:cNvSpPr>
          <p:nvPr>
            <p:ph type="body" idx="1"/>
          </p:nvPr>
        </p:nvSpPr>
        <p:spPr bwMode="auto">
          <a:xfrm>
            <a:off x="127000" y="1606550"/>
            <a:ext cx="8559800" cy="4711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401050" y="6492875"/>
            <a:ext cx="660400" cy="365125"/>
          </a:xfrm>
          <a:prstGeom prst="rect">
            <a:avLst/>
          </a:prstGeom>
        </p:spPr>
        <p:txBody>
          <a:bodyPr vert="horz" lIns="91440" tIns="45720" rIns="91440" bIns="45720" rtlCol="0" anchor="ctr"/>
          <a:lstStyle>
            <a:lvl1pPr algn="r" fontAlgn="auto">
              <a:spcBef>
                <a:spcPts val="0"/>
              </a:spcBef>
              <a:spcAft>
                <a:spcPts val="0"/>
              </a:spcAft>
              <a:defRPr sz="1200">
                <a:solidFill>
                  <a:schemeClr val="bg1"/>
                </a:solidFill>
                <a:latin typeface="+mn-lt"/>
              </a:defRPr>
            </a:lvl1pPr>
          </a:lstStyle>
          <a:p>
            <a:pPr>
              <a:defRPr/>
            </a:pPr>
            <a:fld id="{63526578-C2C2-4AE5-AD9B-38EC955BE777}" type="slidenum">
              <a:rPr lang="fr-FR" smtClean="0">
                <a:solidFill>
                  <a:srgbClr val="FFFFFF"/>
                </a:solidFill>
              </a:rPr>
              <a:pPr>
                <a:defRPr/>
              </a:pPr>
              <a:t>‹#›</a:t>
            </a:fld>
            <a:endParaRPr lang="fr-FR" dirty="0">
              <a:solidFill>
                <a:srgbClr val="FFFFFF"/>
              </a:solidFill>
            </a:endParaRPr>
          </a:p>
        </p:txBody>
      </p:sp>
      <p:pic>
        <p:nvPicPr>
          <p:cNvPr id="27" name="Image 26" descr="Logo_RD-Code.gif"/>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6599705" y="6487601"/>
            <a:ext cx="1706095" cy="319599"/>
          </a:xfrm>
          <a:prstGeom prst="rect">
            <a:avLst/>
          </a:prstGeom>
        </p:spPr>
      </p:pic>
      <p:grpSp>
        <p:nvGrpSpPr>
          <p:cNvPr id="3" name="Groupe 47"/>
          <p:cNvGrpSpPr/>
          <p:nvPr userDrawn="1"/>
        </p:nvGrpSpPr>
        <p:grpSpPr>
          <a:xfrm>
            <a:off x="213700" y="6496050"/>
            <a:ext cx="1691300" cy="307777"/>
            <a:chOff x="2398418" y="6037818"/>
            <a:chExt cx="1691300" cy="307777"/>
          </a:xfrm>
        </p:grpSpPr>
        <p:sp>
          <p:nvSpPr>
            <p:cNvPr id="29" name="Rectangle 28"/>
            <p:cNvSpPr/>
            <p:nvPr userDrawn="1"/>
          </p:nvSpPr>
          <p:spPr>
            <a:xfrm>
              <a:off x="2496012" y="6037818"/>
              <a:ext cx="1593706" cy="307777"/>
            </a:xfrm>
            <a:prstGeom prst="rect">
              <a:avLst/>
            </a:prstGeom>
          </p:spPr>
          <p:txBody>
            <a:bodyPr wrap="none">
              <a:spAutoFit/>
            </a:bodyPr>
            <a:lstStyle/>
            <a:p>
              <a:pPr>
                <a:defRPr/>
              </a:pPr>
              <a:r>
                <a:rPr lang="fr-FR" sz="1400" b="1" dirty="0">
                  <a:solidFill>
                    <a:srgbClr val="666666"/>
                  </a:solidFill>
                </a:rPr>
                <a:t>http://rd-code.eu</a:t>
              </a:r>
            </a:p>
          </p:txBody>
        </p:sp>
        <p:pic>
          <p:nvPicPr>
            <p:cNvPr id="30" name="Image 29" descr="star.gif"/>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2398418" y="6101706"/>
              <a:ext cx="180000" cy="180000"/>
            </a:xfrm>
            <a:prstGeom prst="rect">
              <a:avLst/>
            </a:prstGeom>
          </p:spPr>
        </p:pic>
      </p:grpSp>
      <p:cxnSp>
        <p:nvCxnSpPr>
          <p:cNvPr id="43" name="Connecteur droit 42"/>
          <p:cNvCxnSpPr/>
          <p:nvPr userDrawn="1"/>
        </p:nvCxnSpPr>
        <p:spPr>
          <a:xfrm>
            <a:off x="-139700" y="6451600"/>
            <a:ext cx="92837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Lst>
  <p:hf hdr="0" ftr="0" dt="0"/>
  <p:txStyles>
    <p:titleStyle>
      <a:lvl1pPr algn="l" rtl="0" eaLnBrk="0" fontAlgn="base" hangingPunct="0">
        <a:spcBef>
          <a:spcPct val="0"/>
        </a:spcBef>
        <a:spcAft>
          <a:spcPct val="0"/>
        </a:spcAft>
        <a:defRPr sz="4000" b="1"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hyperlink" Target="https://iweb3.fnusa.cz/" TargetMode="External"/><Relationship Id="rId13" Type="http://schemas.openxmlformats.org/officeDocument/2006/relationships/hyperlink" Target="https://www.ftn.cz/" TargetMode="External"/><Relationship Id="rId18" Type="http://schemas.openxmlformats.org/officeDocument/2006/relationships/hyperlink" Target="http://bulovka.cz/" TargetMode="External"/><Relationship Id="rId26" Type="http://schemas.openxmlformats.org/officeDocument/2006/relationships/hyperlink" Target="http://guardheart.ern-net.eu/" TargetMode="External"/><Relationship Id="rId3" Type="http://schemas.openxmlformats.org/officeDocument/2006/relationships/hyperlink" Target="https://www.fnmotol.cz/" TargetMode="External"/><Relationship Id="rId21" Type="http://schemas.openxmlformats.org/officeDocument/2006/relationships/hyperlink" Target="https://www.mou.cz/" TargetMode="External"/><Relationship Id="rId7" Type="http://schemas.openxmlformats.org/officeDocument/2006/relationships/hyperlink" Target="https://epi-care.eu/" TargetMode="External"/><Relationship Id="rId12" Type="http://schemas.openxmlformats.org/officeDocument/2006/relationships/hyperlink" Target="http://www.ern-rnd.eu/" TargetMode="External"/><Relationship Id="rId17" Type="http://schemas.openxmlformats.org/officeDocument/2006/relationships/hyperlink" Target="https://ern-skin.eu/" TargetMode="External"/><Relationship Id="rId25" Type="http://schemas.openxmlformats.org/officeDocument/2006/relationships/hyperlink" Target="https://www.genturis.eu/Home.html" TargetMode="External"/><Relationship Id="rId2" Type="http://schemas.openxmlformats.org/officeDocument/2006/relationships/hyperlink" Target="http://ernbond.eu/" TargetMode="External"/><Relationship Id="rId16" Type="http://schemas.openxmlformats.org/officeDocument/2006/relationships/hyperlink" Target="http://www.ftn.cz/" TargetMode="External"/><Relationship Id="rId20" Type="http://schemas.openxmlformats.org/officeDocument/2006/relationships/hyperlink" Target="https://www.upmd.cz/" TargetMode="External"/><Relationship Id="rId29" Type="http://schemas.openxmlformats.org/officeDocument/2006/relationships/hyperlink" Target="https://www.rare-liver.eu/index.php" TargetMode="External"/><Relationship Id="rId1" Type="http://schemas.openxmlformats.org/officeDocument/2006/relationships/slideLayout" Target="../slideLayouts/slideLayout6.xml"/><Relationship Id="rId6" Type="http://schemas.openxmlformats.org/officeDocument/2006/relationships/hyperlink" Target="https://www.fnkv.cz/" TargetMode="External"/><Relationship Id="rId11" Type="http://schemas.openxmlformats.org/officeDocument/2006/relationships/hyperlink" Target="https://www.ikem.cz/cs/" TargetMode="External"/><Relationship Id="rId24" Type="http://schemas.openxmlformats.org/officeDocument/2006/relationships/hyperlink" Target="https://ern-euro-nmd.eu/" TargetMode="External"/><Relationship Id="rId32" Type="http://schemas.openxmlformats.org/officeDocument/2006/relationships/hyperlink" Target="http://rita.ern-net.eu/" TargetMode="External"/><Relationship Id="rId5" Type="http://schemas.openxmlformats.org/officeDocument/2006/relationships/hyperlink" Target="https://www.vfn.cz/" TargetMode="External"/><Relationship Id="rId15" Type="http://schemas.openxmlformats.org/officeDocument/2006/relationships/hyperlink" Target="https://ern-lung.eu/" TargetMode="External"/><Relationship Id="rId23" Type="http://schemas.openxmlformats.org/officeDocument/2006/relationships/hyperlink" Target="https://www.fnol.cz/" TargetMode="External"/><Relationship Id="rId28" Type="http://schemas.openxmlformats.org/officeDocument/2006/relationships/hyperlink" Target="http://paedcan.ern-net.eu/" TargetMode="External"/><Relationship Id="rId10" Type="http://schemas.openxmlformats.org/officeDocument/2006/relationships/hyperlink" Target="https://www.erknet.org/index.php?id=home" TargetMode="External"/><Relationship Id="rId19" Type="http://schemas.openxmlformats.org/officeDocument/2006/relationships/hyperlink" Target="http://euracan.ern-net.eu/cs/domu/" TargetMode="External"/><Relationship Id="rId31" Type="http://schemas.openxmlformats.org/officeDocument/2006/relationships/hyperlink" Target="https://www.revma.cz/" TargetMode="External"/><Relationship Id="rId4" Type="http://schemas.openxmlformats.org/officeDocument/2006/relationships/hyperlink" Target="https://ern-cranio.eu/" TargetMode="External"/><Relationship Id="rId9" Type="http://schemas.openxmlformats.org/officeDocument/2006/relationships/hyperlink" Target="https://www.fnbrno.cz/" TargetMode="External"/><Relationship Id="rId14" Type="http://schemas.openxmlformats.org/officeDocument/2006/relationships/hyperlink" Target="https://ern-ernica.eu/" TargetMode="External"/><Relationship Id="rId22" Type="http://schemas.openxmlformats.org/officeDocument/2006/relationships/hyperlink" Target="https://www.uhkt.cz/" TargetMode="External"/><Relationship Id="rId27" Type="http://schemas.openxmlformats.org/officeDocument/2006/relationships/hyperlink" Target="https://metab.ern-net.eu/" TargetMode="External"/><Relationship Id="rId30" Type="http://schemas.openxmlformats.org/officeDocument/2006/relationships/hyperlink" Target="http://reconnet.ern-net.eu/"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cs-CZ" dirty="0"/>
              <a:t>RD-CODE </a:t>
            </a:r>
            <a:r>
              <a:rPr lang="es-ES" dirty="0"/>
              <a:t>Final </a:t>
            </a:r>
            <a:r>
              <a:rPr lang="cs-CZ" dirty="0"/>
              <a:t>Workshop</a:t>
            </a:r>
            <a:br>
              <a:rPr lang="es-ES" dirty="0"/>
            </a:br>
            <a:r>
              <a:rPr lang="es-ES" sz="3000" b="0" dirty="0"/>
              <a:t>29-30</a:t>
            </a:r>
            <a:r>
              <a:rPr lang="es-ES" sz="3000" b="0" baseline="30000" dirty="0"/>
              <a:t>th</a:t>
            </a:r>
            <a:r>
              <a:rPr lang="es-ES" sz="3000" b="0" dirty="0"/>
              <a:t> </a:t>
            </a:r>
            <a:r>
              <a:rPr lang="es-ES" sz="3000" b="0" dirty="0" err="1"/>
              <a:t>November</a:t>
            </a:r>
            <a:r>
              <a:rPr lang="es-ES" sz="3000" b="0" dirty="0"/>
              <a:t> 2021</a:t>
            </a:r>
            <a:endParaRPr lang="fr-FR" sz="3000" b="0" dirty="0"/>
          </a:p>
        </p:txBody>
      </p:sp>
      <p:sp>
        <p:nvSpPr>
          <p:cNvPr id="4" name="Espace réservé du texte 3"/>
          <p:cNvSpPr>
            <a:spLocks noGrp="1"/>
          </p:cNvSpPr>
          <p:nvPr>
            <p:ph type="subTitle" idx="1"/>
          </p:nvPr>
        </p:nvSpPr>
        <p:spPr/>
        <p:txBody>
          <a:bodyPr/>
          <a:lstStyle/>
          <a:p>
            <a:r>
              <a:rPr lang="en-US" b="1" dirty="0"/>
              <a:t>Implementation of </a:t>
            </a:r>
            <a:r>
              <a:rPr lang="en-US" b="1" dirty="0" err="1"/>
              <a:t>ORPHAcodes</a:t>
            </a:r>
            <a:r>
              <a:rPr lang="en-US" b="1" dirty="0"/>
              <a:t> in Czech Republic</a:t>
            </a:r>
            <a:endParaRPr lang="cs-CZ" b="1" dirty="0"/>
          </a:p>
          <a:p>
            <a:r>
              <a:rPr lang="cs-CZ" sz="2000" b="1" dirty="0"/>
              <a:t>Miroslav Zvolský on </a:t>
            </a:r>
            <a:r>
              <a:rPr lang="cs-CZ" sz="2000" b="1" dirty="0" err="1"/>
              <a:t>behalf</a:t>
            </a:r>
            <a:r>
              <a:rPr lang="cs-CZ" sz="2000" b="1" dirty="0"/>
              <a:t> </a:t>
            </a:r>
            <a:r>
              <a:rPr lang="cs-CZ" sz="2000" b="1" dirty="0" err="1"/>
              <a:t>of</a:t>
            </a:r>
            <a:r>
              <a:rPr lang="cs-CZ" sz="2000" b="1" dirty="0"/>
              <a:t> </a:t>
            </a:r>
            <a:r>
              <a:rPr lang="cs-CZ" sz="2000" b="1" dirty="0" err="1"/>
              <a:t>the</a:t>
            </a:r>
            <a:r>
              <a:rPr lang="cs-CZ" sz="2000" b="1" dirty="0"/>
              <a:t> Czech team</a:t>
            </a:r>
          </a:p>
          <a:p>
            <a:r>
              <a:rPr lang="en-US" sz="2400" dirty="0"/>
              <a:t>Institute of Health Information and Statistics - IHIS</a:t>
            </a:r>
            <a:endParaRPr lang="fr-FR"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7000" y="63500"/>
            <a:ext cx="8178800" cy="1143000"/>
          </a:xfrm>
        </p:spPr>
        <p:txBody>
          <a:bodyPr vert="horz" wrap="square" lIns="91440" tIns="45720" rIns="91440" bIns="45720" numCol="1" anchor="ctr" anchorCtr="0" compatLnSpc="1">
            <a:prstTxWarp prst="textNoShape">
              <a:avLst/>
            </a:prstTxWarp>
            <a:normAutofit/>
          </a:bodyPr>
          <a:lstStyle/>
          <a:p>
            <a:r>
              <a:rPr lang="cs-CZ" b="1" kern="1200" dirty="0" err="1">
                <a:latin typeface="+mj-lt"/>
                <a:ea typeface="+mj-ea"/>
                <a:cs typeface="+mj-cs"/>
              </a:rPr>
              <a:t>ORPHAcodes</a:t>
            </a:r>
            <a:r>
              <a:rPr lang="cs-CZ" b="1" kern="1200" dirty="0">
                <a:latin typeface="+mj-lt"/>
                <a:ea typeface="+mj-ea"/>
                <a:cs typeface="+mj-cs"/>
              </a:rPr>
              <a:t> E-learning</a:t>
            </a:r>
            <a:endParaRPr lang="fr-FR" b="1" kern="1200" dirty="0">
              <a:latin typeface="+mj-lt"/>
              <a:ea typeface="+mj-ea"/>
              <a:cs typeface="+mj-cs"/>
            </a:endParaRPr>
          </a:p>
        </p:txBody>
      </p:sp>
      <p:sp>
        <p:nvSpPr>
          <p:cNvPr id="3" name="TextovéPole 2">
            <a:extLst>
              <a:ext uri="{FF2B5EF4-FFF2-40B4-BE49-F238E27FC236}">
                <a16:creationId xmlns:a16="http://schemas.microsoft.com/office/drawing/2014/main" id="{2DE1DB92-8B3C-4A87-B8BD-E49A18C2D724}"/>
              </a:ext>
            </a:extLst>
          </p:cNvPr>
          <p:cNvSpPr txBox="1"/>
          <p:nvPr/>
        </p:nvSpPr>
        <p:spPr bwMode="auto">
          <a:xfrm>
            <a:off x="251520" y="1047270"/>
            <a:ext cx="8054280" cy="5445605"/>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p>
            <a:pPr marL="342900" indent="-342900" eaLnBrk="0" hangingPunct="0">
              <a:spcBef>
                <a:spcPct val="20000"/>
              </a:spcBef>
              <a:buFontTx/>
              <a:buChar char="-"/>
            </a:pPr>
            <a:r>
              <a:rPr lang="cs-CZ" sz="1400" dirty="0">
                <a:latin typeface="+mn-lt"/>
              </a:rPr>
              <a:t>Basic </a:t>
            </a:r>
            <a:r>
              <a:rPr lang="cs-CZ" sz="1400" dirty="0" err="1">
                <a:latin typeface="+mn-lt"/>
              </a:rPr>
              <a:t>course</a:t>
            </a:r>
            <a:r>
              <a:rPr lang="cs-CZ" sz="1400" dirty="0">
                <a:latin typeface="+mn-lt"/>
              </a:rPr>
              <a:t> </a:t>
            </a:r>
            <a:r>
              <a:rPr lang="cs-CZ" sz="1400" dirty="0" err="1">
                <a:latin typeface="+mn-lt"/>
              </a:rPr>
              <a:t>about</a:t>
            </a:r>
            <a:r>
              <a:rPr lang="cs-CZ" sz="1400" dirty="0">
                <a:latin typeface="+mn-lt"/>
              </a:rPr>
              <a:t> </a:t>
            </a:r>
            <a:r>
              <a:rPr lang="cs-CZ" sz="1400" dirty="0" err="1">
                <a:latin typeface="+mn-lt"/>
              </a:rPr>
              <a:t>Orphanet</a:t>
            </a:r>
            <a:r>
              <a:rPr lang="cs-CZ" sz="1400" dirty="0">
                <a:latin typeface="+mn-lt"/>
              </a:rPr>
              <a:t> and </a:t>
            </a:r>
            <a:r>
              <a:rPr lang="cs-CZ" sz="1400" dirty="0" err="1">
                <a:latin typeface="+mn-lt"/>
              </a:rPr>
              <a:t>Orphanet</a:t>
            </a:r>
            <a:r>
              <a:rPr lang="cs-CZ" sz="1400" dirty="0">
                <a:latin typeface="+mn-lt"/>
              </a:rPr>
              <a:t> </a:t>
            </a:r>
            <a:r>
              <a:rPr lang="cs-CZ" sz="1400" dirty="0" err="1">
                <a:latin typeface="+mn-lt"/>
              </a:rPr>
              <a:t>nomenclature</a:t>
            </a:r>
            <a:r>
              <a:rPr lang="cs-CZ" sz="1400" dirty="0">
                <a:latin typeface="+mn-lt"/>
              </a:rPr>
              <a:t> </a:t>
            </a:r>
            <a:r>
              <a:rPr lang="cs-CZ" sz="1400" dirty="0" err="1">
                <a:latin typeface="+mn-lt"/>
              </a:rPr>
              <a:t>of</a:t>
            </a:r>
            <a:r>
              <a:rPr lang="cs-CZ" sz="1400" dirty="0">
                <a:latin typeface="+mn-lt"/>
              </a:rPr>
              <a:t> </a:t>
            </a:r>
            <a:r>
              <a:rPr lang="cs-CZ" sz="1400" dirty="0" err="1">
                <a:latin typeface="+mn-lt"/>
              </a:rPr>
              <a:t>rare</a:t>
            </a:r>
            <a:r>
              <a:rPr lang="cs-CZ" sz="1400" dirty="0">
                <a:latin typeface="+mn-lt"/>
              </a:rPr>
              <a:t> </a:t>
            </a:r>
            <a:r>
              <a:rPr lang="cs-CZ" sz="1400" dirty="0" err="1">
                <a:latin typeface="+mn-lt"/>
              </a:rPr>
              <a:t>diseases</a:t>
            </a:r>
            <a:endParaRPr lang="cs-CZ" sz="1400" dirty="0">
              <a:latin typeface="+mn-lt"/>
            </a:endParaRPr>
          </a:p>
          <a:p>
            <a:pPr marL="342900" indent="-342900" eaLnBrk="0" hangingPunct="0">
              <a:spcBef>
                <a:spcPct val="20000"/>
              </a:spcBef>
              <a:buFontTx/>
              <a:buChar char="-"/>
            </a:pPr>
            <a:r>
              <a:rPr lang="cs-CZ" sz="1400" dirty="0" err="1">
                <a:latin typeface="+mn-lt"/>
              </a:rPr>
              <a:t>Educational</a:t>
            </a:r>
            <a:r>
              <a:rPr lang="cs-CZ" sz="1400" dirty="0">
                <a:latin typeface="+mn-lt"/>
              </a:rPr>
              <a:t> video, </a:t>
            </a:r>
            <a:r>
              <a:rPr lang="cs-CZ" sz="1400" dirty="0" err="1">
                <a:latin typeface="+mn-lt"/>
              </a:rPr>
              <a:t>presentation</a:t>
            </a:r>
            <a:r>
              <a:rPr lang="cs-CZ" sz="1400" dirty="0">
                <a:latin typeface="+mn-lt"/>
              </a:rPr>
              <a:t>, </a:t>
            </a:r>
            <a:r>
              <a:rPr lang="cs-CZ" sz="1400" dirty="0" err="1">
                <a:latin typeface="+mn-lt"/>
              </a:rPr>
              <a:t>tests</a:t>
            </a:r>
            <a:r>
              <a:rPr lang="cs-CZ" sz="1400" dirty="0">
                <a:latin typeface="+mn-lt"/>
              </a:rPr>
              <a:t>, </a:t>
            </a:r>
            <a:r>
              <a:rPr lang="cs-CZ" sz="1400" dirty="0" err="1">
                <a:latin typeface="+mn-lt"/>
              </a:rPr>
              <a:t>manuals</a:t>
            </a:r>
            <a:r>
              <a:rPr lang="cs-CZ" sz="1400" dirty="0">
                <a:latin typeface="+mn-lt"/>
              </a:rPr>
              <a:t> and </a:t>
            </a:r>
            <a:r>
              <a:rPr lang="cs-CZ" sz="1400" dirty="0" err="1">
                <a:latin typeface="+mn-lt"/>
              </a:rPr>
              <a:t>methodology</a:t>
            </a:r>
            <a:endParaRPr lang="cs-CZ" sz="1400" dirty="0">
              <a:latin typeface="+mn-lt"/>
            </a:endParaRPr>
          </a:p>
        </p:txBody>
      </p:sp>
      <p:sp>
        <p:nvSpPr>
          <p:cNvPr id="10" name="Espace réservé du numéro de diapositive 9"/>
          <p:cNvSpPr>
            <a:spLocks noGrp="1"/>
          </p:cNvSpPr>
          <p:nvPr>
            <p:ph type="sldNum" sz="quarter" idx="12"/>
          </p:nvPr>
        </p:nvSpPr>
        <p:spPr>
          <a:xfrm>
            <a:off x="8401050" y="6492875"/>
            <a:ext cx="660400" cy="365125"/>
          </a:xfrm>
        </p:spPr>
        <p:txBody>
          <a:bodyPr vert="horz" lIns="91440" tIns="45720" rIns="91440" bIns="45720" rtlCol="0" anchor="ctr">
            <a:normAutofit/>
          </a:bodyPr>
          <a:lstStyle/>
          <a:p>
            <a:pPr>
              <a:spcAft>
                <a:spcPts val="600"/>
              </a:spcAft>
              <a:defRPr/>
            </a:pPr>
            <a:fld id="{36926C08-CAE4-4D5F-9B84-3A0FF54EE92C}" type="slidenum">
              <a:rPr lang="fr-FR" kern="1200">
                <a:solidFill>
                  <a:srgbClr val="666666">
                    <a:tint val="75000"/>
                  </a:srgbClr>
                </a:solidFill>
                <a:latin typeface="+mn-lt"/>
                <a:ea typeface="+mn-ea"/>
                <a:cs typeface="+mn-cs"/>
              </a:rPr>
              <a:pPr>
                <a:spcAft>
                  <a:spcPts val="600"/>
                </a:spcAft>
                <a:defRPr/>
              </a:pPr>
              <a:t>10</a:t>
            </a:fld>
            <a:endParaRPr lang="fr-FR" kern="1200">
              <a:solidFill>
                <a:srgbClr val="666666">
                  <a:tint val="75000"/>
                </a:srgbClr>
              </a:solidFill>
              <a:latin typeface="+mn-lt"/>
              <a:ea typeface="+mn-ea"/>
              <a:cs typeface="+mn-cs"/>
            </a:endParaRPr>
          </a:p>
        </p:txBody>
      </p:sp>
      <p:pic>
        <p:nvPicPr>
          <p:cNvPr id="5" name="Obrázek 4" descr="Obsah obrázku text&#10;&#10;Popis byl vytvořen automaticky">
            <a:extLst>
              <a:ext uri="{FF2B5EF4-FFF2-40B4-BE49-F238E27FC236}">
                <a16:creationId xmlns:a16="http://schemas.microsoft.com/office/drawing/2014/main" id="{03F12BBF-2E39-4F20-82E6-6E69D6C32C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6020" y="1796145"/>
            <a:ext cx="8054280" cy="4107084"/>
          </a:xfrm>
          <a:prstGeom prst="rect">
            <a:avLst/>
          </a:prstGeom>
          <a:ln w="3175">
            <a:solidFill>
              <a:schemeClr val="tx1"/>
            </a:solidFill>
          </a:ln>
        </p:spPr>
      </p:pic>
      <p:pic>
        <p:nvPicPr>
          <p:cNvPr id="6" name="Obrázek 5">
            <a:extLst>
              <a:ext uri="{FF2B5EF4-FFF2-40B4-BE49-F238E27FC236}">
                <a16:creationId xmlns:a16="http://schemas.microsoft.com/office/drawing/2014/main" id="{40F63EB7-92B4-43AF-90EF-B91A43AE8F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7145" y="399869"/>
            <a:ext cx="1980220" cy="503975"/>
          </a:xfrm>
          <a:prstGeom prst="rect">
            <a:avLst/>
          </a:prstGeom>
        </p:spPr>
      </p:pic>
    </p:spTree>
    <p:extLst>
      <p:ext uri="{BB962C8B-B14F-4D97-AF65-F5344CB8AC3E}">
        <p14:creationId xmlns:p14="http://schemas.microsoft.com/office/powerpoint/2010/main" val="23203991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63500"/>
            <a:ext cx="8054280" cy="1143000"/>
          </a:xfrm>
        </p:spPr>
        <p:txBody>
          <a:bodyPr/>
          <a:lstStyle/>
          <a:p>
            <a:r>
              <a:rPr lang="cs-CZ" dirty="0" err="1"/>
              <a:t>Discussion</a:t>
            </a:r>
            <a:endParaRPr lang="fr-FR" dirty="0"/>
          </a:p>
        </p:txBody>
      </p:sp>
      <p:sp>
        <p:nvSpPr>
          <p:cNvPr id="10" name="Espace réservé du numéro de diapositive 9"/>
          <p:cNvSpPr>
            <a:spLocks noGrp="1"/>
          </p:cNvSpPr>
          <p:nvPr>
            <p:ph type="sldNum" sz="quarter" idx="12"/>
          </p:nvPr>
        </p:nvSpPr>
        <p:spPr/>
        <p:txBody>
          <a:bodyPr/>
          <a:lstStyle/>
          <a:p>
            <a:pPr>
              <a:defRPr/>
            </a:pPr>
            <a:fld id="{36926C08-CAE4-4D5F-9B84-3A0FF54EE92C}" type="slidenum">
              <a:rPr lang="fr-FR" smtClean="0"/>
              <a:pPr>
                <a:defRPr/>
              </a:pPr>
              <a:t>11</a:t>
            </a:fld>
            <a:endParaRPr lang="fr-FR" dirty="0"/>
          </a:p>
        </p:txBody>
      </p:sp>
      <p:sp>
        <p:nvSpPr>
          <p:cNvPr id="3" name="TextovéPole 2">
            <a:extLst>
              <a:ext uri="{FF2B5EF4-FFF2-40B4-BE49-F238E27FC236}">
                <a16:creationId xmlns:a16="http://schemas.microsoft.com/office/drawing/2014/main" id="{2DE1DB92-8B3C-4A87-B8BD-E49A18C2D724}"/>
              </a:ext>
            </a:extLst>
          </p:cNvPr>
          <p:cNvSpPr txBox="1"/>
          <p:nvPr/>
        </p:nvSpPr>
        <p:spPr>
          <a:xfrm>
            <a:off x="251520" y="1206500"/>
            <a:ext cx="8149530" cy="4893647"/>
          </a:xfrm>
          <a:prstGeom prst="rect">
            <a:avLst/>
          </a:prstGeom>
          <a:noFill/>
        </p:spPr>
        <p:txBody>
          <a:bodyPr wrap="square" rtlCol="0">
            <a:spAutoFit/>
          </a:bodyPr>
          <a:lstStyle/>
          <a:p>
            <a:r>
              <a:rPr lang="cs-CZ" sz="2400" dirty="0" err="1"/>
              <a:t>Problems</a:t>
            </a:r>
            <a:r>
              <a:rPr lang="cs-CZ" sz="2400" dirty="0"/>
              <a:t> </a:t>
            </a:r>
            <a:r>
              <a:rPr lang="cs-CZ" sz="2400" dirty="0" err="1"/>
              <a:t>encountered</a:t>
            </a:r>
            <a:r>
              <a:rPr lang="cs-CZ" sz="2400" dirty="0"/>
              <a:t>:</a:t>
            </a:r>
          </a:p>
          <a:p>
            <a:endParaRPr lang="cs-CZ" sz="2400" dirty="0"/>
          </a:p>
          <a:p>
            <a:pPr marL="285750" indent="-285750">
              <a:buFontTx/>
              <a:buChar char="-"/>
            </a:pPr>
            <a:r>
              <a:rPr lang="cs-CZ" sz="2400" dirty="0" err="1"/>
              <a:t>changes</a:t>
            </a:r>
            <a:r>
              <a:rPr lang="cs-CZ" sz="2400" dirty="0"/>
              <a:t> in IT </a:t>
            </a:r>
            <a:r>
              <a:rPr lang="cs-CZ" sz="2400" dirty="0" err="1"/>
              <a:t>systems</a:t>
            </a:r>
            <a:r>
              <a:rPr lang="cs-CZ" sz="2400" dirty="0"/>
              <a:t> – long distance run</a:t>
            </a:r>
          </a:p>
          <a:p>
            <a:pPr marL="285750" indent="-285750">
              <a:buFontTx/>
              <a:buChar char="-"/>
            </a:pPr>
            <a:endParaRPr lang="cs-CZ" sz="2400" dirty="0"/>
          </a:p>
          <a:p>
            <a:pPr marL="285750" indent="-285750">
              <a:buFontTx/>
              <a:buChar char="-"/>
            </a:pPr>
            <a:r>
              <a:rPr lang="cs-CZ" sz="2400" dirty="0"/>
              <a:t>in RD-CODE </a:t>
            </a:r>
            <a:r>
              <a:rPr lang="cs-CZ" sz="2400" dirty="0" err="1"/>
              <a:t>cases</a:t>
            </a:r>
            <a:r>
              <a:rPr lang="cs-CZ" sz="2400" dirty="0"/>
              <a:t> had to </a:t>
            </a:r>
            <a:r>
              <a:rPr lang="cs-CZ" sz="2400" dirty="0" err="1"/>
              <a:t>be</a:t>
            </a:r>
            <a:r>
              <a:rPr lang="cs-CZ" sz="2400" dirty="0"/>
              <a:t> </a:t>
            </a:r>
            <a:r>
              <a:rPr lang="cs-CZ" sz="2400" dirty="0" err="1"/>
              <a:t>inputed</a:t>
            </a:r>
            <a:r>
              <a:rPr lang="cs-CZ" sz="2400" dirty="0"/>
              <a:t> via web interface, </a:t>
            </a:r>
            <a:r>
              <a:rPr lang="cs-CZ" sz="2400" dirty="0" err="1"/>
              <a:t>the</a:t>
            </a:r>
            <a:r>
              <a:rPr lang="cs-CZ" sz="2400" dirty="0"/>
              <a:t> interface </a:t>
            </a:r>
            <a:r>
              <a:rPr lang="cs-CZ" sz="2400" dirty="0" err="1"/>
              <a:t>is</a:t>
            </a:r>
            <a:r>
              <a:rPr lang="cs-CZ" sz="2400" dirty="0"/>
              <a:t> not much user </a:t>
            </a:r>
            <a:r>
              <a:rPr lang="cs-CZ" sz="2400" dirty="0" err="1"/>
              <a:t>friendly</a:t>
            </a:r>
            <a:endParaRPr lang="cs-CZ" sz="2400" dirty="0"/>
          </a:p>
          <a:p>
            <a:pPr marL="285750" indent="-285750">
              <a:buFontTx/>
              <a:buChar char="-"/>
            </a:pPr>
            <a:endParaRPr lang="cs-CZ" sz="2400" dirty="0"/>
          </a:p>
          <a:p>
            <a:pPr marL="285750" indent="-285750">
              <a:buFontTx/>
              <a:buChar char="-"/>
            </a:pPr>
            <a:r>
              <a:rPr lang="cs-CZ" sz="2400" dirty="0" err="1"/>
              <a:t>updates</a:t>
            </a:r>
            <a:r>
              <a:rPr lang="cs-CZ" sz="2400" dirty="0"/>
              <a:t> </a:t>
            </a:r>
            <a:r>
              <a:rPr lang="cs-CZ" sz="2400" dirty="0" err="1"/>
              <a:t>of</a:t>
            </a:r>
            <a:r>
              <a:rPr lang="cs-CZ" sz="2400" dirty="0"/>
              <a:t> </a:t>
            </a:r>
            <a:r>
              <a:rPr lang="cs-CZ" sz="2400" dirty="0" err="1"/>
              <a:t>the</a:t>
            </a:r>
            <a:r>
              <a:rPr lang="cs-CZ" sz="2400" dirty="0"/>
              <a:t> Czech </a:t>
            </a:r>
            <a:r>
              <a:rPr lang="cs-CZ" sz="2400" dirty="0" err="1"/>
              <a:t>translation</a:t>
            </a:r>
            <a:r>
              <a:rPr lang="cs-CZ" sz="2400" dirty="0"/>
              <a:t> </a:t>
            </a:r>
            <a:r>
              <a:rPr lang="cs-CZ" sz="2400" dirty="0" err="1"/>
              <a:t>of</a:t>
            </a:r>
            <a:r>
              <a:rPr lang="cs-CZ" sz="2400" dirty="0"/>
              <a:t> </a:t>
            </a:r>
            <a:r>
              <a:rPr lang="cs-CZ" sz="2400" dirty="0" err="1"/>
              <a:t>ORPHAcodes</a:t>
            </a:r>
            <a:endParaRPr lang="cs-CZ" sz="2400" dirty="0"/>
          </a:p>
          <a:p>
            <a:pPr marL="285750" indent="-285750">
              <a:buFontTx/>
              <a:buChar char="-"/>
            </a:pPr>
            <a:endParaRPr lang="cs-CZ" sz="2400" dirty="0"/>
          </a:p>
          <a:p>
            <a:pPr marL="285750" indent="-285750">
              <a:buFontTx/>
              <a:buChar char="-"/>
            </a:pPr>
            <a:r>
              <a:rPr lang="cs-CZ" sz="2400" dirty="0" err="1"/>
              <a:t>sustainability</a:t>
            </a:r>
            <a:r>
              <a:rPr lang="cs-CZ" sz="2400" dirty="0"/>
              <a:t> </a:t>
            </a:r>
            <a:r>
              <a:rPr lang="cs-CZ" sz="2400" dirty="0" err="1"/>
              <a:t>of</a:t>
            </a:r>
            <a:r>
              <a:rPr lang="cs-CZ" sz="2400" dirty="0"/>
              <a:t> </a:t>
            </a:r>
            <a:r>
              <a:rPr lang="cs-CZ" sz="2400" dirty="0" err="1"/>
              <a:t>the</a:t>
            </a:r>
            <a:r>
              <a:rPr lang="cs-CZ" sz="2400" dirty="0"/>
              <a:t> reporting </a:t>
            </a:r>
            <a:r>
              <a:rPr lang="cs-CZ" sz="2400" dirty="0" err="1"/>
              <a:t>mechanisms</a:t>
            </a:r>
            <a:endParaRPr lang="cs-CZ" sz="2400" dirty="0"/>
          </a:p>
          <a:p>
            <a:pPr marL="285750" indent="-285750">
              <a:buFontTx/>
              <a:buChar char="-"/>
            </a:pPr>
            <a:endParaRPr lang="cs-CZ" sz="2400" dirty="0"/>
          </a:p>
          <a:p>
            <a:pPr marL="285750" indent="-285750">
              <a:buFontTx/>
              <a:buChar char="-"/>
            </a:pPr>
            <a:r>
              <a:rPr lang="cs-CZ" sz="2400" dirty="0" err="1"/>
              <a:t>other</a:t>
            </a:r>
            <a:r>
              <a:rPr lang="cs-CZ" sz="2400" dirty="0"/>
              <a:t> HC </a:t>
            </a:r>
            <a:r>
              <a:rPr lang="cs-CZ" sz="2400" dirty="0" err="1"/>
              <a:t>providers</a:t>
            </a:r>
            <a:r>
              <a:rPr lang="cs-CZ" sz="2400" dirty="0"/>
              <a:t> (</a:t>
            </a:r>
            <a:r>
              <a:rPr lang="cs-CZ" sz="2400" dirty="0" err="1"/>
              <a:t>then</a:t>
            </a:r>
            <a:r>
              <a:rPr lang="cs-CZ" sz="2400" dirty="0"/>
              <a:t> 3 </a:t>
            </a:r>
            <a:r>
              <a:rPr lang="cs-CZ" sz="2400" dirty="0" err="1"/>
              <a:t>workplaces</a:t>
            </a:r>
            <a:r>
              <a:rPr lang="cs-CZ" sz="2400" dirty="0"/>
              <a:t> in RD-CODE) </a:t>
            </a:r>
            <a:r>
              <a:rPr lang="cs-CZ" sz="2400" dirty="0" err="1"/>
              <a:t>resistant</a:t>
            </a:r>
            <a:endParaRPr lang="en-US" sz="2400" dirty="0"/>
          </a:p>
        </p:txBody>
      </p:sp>
    </p:spTree>
    <p:extLst>
      <p:ext uri="{BB962C8B-B14F-4D97-AF65-F5344CB8AC3E}">
        <p14:creationId xmlns:p14="http://schemas.microsoft.com/office/powerpoint/2010/main" val="25275594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cs-CZ" dirty="0" err="1"/>
              <a:t>Roundtable</a:t>
            </a:r>
            <a:r>
              <a:rPr lang="cs-CZ" dirty="0"/>
              <a:t> </a:t>
            </a:r>
            <a:r>
              <a:rPr lang="cs-CZ" dirty="0" err="1"/>
              <a:t>Topics</a:t>
            </a:r>
            <a:r>
              <a:rPr lang="cs-CZ" dirty="0"/>
              <a:t> – Session </a:t>
            </a:r>
            <a:r>
              <a:rPr lang="es-ES" dirty="0"/>
              <a:t>1</a:t>
            </a:r>
            <a:endParaRPr lang="fr-FR" dirty="0"/>
          </a:p>
        </p:txBody>
      </p:sp>
      <p:sp>
        <p:nvSpPr>
          <p:cNvPr id="10" name="Espace réservé du numéro de diapositive 9"/>
          <p:cNvSpPr>
            <a:spLocks noGrp="1"/>
          </p:cNvSpPr>
          <p:nvPr>
            <p:ph type="sldNum" sz="quarter" idx="12"/>
          </p:nvPr>
        </p:nvSpPr>
        <p:spPr/>
        <p:txBody>
          <a:bodyPr/>
          <a:lstStyle/>
          <a:p>
            <a:pPr>
              <a:defRPr/>
            </a:pPr>
            <a:fld id="{36926C08-CAE4-4D5F-9B84-3A0FF54EE92C}" type="slidenum">
              <a:rPr lang="fr-FR" smtClean="0"/>
              <a:pPr>
                <a:defRPr/>
              </a:pPr>
              <a:t>12</a:t>
            </a:fld>
            <a:endParaRPr lang="fr-FR" dirty="0"/>
          </a:p>
        </p:txBody>
      </p:sp>
      <p:sp>
        <p:nvSpPr>
          <p:cNvPr id="3" name="TextovéPole 2">
            <a:extLst>
              <a:ext uri="{FF2B5EF4-FFF2-40B4-BE49-F238E27FC236}">
                <a16:creationId xmlns:a16="http://schemas.microsoft.com/office/drawing/2014/main" id="{2DE1DB92-8B3C-4A87-B8BD-E49A18C2D724}"/>
              </a:ext>
            </a:extLst>
          </p:cNvPr>
          <p:cNvSpPr txBox="1"/>
          <p:nvPr/>
        </p:nvSpPr>
        <p:spPr>
          <a:xfrm>
            <a:off x="251520" y="1206500"/>
            <a:ext cx="8149530" cy="5909310"/>
          </a:xfrm>
          <a:prstGeom prst="rect">
            <a:avLst/>
          </a:prstGeom>
          <a:noFill/>
        </p:spPr>
        <p:txBody>
          <a:bodyPr wrap="square" rtlCol="0">
            <a:spAutoFit/>
          </a:bodyPr>
          <a:lstStyle/>
          <a:p>
            <a:pPr marL="0" lvl="1"/>
            <a:r>
              <a:rPr lang="cs-CZ" dirty="0" err="1"/>
              <a:t>Integration</a:t>
            </a:r>
            <a:r>
              <a:rPr lang="cs-CZ" dirty="0"/>
              <a:t> </a:t>
            </a:r>
            <a:r>
              <a:rPr lang="cs-CZ" dirty="0" err="1"/>
              <a:t>of</a:t>
            </a:r>
            <a:r>
              <a:rPr lang="cs-CZ" dirty="0"/>
              <a:t> </a:t>
            </a:r>
            <a:r>
              <a:rPr lang="cs-CZ" dirty="0" err="1"/>
              <a:t>ORPHAcodes</a:t>
            </a:r>
            <a:r>
              <a:rPr lang="cs-CZ" dirty="0"/>
              <a:t> </a:t>
            </a:r>
            <a:r>
              <a:rPr lang="cs-CZ" dirty="0" err="1"/>
              <a:t>into</a:t>
            </a:r>
            <a:r>
              <a:rPr lang="cs-CZ" dirty="0"/>
              <a:t> SW </a:t>
            </a:r>
            <a:r>
              <a:rPr lang="cs-CZ" dirty="0" err="1"/>
              <a:t>products</a:t>
            </a:r>
            <a:endParaRPr lang="cs-CZ" dirty="0"/>
          </a:p>
          <a:p>
            <a:pPr marL="285750" lvl="1" indent="-285750">
              <a:buFont typeface="Arial" panose="020B0604020202020204" pitchFamily="34" charset="0"/>
              <a:buChar char="•"/>
            </a:pPr>
            <a:r>
              <a:rPr lang="cs-CZ" dirty="0"/>
              <a:t>SW </a:t>
            </a:r>
            <a:r>
              <a:rPr lang="cs-CZ" dirty="0" err="1"/>
              <a:t>developers</a:t>
            </a:r>
            <a:r>
              <a:rPr lang="cs-CZ" dirty="0"/>
              <a:t> </a:t>
            </a:r>
            <a:r>
              <a:rPr lang="cs-CZ" dirty="0" err="1"/>
              <a:t>differs</a:t>
            </a:r>
            <a:r>
              <a:rPr lang="cs-CZ" dirty="0"/>
              <a:t> in </a:t>
            </a:r>
            <a:r>
              <a:rPr lang="cs-CZ" dirty="0" err="1"/>
              <a:t>the</a:t>
            </a:r>
            <a:r>
              <a:rPr lang="cs-CZ" dirty="0"/>
              <a:t> </a:t>
            </a:r>
            <a:r>
              <a:rPr lang="cs-CZ" dirty="0" err="1"/>
              <a:t>approach</a:t>
            </a:r>
            <a:endParaRPr lang="cs-CZ" dirty="0"/>
          </a:p>
          <a:p>
            <a:pPr marL="285750" lvl="1" indent="-285750">
              <a:buFont typeface="Arial" panose="020B0604020202020204" pitchFamily="34" charset="0"/>
              <a:buChar char="•"/>
            </a:pPr>
            <a:r>
              <a:rPr lang="cs-CZ" dirty="0" err="1"/>
              <a:t>some</a:t>
            </a:r>
            <a:r>
              <a:rPr lang="cs-CZ" dirty="0"/>
              <a:t> </a:t>
            </a:r>
            <a:r>
              <a:rPr lang="cs-CZ" dirty="0" err="1"/>
              <a:t>of</a:t>
            </a:r>
            <a:r>
              <a:rPr lang="cs-CZ" dirty="0"/>
              <a:t> </a:t>
            </a:r>
            <a:r>
              <a:rPr lang="cs-CZ" dirty="0" err="1"/>
              <a:t>SWs</a:t>
            </a:r>
            <a:r>
              <a:rPr lang="cs-CZ" dirty="0"/>
              <a:t> are </a:t>
            </a:r>
            <a:r>
              <a:rPr lang="cs-CZ" dirty="0" err="1"/>
              <a:t>ready</a:t>
            </a:r>
            <a:r>
              <a:rPr lang="cs-CZ" dirty="0"/>
              <a:t> to use </a:t>
            </a:r>
            <a:r>
              <a:rPr lang="cs-CZ" dirty="0" err="1"/>
              <a:t>the</a:t>
            </a:r>
            <a:r>
              <a:rPr lang="cs-CZ" dirty="0"/>
              <a:t> API</a:t>
            </a:r>
          </a:p>
          <a:p>
            <a:pPr marL="285750" lvl="1" indent="-285750">
              <a:buFont typeface="Arial" panose="020B0604020202020204" pitchFamily="34" charset="0"/>
              <a:buChar char="•"/>
            </a:pPr>
            <a:r>
              <a:rPr lang="cs-CZ" dirty="0" err="1"/>
              <a:t>situatuion</a:t>
            </a:r>
            <a:r>
              <a:rPr lang="cs-CZ" dirty="0"/>
              <a:t> </a:t>
            </a:r>
            <a:r>
              <a:rPr lang="cs-CZ" dirty="0" err="1"/>
              <a:t>complicated</a:t>
            </a:r>
            <a:r>
              <a:rPr lang="cs-CZ" dirty="0"/>
              <a:t> by </a:t>
            </a:r>
            <a:r>
              <a:rPr lang="cs-CZ" dirty="0" err="1"/>
              <a:t>the</a:t>
            </a:r>
            <a:r>
              <a:rPr lang="cs-CZ" dirty="0"/>
              <a:t> data interface standard </a:t>
            </a:r>
            <a:r>
              <a:rPr lang="cs-CZ" dirty="0" err="1"/>
              <a:t>brought</a:t>
            </a:r>
            <a:r>
              <a:rPr lang="cs-CZ" dirty="0"/>
              <a:t> by </a:t>
            </a:r>
            <a:r>
              <a:rPr lang="cs-CZ" dirty="0" err="1"/>
              <a:t>National</a:t>
            </a:r>
            <a:r>
              <a:rPr lang="cs-CZ" dirty="0"/>
              <a:t> Health </a:t>
            </a:r>
            <a:r>
              <a:rPr lang="cs-CZ" dirty="0" err="1"/>
              <a:t>Registries</a:t>
            </a:r>
            <a:r>
              <a:rPr lang="cs-CZ" dirty="0"/>
              <a:t> and Health </a:t>
            </a:r>
            <a:r>
              <a:rPr lang="cs-CZ" dirty="0" err="1"/>
              <a:t>Insurance</a:t>
            </a:r>
            <a:r>
              <a:rPr lang="cs-CZ" dirty="0"/>
              <a:t> </a:t>
            </a:r>
            <a:r>
              <a:rPr lang="cs-CZ" dirty="0" err="1"/>
              <a:t>Funds</a:t>
            </a:r>
            <a:r>
              <a:rPr lang="cs-CZ" dirty="0"/>
              <a:t> = </a:t>
            </a:r>
            <a:r>
              <a:rPr lang="cs-CZ" dirty="0" err="1"/>
              <a:t>value</a:t>
            </a:r>
            <a:r>
              <a:rPr lang="cs-CZ" dirty="0"/>
              <a:t> set </a:t>
            </a:r>
            <a:r>
              <a:rPr lang="cs-CZ" dirty="0" err="1"/>
              <a:t>only</a:t>
            </a:r>
            <a:endParaRPr lang="cs-CZ" dirty="0"/>
          </a:p>
          <a:p>
            <a:pPr marL="285750" lvl="1" indent="-285750">
              <a:buFont typeface="Arial" panose="020B0604020202020204" pitchFamily="34" charset="0"/>
              <a:buChar char="•"/>
            </a:pPr>
            <a:r>
              <a:rPr lang="cs-CZ" dirty="0" err="1"/>
              <a:t>lifecycle</a:t>
            </a:r>
            <a:r>
              <a:rPr lang="cs-CZ" dirty="0"/>
              <a:t> and </a:t>
            </a:r>
            <a:r>
              <a:rPr lang="cs-CZ" dirty="0" err="1"/>
              <a:t>updates</a:t>
            </a:r>
            <a:r>
              <a:rPr lang="cs-CZ" dirty="0"/>
              <a:t> = </a:t>
            </a:r>
            <a:r>
              <a:rPr lang="cs-CZ" dirty="0" err="1"/>
              <a:t>value</a:t>
            </a:r>
            <a:r>
              <a:rPr lang="cs-CZ" dirty="0"/>
              <a:t> </a:t>
            </a:r>
            <a:r>
              <a:rPr lang="cs-CZ" dirty="0" err="1"/>
              <a:t>sets</a:t>
            </a:r>
            <a:r>
              <a:rPr lang="cs-CZ" dirty="0"/>
              <a:t> </a:t>
            </a:r>
            <a:r>
              <a:rPr lang="cs-CZ" dirty="0" err="1"/>
              <a:t>have</a:t>
            </a:r>
            <a:r>
              <a:rPr lang="cs-CZ" dirty="0"/>
              <a:t> not </a:t>
            </a:r>
            <a:r>
              <a:rPr lang="cs-CZ" dirty="0" err="1"/>
              <a:t>the</a:t>
            </a:r>
            <a:r>
              <a:rPr lang="cs-CZ" dirty="0"/>
              <a:t> </a:t>
            </a:r>
            <a:r>
              <a:rPr lang="cs-CZ" dirty="0" err="1"/>
              <a:t>same</a:t>
            </a:r>
            <a:r>
              <a:rPr lang="cs-CZ" dirty="0"/>
              <a:t> </a:t>
            </a:r>
            <a:r>
              <a:rPr lang="cs-CZ" dirty="0" err="1"/>
              <a:t>content</a:t>
            </a:r>
            <a:r>
              <a:rPr lang="cs-CZ" dirty="0"/>
              <a:t> as Orphanet web and API</a:t>
            </a:r>
          </a:p>
          <a:p>
            <a:pPr marL="285750" lvl="1" indent="-285750">
              <a:buFont typeface="Arial" panose="020B0604020202020204" pitchFamily="34" charset="0"/>
              <a:buChar char="•"/>
            </a:pPr>
            <a:r>
              <a:rPr lang="cs-CZ" dirty="0"/>
              <a:t>interface in Health </a:t>
            </a:r>
            <a:r>
              <a:rPr lang="cs-CZ" dirty="0" err="1"/>
              <a:t>Information</a:t>
            </a:r>
            <a:r>
              <a:rPr lang="cs-CZ" dirty="0"/>
              <a:t> Systém </a:t>
            </a:r>
            <a:r>
              <a:rPr lang="cs-CZ" dirty="0" err="1"/>
              <a:t>is</a:t>
            </a:r>
            <a:r>
              <a:rPr lang="cs-CZ" dirty="0"/>
              <a:t> </a:t>
            </a:r>
            <a:r>
              <a:rPr lang="cs-CZ" dirty="0" err="1"/>
              <a:t>crucial</a:t>
            </a:r>
            <a:r>
              <a:rPr lang="cs-CZ" dirty="0"/>
              <a:t> = has to </a:t>
            </a:r>
            <a:r>
              <a:rPr lang="cs-CZ" dirty="0" err="1"/>
              <a:t>be</a:t>
            </a:r>
            <a:r>
              <a:rPr lang="cs-CZ" dirty="0"/>
              <a:t> As </a:t>
            </a:r>
            <a:r>
              <a:rPr lang="cs-CZ" dirty="0" err="1"/>
              <a:t>Easy</a:t>
            </a:r>
            <a:r>
              <a:rPr lang="cs-CZ" dirty="0"/>
              <a:t> As </a:t>
            </a:r>
            <a:r>
              <a:rPr lang="cs-CZ" dirty="0" err="1"/>
              <a:t>Possible</a:t>
            </a:r>
            <a:r>
              <a:rPr lang="cs-CZ" dirty="0"/>
              <a:t> </a:t>
            </a:r>
            <a:r>
              <a:rPr lang="cs-CZ" dirty="0" err="1"/>
              <a:t>for</a:t>
            </a:r>
            <a:r>
              <a:rPr lang="cs-CZ" dirty="0"/>
              <a:t> </a:t>
            </a:r>
            <a:r>
              <a:rPr lang="cs-CZ" dirty="0" err="1"/>
              <a:t>clinicians</a:t>
            </a:r>
            <a:endParaRPr lang="cs-CZ" dirty="0"/>
          </a:p>
          <a:p>
            <a:pPr marL="285750" lvl="1" indent="-285750">
              <a:buFont typeface="Arial" panose="020B0604020202020204" pitchFamily="34" charset="0"/>
              <a:buChar char="•"/>
            </a:pPr>
            <a:r>
              <a:rPr lang="cs-CZ" dirty="0"/>
              <a:t>not </a:t>
            </a:r>
            <a:r>
              <a:rPr lang="cs-CZ" dirty="0" err="1"/>
              <a:t>possible</a:t>
            </a:r>
            <a:r>
              <a:rPr lang="cs-CZ" dirty="0"/>
              <a:t> to </a:t>
            </a:r>
            <a:r>
              <a:rPr lang="cs-CZ" dirty="0" err="1"/>
              <a:t>delegate</a:t>
            </a:r>
            <a:r>
              <a:rPr lang="cs-CZ" dirty="0"/>
              <a:t> to </a:t>
            </a:r>
            <a:r>
              <a:rPr lang="cs-CZ" dirty="0" err="1"/>
              <a:t>coders</a:t>
            </a:r>
            <a:endParaRPr lang="cs-CZ" dirty="0"/>
          </a:p>
          <a:p>
            <a:pPr marL="0" lvl="1"/>
            <a:endParaRPr lang="cs-CZ" dirty="0"/>
          </a:p>
          <a:p>
            <a:pPr marL="0" lvl="1"/>
            <a:r>
              <a:rPr lang="es-ES" dirty="0"/>
              <a:t>Training experiences: lessons learned</a:t>
            </a:r>
            <a:endParaRPr lang="cs-CZ" dirty="0"/>
          </a:p>
          <a:p>
            <a:pPr marL="285750" lvl="1" indent="-285750">
              <a:buFont typeface="Arial" panose="020B0604020202020204" pitchFamily="34" charset="0"/>
              <a:buChar char="•"/>
            </a:pPr>
            <a:r>
              <a:rPr lang="cs-CZ" dirty="0" err="1"/>
              <a:t>better</a:t>
            </a:r>
            <a:r>
              <a:rPr lang="cs-CZ" dirty="0"/>
              <a:t> to start </a:t>
            </a:r>
            <a:r>
              <a:rPr lang="cs-CZ" dirty="0" err="1"/>
              <a:t>training</a:t>
            </a:r>
            <a:r>
              <a:rPr lang="cs-CZ" dirty="0"/>
              <a:t> </a:t>
            </a:r>
            <a:r>
              <a:rPr lang="cs-CZ" dirty="0" err="1"/>
              <a:t>when</a:t>
            </a:r>
            <a:r>
              <a:rPr lang="cs-CZ" dirty="0"/>
              <a:t> </a:t>
            </a:r>
            <a:r>
              <a:rPr lang="cs-CZ" dirty="0" err="1"/>
              <a:t>the</a:t>
            </a:r>
            <a:r>
              <a:rPr lang="cs-CZ" dirty="0"/>
              <a:t> </a:t>
            </a:r>
            <a:r>
              <a:rPr lang="cs-CZ" dirty="0" err="1"/>
              <a:t>product</a:t>
            </a:r>
            <a:r>
              <a:rPr lang="cs-CZ" dirty="0"/>
              <a:t> </a:t>
            </a:r>
            <a:r>
              <a:rPr lang="cs-CZ" dirty="0" err="1"/>
              <a:t>is</a:t>
            </a:r>
            <a:r>
              <a:rPr lang="cs-CZ" dirty="0"/>
              <a:t> </a:t>
            </a:r>
            <a:r>
              <a:rPr lang="cs-CZ" dirty="0" err="1"/>
              <a:t>ready</a:t>
            </a:r>
            <a:r>
              <a:rPr lang="cs-CZ" dirty="0"/>
              <a:t> (</a:t>
            </a:r>
            <a:r>
              <a:rPr lang="cs-CZ" dirty="0" err="1"/>
              <a:t>implementation</a:t>
            </a:r>
            <a:r>
              <a:rPr lang="cs-CZ" dirty="0"/>
              <a:t> in HIS)</a:t>
            </a:r>
          </a:p>
          <a:p>
            <a:pPr marL="285750" lvl="1" indent="-285750">
              <a:buFont typeface="Arial" panose="020B0604020202020204" pitchFamily="34" charset="0"/>
              <a:buChar char="•"/>
            </a:pPr>
            <a:r>
              <a:rPr lang="cs-CZ" dirty="0" err="1"/>
              <a:t>two</a:t>
            </a:r>
            <a:r>
              <a:rPr lang="cs-CZ" dirty="0"/>
              <a:t> </a:t>
            </a:r>
            <a:r>
              <a:rPr lang="cs-CZ" dirty="0" err="1"/>
              <a:t>different</a:t>
            </a:r>
            <a:r>
              <a:rPr lang="cs-CZ" dirty="0"/>
              <a:t> </a:t>
            </a:r>
            <a:r>
              <a:rPr lang="cs-CZ" dirty="0" err="1"/>
              <a:t>topics</a:t>
            </a:r>
            <a:r>
              <a:rPr lang="cs-CZ" dirty="0"/>
              <a:t>: Orphanet, </a:t>
            </a:r>
            <a:r>
              <a:rPr lang="cs-CZ" dirty="0" err="1"/>
              <a:t>ORPHAcodes</a:t>
            </a:r>
            <a:endParaRPr lang="cs-CZ" dirty="0"/>
          </a:p>
          <a:p>
            <a:pPr marL="285750" lvl="1" indent="-285750">
              <a:buFont typeface="Arial" panose="020B0604020202020204" pitchFamily="34" charset="0"/>
              <a:buChar char="•"/>
            </a:pPr>
            <a:r>
              <a:rPr lang="cs-CZ" dirty="0" err="1"/>
              <a:t>some</a:t>
            </a:r>
            <a:r>
              <a:rPr lang="cs-CZ" dirty="0"/>
              <a:t> </a:t>
            </a:r>
            <a:r>
              <a:rPr lang="cs-CZ" dirty="0" err="1"/>
              <a:t>tools</a:t>
            </a:r>
            <a:r>
              <a:rPr lang="cs-CZ" dirty="0"/>
              <a:t> not </a:t>
            </a:r>
            <a:r>
              <a:rPr lang="cs-CZ" dirty="0" err="1"/>
              <a:t>for</a:t>
            </a:r>
            <a:r>
              <a:rPr lang="cs-CZ" dirty="0"/>
              <a:t> </a:t>
            </a:r>
            <a:r>
              <a:rPr lang="cs-CZ" dirty="0" err="1"/>
              <a:t>clinical</a:t>
            </a:r>
            <a:r>
              <a:rPr lang="cs-CZ" dirty="0"/>
              <a:t> </a:t>
            </a:r>
            <a:r>
              <a:rPr lang="cs-CZ" dirty="0" err="1"/>
              <a:t>users</a:t>
            </a:r>
            <a:r>
              <a:rPr lang="cs-CZ" dirty="0"/>
              <a:t>: </a:t>
            </a:r>
            <a:r>
              <a:rPr lang="cs-CZ" dirty="0" err="1"/>
              <a:t>Orphadata</a:t>
            </a:r>
            <a:r>
              <a:rPr lang="cs-CZ" dirty="0"/>
              <a:t>, API</a:t>
            </a:r>
          </a:p>
          <a:p>
            <a:pPr marL="285750" lvl="1" indent="-285750">
              <a:buFont typeface="Arial" panose="020B0604020202020204" pitchFamily="34" charset="0"/>
              <a:buChar char="•"/>
            </a:pPr>
            <a:r>
              <a:rPr lang="cs-CZ" dirty="0"/>
              <a:t>feedback </a:t>
            </a:r>
            <a:r>
              <a:rPr lang="cs-CZ" dirty="0" err="1"/>
              <a:t>crucial</a:t>
            </a:r>
            <a:r>
              <a:rPr lang="cs-CZ" dirty="0"/>
              <a:t> and start </a:t>
            </a:r>
            <a:r>
              <a:rPr lang="cs-CZ" dirty="0" err="1"/>
              <a:t>for</a:t>
            </a:r>
            <a:r>
              <a:rPr lang="cs-CZ" dirty="0"/>
              <a:t> </a:t>
            </a:r>
            <a:r>
              <a:rPr lang="cs-CZ" dirty="0" err="1"/>
              <a:t>longterm</a:t>
            </a:r>
            <a:r>
              <a:rPr lang="cs-CZ" dirty="0"/>
              <a:t> support</a:t>
            </a:r>
          </a:p>
          <a:p>
            <a:pPr marL="285750" lvl="1" indent="-285750">
              <a:buFont typeface="Arial" panose="020B0604020202020204" pitchFamily="34" charset="0"/>
              <a:buChar char="•"/>
            </a:pPr>
            <a:r>
              <a:rPr lang="cs-CZ" dirty="0"/>
              <a:t>in </a:t>
            </a:r>
            <a:r>
              <a:rPr lang="cs-CZ" dirty="0" err="1"/>
              <a:t>some</a:t>
            </a:r>
            <a:r>
              <a:rPr lang="cs-CZ" dirty="0"/>
              <a:t> </a:t>
            </a:r>
            <a:r>
              <a:rPr lang="cs-CZ" dirty="0" err="1"/>
              <a:t>areas</a:t>
            </a:r>
            <a:r>
              <a:rPr lang="cs-CZ" dirty="0"/>
              <a:t> Orphanet terminology not inline </a:t>
            </a:r>
            <a:r>
              <a:rPr lang="cs-CZ" dirty="0" err="1"/>
              <a:t>with</a:t>
            </a:r>
            <a:r>
              <a:rPr lang="cs-CZ" dirty="0"/>
              <a:t> terminology </a:t>
            </a:r>
            <a:r>
              <a:rPr lang="cs-CZ" dirty="0" err="1"/>
              <a:t>used</a:t>
            </a:r>
            <a:r>
              <a:rPr lang="cs-CZ" dirty="0"/>
              <a:t>, </a:t>
            </a:r>
            <a:r>
              <a:rPr lang="cs-CZ" dirty="0" err="1"/>
              <a:t>abbreaviations</a:t>
            </a:r>
            <a:endParaRPr lang="es-ES" dirty="0"/>
          </a:p>
          <a:p>
            <a:pPr marL="742950" lvl="1" indent="-285750"/>
            <a:endParaRPr lang="es-ES" dirty="0"/>
          </a:p>
          <a:p>
            <a:pPr marL="285750" lvl="1" indent="-285750"/>
            <a:endParaRPr lang="cs-CZ" dirty="0"/>
          </a:p>
          <a:p>
            <a:pPr marL="285750" indent="-285750">
              <a:buFont typeface="Arial" panose="020B0604020202020204" pitchFamily="34" charset="0"/>
              <a:buChar char="•"/>
            </a:pPr>
            <a:endParaRPr lang="cs-CZ" dirty="0"/>
          </a:p>
        </p:txBody>
      </p:sp>
    </p:spTree>
    <p:extLst>
      <p:ext uri="{BB962C8B-B14F-4D97-AF65-F5344CB8AC3E}">
        <p14:creationId xmlns:p14="http://schemas.microsoft.com/office/powerpoint/2010/main" val="2031761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cs-CZ" dirty="0" err="1"/>
              <a:t>Content</a:t>
            </a:r>
            <a:endParaRPr lang="fr-FR" dirty="0"/>
          </a:p>
        </p:txBody>
      </p:sp>
      <p:sp>
        <p:nvSpPr>
          <p:cNvPr id="10" name="Espace réservé du numéro de diapositive 9"/>
          <p:cNvSpPr>
            <a:spLocks noGrp="1"/>
          </p:cNvSpPr>
          <p:nvPr>
            <p:ph type="sldNum" sz="quarter" idx="12"/>
          </p:nvPr>
        </p:nvSpPr>
        <p:spPr/>
        <p:txBody>
          <a:bodyPr/>
          <a:lstStyle/>
          <a:p>
            <a:pPr>
              <a:defRPr/>
            </a:pPr>
            <a:fld id="{36926C08-CAE4-4D5F-9B84-3A0FF54EE92C}" type="slidenum">
              <a:rPr lang="fr-FR" smtClean="0"/>
              <a:pPr>
                <a:defRPr/>
              </a:pPr>
              <a:t>2</a:t>
            </a:fld>
            <a:endParaRPr lang="fr-FR" dirty="0"/>
          </a:p>
        </p:txBody>
      </p:sp>
      <p:sp>
        <p:nvSpPr>
          <p:cNvPr id="3" name="TextovéPole 2">
            <a:extLst>
              <a:ext uri="{FF2B5EF4-FFF2-40B4-BE49-F238E27FC236}">
                <a16:creationId xmlns:a16="http://schemas.microsoft.com/office/drawing/2014/main" id="{2DE1DB92-8B3C-4A87-B8BD-E49A18C2D724}"/>
              </a:ext>
            </a:extLst>
          </p:cNvPr>
          <p:cNvSpPr txBox="1"/>
          <p:nvPr/>
        </p:nvSpPr>
        <p:spPr>
          <a:xfrm>
            <a:off x="251520" y="1206500"/>
            <a:ext cx="8149530" cy="4247317"/>
          </a:xfrm>
          <a:prstGeom prst="rect">
            <a:avLst/>
          </a:prstGeom>
          <a:noFill/>
        </p:spPr>
        <p:txBody>
          <a:bodyPr wrap="square" rtlCol="0">
            <a:spAutoFit/>
          </a:bodyPr>
          <a:lstStyle/>
          <a:p>
            <a:pPr marL="19050" indent="-19050"/>
            <a:r>
              <a:rPr lang="es-ES" dirty="0"/>
              <a:t>Please, include:</a:t>
            </a:r>
            <a:endParaRPr lang="cs-CZ" dirty="0"/>
          </a:p>
          <a:p>
            <a:pPr marL="285750" indent="-285750"/>
            <a:endParaRPr lang="es-ES" dirty="0"/>
          </a:p>
          <a:p>
            <a:pPr marL="285750" indent="-285750">
              <a:buFont typeface="Arial" panose="020B0604020202020204" pitchFamily="34" charset="0"/>
              <a:buChar char="•"/>
            </a:pPr>
            <a:r>
              <a:rPr lang="es-ES" dirty="0"/>
              <a:t>Brief summary </a:t>
            </a:r>
            <a:r>
              <a:rPr lang="cs-CZ" dirty="0"/>
              <a:t>and</a:t>
            </a:r>
            <a:r>
              <a:rPr lang="es-ES" dirty="0"/>
              <a:t> </a:t>
            </a:r>
            <a:r>
              <a:rPr lang="cs-CZ" dirty="0"/>
              <a:t>background</a:t>
            </a:r>
            <a:endParaRPr lang="cs-CZ" i="1" dirty="0">
              <a:solidFill>
                <a:srgbClr val="FF0000"/>
              </a:solidFill>
            </a:endParaRPr>
          </a:p>
          <a:p>
            <a:pPr marL="285750" indent="-285750">
              <a:buFont typeface="Arial" panose="020B0604020202020204" pitchFamily="34" charset="0"/>
              <a:buChar char="•"/>
            </a:pPr>
            <a:endParaRPr lang="cs-CZ" dirty="0"/>
          </a:p>
          <a:p>
            <a:pPr marL="285750" indent="-285750">
              <a:buFont typeface="Arial" panose="020B0604020202020204" pitchFamily="34" charset="0"/>
              <a:buChar char="•"/>
            </a:pPr>
            <a:r>
              <a:rPr lang="cs-CZ" dirty="0" err="1"/>
              <a:t>Coding</a:t>
            </a:r>
            <a:r>
              <a:rPr lang="cs-CZ" dirty="0"/>
              <a:t> in use, data </a:t>
            </a:r>
            <a:r>
              <a:rPr lang="cs-CZ" dirty="0" err="1"/>
              <a:t>collections</a:t>
            </a:r>
            <a:endParaRPr lang="cs-CZ" dirty="0"/>
          </a:p>
          <a:p>
            <a:pPr marL="285750" indent="-285750">
              <a:buFont typeface="Arial" panose="020B0604020202020204" pitchFamily="34" charset="0"/>
              <a:buChar char="•"/>
            </a:pPr>
            <a:endParaRPr lang="cs-CZ" dirty="0"/>
          </a:p>
          <a:p>
            <a:pPr marL="285750" indent="-285750">
              <a:buFont typeface="Arial" panose="020B0604020202020204" pitchFamily="34" charset="0"/>
              <a:buChar char="•"/>
            </a:pPr>
            <a:r>
              <a:rPr lang="cs-CZ" dirty="0"/>
              <a:t>RD-CODE Key Activities</a:t>
            </a:r>
            <a:r>
              <a:rPr lang="es-ES" dirty="0"/>
              <a:t> and</a:t>
            </a:r>
            <a:r>
              <a:rPr lang="cs-CZ" dirty="0"/>
              <a:t> </a:t>
            </a:r>
            <a:r>
              <a:rPr lang="cs-CZ" dirty="0" err="1"/>
              <a:t>Milestones</a:t>
            </a:r>
            <a:endParaRPr lang="cs-CZ" dirty="0"/>
          </a:p>
          <a:p>
            <a:pPr marL="285750" indent="-285750">
              <a:buFont typeface="Arial" panose="020B0604020202020204" pitchFamily="34" charset="0"/>
              <a:buChar char="•"/>
            </a:pPr>
            <a:endParaRPr lang="cs-CZ" dirty="0"/>
          </a:p>
          <a:p>
            <a:pPr marL="285750" indent="-285750">
              <a:buFont typeface="Arial" panose="020B0604020202020204" pitchFamily="34" charset="0"/>
              <a:buChar char="•"/>
            </a:pPr>
            <a:r>
              <a:rPr lang="cs-CZ" dirty="0" err="1"/>
              <a:t>Training</a:t>
            </a:r>
            <a:endParaRPr lang="cs-CZ" dirty="0"/>
          </a:p>
          <a:p>
            <a:pPr marL="285750" indent="-285750">
              <a:buFont typeface="Arial" panose="020B0604020202020204" pitchFamily="34" charset="0"/>
              <a:buChar char="•"/>
            </a:pPr>
            <a:endParaRPr lang="cs-CZ" dirty="0"/>
          </a:p>
          <a:p>
            <a:pPr marL="285750" indent="-285750">
              <a:buFont typeface="Arial" panose="020B0604020202020204" pitchFamily="34" charset="0"/>
              <a:buChar char="•"/>
            </a:pPr>
            <a:r>
              <a:rPr lang="cs-CZ" dirty="0" err="1"/>
              <a:t>Problems</a:t>
            </a:r>
            <a:r>
              <a:rPr lang="cs-CZ" dirty="0"/>
              <a:t> </a:t>
            </a:r>
            <a:r>
              <a:rPr lang="cs-CZ" dirty="0" err="1"/>
              <a:t>encountered</a:t>
            </a:r>
            <a:endParaRPr lang="cs-CZ" dirty="0"/>
          </a:p>
          <a:p>
            <a:pPr marL="285750" indent="-285750">
              <a:buFont typeface="Arial" panose="020B0604020202020204" pitchFamily="34" charset="0"/>
              <a:buChar char="•"/>
            </a:pPr>
            <a:endParaRPr lang="cs-CZ" dirty="0"/>
          </a:p>
          <a:p>
            <a:pPr marL="285750" indent="-285750">
              <a:buFont typeface="Arial" panose="020B0604020202020204" pitchFamily="34" charset="0"/>
              <a:buChar char="•"/>
            </a:pPr>
            <a:r>
              <a:rPr lang="cs-CZ" dirty="0" err="1"/>
              <a:t>Topics</a:t>
            </a:r>
            <a:r>
              <a:rPr lang="cs-CZ" dirty="0"/>
              <a:t> </a:t>
            </a:r>
            <a:r>
              <a:rPr lang="cs-CZ" dirty="0" err="1"/>
              <a:t>for</a:t>
            </a:r>
            <a:r>
              <a:rPr lang="cs-CZ" dirty="0"/>
              <a:t> </a:t>
            </a:r>
            <a:r>
              <a:rPr lang="cs-CZ" dirty="0" err="1"/>
              <a:t>the</a:t>
            </a:r>
            <a:r>
              <a:rPr lang="cs-CZ" dirty="0"/>
              <a:t> </a:t>
            </a:r>
            <a:r>
              <a:rPr lang="cs-CZ" dirty="0" err="1"/>
              <a:t>Roundtable</a:t>
            </a:r>
            <a:endParaRPr lang="cs-CZ" dirty="0"/>
          </a:p>
          <a:p>
            <a:pPr marL="285750" indent="-285750">
              <a:buFont typeface="Arial" panose="020B0604020202020204" pitchFamily="34" charset="0"/>
              <a:buChar char="•"/>
            </a:pPr>
            <a:endParaRPr lang="cs-CZ" dirty="0"/>
          </a:p>
          <a:p>
            <a:pPr marL="285750" indent="-285750">
              <a:buFont typeface="Arial" panose="020B0604020202020204" pitchFamily="34" charset="0"/>
              <a:buChar char="•"/>
            </a:pPr>
            <a:endParaRPr lang="cs-CZ"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63500"/>
            <a:ext cx="8054280" cy="1143000"/>
          </a:xfrm>
        </p:spPr>
        <p:txBody>
          <a:bodyPr/>
          <a:lstStyle/>
          <a:p>
            <a:r>
              <a:rPr lang="cs-CZ" dirty="0"/>
              <a:t>Czech Republic (10.6 mil </a:t>
            </a:r>
            <a:r>
              <a:rPr lang="cs-CZ" dirty="0" err="1"/>
              <a:t>inhabitants</a:t>
            </a:r>
            <a:r>
              <a:rPr lang="cs-CZ" dirty="0"/>
              <a:t>)</a:t>
            </a:r>
            <a:endParaRPr lang="fr-FR" dirty="0"/>
          </a:p>
        </p:txBody>
      </p:sp>
      <p:sp>
        <p:nvSpPr>
          <p:cNvPr id="10" name="Espace réservé du numéro de diapositive 9"/>
          <p:cNvSpPr>
            <a:spLocks noGrp="1"/>
          </p:cNvSpPr>
          <p:nvPr>
            <p:ph type="sldNum" sz="quarter" idx="12"/>
          </p:nvPr>
        </p:nvSpPr>
        <p:spPr/>
        <p:txBody>
          <a:bodyPr/>
          <a:lstStyle/>
          <a:p>
            <a:pPr>
              <a:defRPr/>
            </a:pPr>
            <a:fld id="{36926C08-CAE4-4D5F-9B84-3A0FF54EE92C}" type="slidenum">
              <a:rPr lang="fr-FR" smtClean="0"/>
              <a:pPr>
                <a:defRPr/>
              </a:pPr>
              <a:t>3</a:t>
            </a:fld>
            <a:endParaRPr lang="fr-FR" dirty="0"/>
          </a:p>
        </p:txBody>
      </p:sp>
      <p:pic>
        <p:nvPicPr>
          <p:cNvPr id="5" name="Obrázek 4">
            <a:extLst>
              <a:ext uri="{FF2B5EF4-FFF2-40B4-BE49-F238E27FC236}">
                <a16:creationId xmlns:a16="http://schemas.microsoft.com/office/drawing/2014/main" id="{B8345510-7384-4277-B682-2E051764D01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2228402" y="908720"/>
            <a:ext cx="6520950" cy="4324054"/>
          </a:xfrm>
          <a:prstGeom prst="rect">
            <a:avLst/>
          </a:prstGeom>
        </p:spPr>
      </p:pic>
      <p:sp>
        <p:nvSpPr>
          <p:cNvPr id="3" name="TextovéPole 2">
            <a:extLst>
              <a:ext uri="{FF2B5EF4-FFF2-40B4-BE49-F238E27FC236}">
                <a16:creationId xmlns:a16="http://schemas.microsoft.com/office/drawing/2014/main" id="{2DE1DB92-8B3C-4A87-B8BD-E49A18C2D724}"/>
              </a:ext>
            </a:extLst>
          </p:cNvPr>
          <p:cNvSpPr txBox="1"/>
          <p:nvPr/>
        </p:nvSpPr>
        <p:spPr>
          <a:xfrm>
            <a:off x="395450" y="3429000"/>
            <a:ext cx="4635515" cy="2862322"/>
          </a:xfrm>
          <a:prstGeom prst="rect">
            <a:avLst/>
          </a:prstGeom>
          <a:solidFill>
            <a:srgbClr val="99FFCC">
              <a:alpha val="27843"/>
            </a:srgbClr>
          </a:solidFill>
        </p:spPr>
        <p:txBody>
          <a:bodyPr wrap="square" rtlCol="0">
            <a:spAutoFit/>
          </a:bodyPr>
          <a:lstStyle/>
          <a:p>
            <a:pPr marL="285750" indent="-285750">
              <a:buFont typeface="Arial" panose="020B0604020202020204" pitchFamily="34" charset="0"/>
              <a:buChar char="•"/>
            </a:pPr>
            <a:r>
              <a:rPr lang="cs-CZ" b="1" dirty="0"/>
              <a:t>3 metropolitan </a:t>
            </a:r>
            <a:r>
              <a:rPr lang="cs-CZ" b="1" dirty="0" err="1"/>
              <a:t>areas</a:t>
            </a:r>
            <a:r>
              <a:rPr lang="cs-CZ" b="1" dirty="0"/>
              <a:t> </a:t>
            </a:r>
            <a:r>
              <a:rPr lang="cs-CZ" b="1" dirty="0" err="1"/>
              <a:t>with</a:t>
            </a:r>
            <a:r>
              <a:rPr lang="cs-CZ" b="1" dirty="0"/>
              <a:t> </a:t>
            </a:r>
            <a:r>
              <a:rPr lang="en-US" b="1" dirty="0"/>
              <a:t>&gt;</a:t>
            </a:r>
            <a:r>
              <a:rPr lang="cs-CZ" b="1" dirty="0"/>
              <a:t>500</a:t>
            </a:r>
            <a:r>
              <a:rPr lang="en-US" b="1" dirty="0"/>
              <a:t>K inhabitants</a:t>
            </a:r>
          </a:p>
          <a:p>
            <a:pPr marL="285750" indent="-285750">
              <a:buFont typeface="Arial" panose="020B0604020202020204" pitchFamily="34" charset="0"/>
              <a:buChar char="•"/>
            </a:pPr>
            <a:r>
              <a:rPr lang="cs-CZ" b="1" dirty="0"/>
              <a:t>12 </a:t>
            </a:r>
            <a:r>
              <a:rPr lang="en-US" b="1" dirty="0"/>
              <a:t>university</a:t>
            </a:r>
            <a:r>
              <a:rPr lang="cs-CZ" b="1" dirty="0"/>
              <a:t> </a:t>
            </a:r>
            <a:r>
              <a:rPr lang="cs-CZ" b="1" dirty="0" err="1"/>
              <a:t>hospitals</a:t>
            </a:r>
            <a:endParaRPr lang="cs-CZ" b="1" dirty="0"/>
          </a:p>
          <a:p>
            <a:pPr marL="285750" indent="-285750">
              <a:buFont typeface="Arial" panose="020B0604020202020204" pitchFamily="34" charset="0"/>
              <a:buChar char="•"/>
            </a:pPr>
            <a:r>
              <a:rPr lang="en-US" b="1" dirty="0"/>
              <a:t>~</a:t>
            </a:r>
            <a:r>
              <a:rPr lang="cs-CZ" b="1" dirty="0"/>
              <a:t>150 </a:t>
            </a:r>
            <a:r>
              <a:rPr lang="en-US" b="1" dirty="0"/>
              <a:t>acute care hospitals </a:t>
            </a:r>
            <a:r>
              <a:rPr lang="cs-CZ" b="1" dirty="0"/>
              <a:t>(48 173 </a:t>
            </a:r>
            <a:r>
              <a:rPr lang="cs-CZ" b="1" dirty="0" err="1"/>
              <a:t>beds</a:t>
            </a:r>
            <a:r>
              <a:rPr lang="cs-CZ" b="1" dirty="0"/>
              <a:t> </a:t>
            </a:r>
            <a:r>
              <a:rPr lang="cs-CZ" b="1" dirty="0" err="1"/>
              <a:t>for</a:t>
            </a:r>
            <a:r>
              <a:rPr lang="cs-CZ" b="1" dirty="0"/>
              <a:t> </a:t>
            </a:r>
            <a:r>
              <a:rPr lang="cs-CZ" b="1" dirty="0" err="1"/>
              <a:t>acute</a:t>
            </a:r>
            <a:r>
              <a:rPr lang="cs-CZ" b="1" dirty="0"/>
              <a:t> care)</a:t>
            </a:r>
            <a:endParaRPr lang="en-US" b="1" dirty="0"/>
          </a:p>
          <a:p>
            <a:pPr marL="285750" indent="-285750">
              <a:buFont typeface="Arial" panose="020B0604020202020204" pitchFamily="34" charset="0"/>
              <a:buChar char="•"/>
            </a:pPr>
            <a:r>
              <a:rPr lang="cs-CZ" b="1" dirty="0"/>
              <a:t>7 public </a:t>
            </a:r>
            <a:r>
              <a:rPr lang="cs-CZ" b="1" dirty="0" err="1"/>
              <a:t>health</a:t>
            </a:r>
            <a:r>
              <a:rPr lang="cs-CZ" b="1" dirty="0"/>
              <a:t> </a:t>
            </a:r>
            <a:r>
              <a:rPr lang="cs-CZ" b="1" dirty="0" err="1"/>
              <a:t>insurance</a:t>
            </a:r>
            <a:r>
              <a:rPr lang="cs-CZ" b="1" dirty="0"/>
              <a:t> </a:t>
            </a:r>
            <a:r>
              <a:rPr lang="cs-CZ" b="1" dirty="0" err="1"/>
              <a:t>funds</a:t>
            </a:r>
            <a:r>
              <a:rPr lang="cs-CZ" b="1" dirty="0"/>
              <a:t> </a:t>
            </a:r>
            <a:r>
              <a:rPr lang="cs-CZ" b="1" dirty="0" err="1"/>
              <a:t>covering</a:t>
            </a:r>
            <a:r>
              <a:rPr lang="cs-CZ" b="1" dirty="0"/>
              <a:t> </a:t>
            </a:r>
            <a:r>
              <a:rPr lang="cs-CZ" b="1" dirty="0" err="1"/>
              <a:t>medical</a:t>
            </a:r>
            <a:r>
              <a:rPr lang="cs-CZ" b="1" dirty="0"/>
              <a:t> </a:t>
            </a:r>
            <a:r>
              <a:rPr lang="cs-CZ" b="1" dirty="0" err="1"/>
              <a:t>expenses</a:t>
            </a:r>
            <a:r>
              <a:rPr lang="cs-CZ" b="1" dirty="0"/>
              <a:t> (</a:t>
            </a:r>
            <a:r>
              <a:rPr lang="cs-CZ" b="1" dirty="0" err="1"/>
              <a:t>only</a:t>
            </a:r>
            <a:r>
              <a:rPr lang="cs-CZ" b="1" dirty="0"/>
              <a:t> 12</a:t>
            </a:r>
            <a:r>
              <a:rPr lang="en-US" b="1" dirty="0"/>
              <a:t>% </a:t>
            </a:r>
            <a:r>
              <a:rPr lang="cs-CZ" b="1" dirty="0"/>
              <a:t>are </a:t>
            </a:r>
            <a:r>
              <a:rPr lang="cs-CZ" b="1" dirty="0" err="1"/>
              <a:t>out-of-pocket</a:t>
            </a:r>
            <a:r>
              <a:rPr lang="cs-CZ" b="1" dirty="0"/>
              <a:t>) </a:t>
            </a:r>
          </a:p>
          <a:p>
            <a:pPr marL="285750" indent="-285750">
              <a:buFont typeface="Arial" panose="020B0604020202020204" pitchFamily="34" charset="0"/>
              <a:buChar char="•"/>
            </a:pPr>
            <a:r>
              <a:rPr lang="cs-CZ" b="1" dirty="0" err="1"/>
              <a:t>Healthcare</a:t>
            </a:r>
            <a:r>
              <a:rPr lang="cs-CZ" b="1" dirty="0"/>
              <a:t> 10</a:t>
            </a:r>
            <a:r>
              <a:rPr lang="en-US" b="1" dirty="0"/>
              <a:t>% </a:t>
            </a:r>
            <a:r>
              <a:rPr lang="cs-CZ" b="1" dirty="0"/>
              <a:t>G</a:t>
            </a:r>
            <a:r>
              <a:rPr lang="en-US" b="1" dirty="0"/>
              <a:t>DP </a:t>
            </a:r>
            <a:endParaRPr lang="cs-CZ" b="1" dirty="0"/>
          </a:p>
          <a:p>
            <a:pPr marL="285750" indent="-285750">
              <a:buFont typeface="Arial" panose="020B0604020202020204" pitchFamily="34" charset="0"/>
              <a:buChar char="•"/>
            </a:pPr>
            <a:r>
              <a:rPr lang="cs-CZ" b="1" dirty="0"/>
              <a:t>ICD-10 </a:t>
            </a:r>
            <a:r>
              <a:rPr lang="cs-CZ" b="1" dirty="0" err="1"/>
              <a:t>used</a:t>
            </a:r>
            <a:r>
              <a:rPr lang="cs-CZ" b="1" dirty="0"/>
              <a:t> </a:t>
            </a:r>
            <a:r>
              <a:rPr lang="cs-CZ" b="1" dirty="0" err="1"/>
              <a:t>for</a:t>
            </a:r>
            <a:r>
              <a:rPr lang="cs-CZ" b="1" dirty="0"/>
              <a:t> </a:t>
            </a:r>
            <a:r>
              <a:rPr lang="cs-CZ" b="1" dirty="0" err="1"/>
              <a:t>repoting</a:t>
            </a:r>
            <a:r>
              <a:rPr lang="cs-CZ" b="1" dirty="0"/>
              <a:t> </a:t>
            </a:r>
            <a:r>
              <a:rPr lang="cs-CZ" b="1" dirty="0" err="1"/>
              <a:t>purposes</a:t>
            </a:r>
            <a:endParaRPr lang="cs-CZ" dirty="0"/>
          </a:p>
        </p:txBody>
      </p:sp>
    </p:spTree>
    <p:extLst>
      <p:ext uri="{BB962C8B-B14F-4D97-AF65-F5344CB8AC3E}">
        <p14:creationId xmlns:p14="http://schemas.microsoft.com/office/powerpoint/2010/main" val="3769909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63500"/>
            <a:ext cx="4770530" cy="1070245"/>
          </a:xfrm>
        </p:spPr>
        <p:txBody>
          <a:bodyPr/>
          <a:lstStyle/>
          <a:p>
            <a:r>
              <a:rPr lang="cs-CZ" dirty="0"/>
              <a:t>Czech Republic</a:t>
            </a:r>
            <a:endParaRPr lang="fr-FR" dirty="0"/>
          </a:p>
        </p:txBody>
      </p:sp>
      <p:sp>
        <p:nvSpPr>
          <p:cNvPr id="10" name="Espace réservé du numéro de diapositive 9"/>
          <p:cNvSpPr>
            <a:spLocks noGrp="1"/>
          </p:cNvSpPr>
          <p:nvPr>
            <p:ph type="sldNum" sz="quarter" idx="12"/>
          </p:nvPr>
        </p:nvSpPr>
        <p:spPr/>
        <p:txBody>
          <a:bodyPr/>
          <a:lstStyle/>
          <a:p>
            <a:pPr>
              <a:defRPr/>
            </a:pPr>
            <a:fld id="{36926C08-CAE4-4D5F-9B84-3A0FF54EE92C}" type="slidenum">
              <a:rPr lang="fr-FR" smtClean="0"/>
              <a:pPr>
                <a:defRPr/>
              </a:pPr>
              <a:t>4</a:t>
            </a:fld>
            <a:endParaRPr lang="fr-FR" dirty="0"/>
          </a:p>
        </p:txBody>
      </p:sp>
      <p:sp>
        <p:nvSpPr>
          <p:cNvPr id="3" name="TextovéPole 2">
            <a:extLst>
              <a:ext uri="{FF2B5EF4-FFF2-40B4-BE49-F238E27FC236}">
                <a16:creationId xmlns:a16="http://schemas.microsoft.com/office/drawing/2014/main" id="{2DE1DB92-8B3C-4A87-B8BD-E49A18C2D724}"/>
              </a:ext>
            </a:extLst>
          </p:cNvPr>
          <p:cNvSpPr txBox="1"/>
          <p:nvPr/>
        </p:nvSpPr>
        <p:spPr>
          <a:xfrm>
            <a:off x="260541" y="953725"/>
            <a:ext cx="3195355" cy="3693319"/>
          </a:xfrm>
          <a:prstGeom prst="rect">
            <a:avLst/>
          </a:prstGeom>
          <a:noFill/>
        </p:spPr>
        <p:txBody>
          <a:bodyPr wrap="square" rtlCol="0">
            <a:spAutoFit/>
          </a:bodyPr>
          <a:lstStyle/>
          <a:p>
            <a:r>
              <a:rPr lang="en-US" b="1" dirty="0"/>
              <a:t>28 </a:t>
            </a:r>
            <a:r>
              <a:rPr lang="cs-CZ" b="1" dirty="0" err="1"/>
              <a:t>workplaces</a:t>
            </a:r>
            <a:r>
              <a:rPr lang="en-US" b="1" dirty="0"/>
              <a:t> involved in 17 ERNs, 8 </a:t>
            </a:r>
            <a:r>
              <a:rPr lang="cs-CZ" b="1" dirty="0" err="1"/>
              <a:t>health</a:t>
            </a:r>
            <a:r>
              <a:rPr lang="cs-CZ" b="1" dirty="0"/>
              <a:t>-care </a:t>
            </a:r>
            <a:r>
              <a:rPr lang="en-US" b="1" dirty="0"/>
              <a:t>providers</a:t>
            </a:r>
            <a:endParaRPr lang="cs-CZ" b="1" dirty="0"/>
          </a:p>
          <a:p>
            <a:endParaRPr lang="cs-CZ" b="1" dirty="0"/>
          </a:p>
          <a:p>
            <a:r>
              <a:rPr lang="cs-CZ" b="1" dirty="0"/>
              <a:t>2021: +</a:t>
            </a:r>
            <a:r>
              <a:rPr lang="en-US" b="1" dirty="0"/>
              <a:t>18 </a:t>
            </a:r>
            <a:r>
              <a:rPr lang="cs-CZ" b="1" dirty="0" err="1"/>
              <a:t>workplaces</a:t>
            </a:r>
            <a:r>
              <a:rPr lang="en-US" b="1" dirty="0"/>
              <a:t> from 11 </a:t>
            </a:r>
            <a:r>
              <a:rPr lang="cs-CZ" b="1" dirty="0" err="1"/>
              <a:t>health</a:t>
            </a:r>
            <a:r>
              <a:rPr lang="cs-CZ" b="1" dirty="0"/>
              <a:t>-care </a:t>
            </a:r>
            <a:r>
              <a:rPr lang="en-US" b="1" dirty="0"/>
              <a:t>providers, </a:t>
            </a:r>
            <a:endParaRPr lang="cs-CZ" b="1" dirty="0"/>
          </a:p>
          <a:p>
            <a:r>
              <a:rPr lang="en-US" b="1" dirty="0"/>
              <a:t>22 ERNs in total</a:t>
            </a:r>
            <a:endParaRPr lang="cs-CZ" b="1" dirty="0"/>
          </a:p>
          <a:p>
            <a:endParaRPr lang="cs-CZ" b="1" dirty="0"/>
          </a:p>
          <a:p>
            <a:r>
              <a:rPr lang="cs-CZ" b="1" dirty="0" err="1"/>
              <a:t>Strategy</a:t>
            </a:r>
            <a:r>
              <a:rPr lang="cs-CZ" b="1" dirty="0"/>
              <a:t> </a:t>
            </a:r>
            <a:r>
              <a:rPr lang="cs-CZ" b="1" dirty="0" err="1"/>
              <a:t>for</a:t>
            </a:r>
            <a:r>
              <a:rPr lang="cs-CZ" b="1" dirty="0"/>
              <a:t> </a:t>
            </a:r>
            <a:r>
              <a:rPr lang="cs-CZ" b="1" dirty="0" err="1"/>
              <a:t>Rare</a:t>
            </a:r>
            <a:r>
              <a:rPr lang="cs-CZ" b="1" dirty="0"/>
              <a:t> </a:t>
            </a:r>
            <a:r>
              <a:rPr lang="cs-CZ" b="1" dirty="0" err="1"/>
              <a:t>Diseases</a:t>
            </a:r>
            <a:r>
              <a:rPr lang="cs-CZ" b="1" dirty="0"/>
              <a:t> </a:t>
            </a:r>
            <a:r>
              <a:rPr lang="cs-CZ" b="1" dirty="0" err="1"/>
              <a:t>with</a:t>
            </a:r>
            <a:r>
              <a:rPr lang="cs-CZ" b="1" dirty="0"/>
              <a:t> </a:t>
            </a:r>
            <a:r>
              <a:rPr lang="cs-CZ" b="1" dirty="0" err="1"/>
              <a:t>official</a:t>
            </a:r>
            <a:r>
              <a:rPr lang="cs-CZ" b="1" dirty="0"/>
              <a:t> </a:t>
            </a:r>
            <a:r>
              <a:rPr lang="cs-CZ" b="1" dirty="0" err="1"/>
              <a:t>Workgroup</a:t>
            </a:r>
            <a:r>
              <a:rPr lang="cs-CZ" b="1" dirty="0"/>
              <a:t> </a:t>
            </a:r>
            <a:r>
              <a:rPr lang="cs-CZ" b="1" dirty="0" err="1"/>
              <a:t>for</a:t>
            </a:r>
            <a:r>
              <a:rPr lang="cs-CZ" b="1" dirty="0"/>
              <a:t> </a:t>
            </a:r>
            <a:r>
              <a:rPr lang="cs-CZ" b="1" dirty="0" err="1"/>
              <a:t>Rare</a:t>
            </a:r>
            <a:r>
              <a:rPr lang="cs-CZ" b="1" dirty="0"/>
              <a:t> </a:t>
            </a:r>
            <a:r>
              <a:rPr lang="cs-CZ" b="1" dirty="0" err="1"/>
              <a:t>Diseases</a:t>
            </a:r>
            <a:r>
              <a:rPr lang="cs-CZ" b="1" dirty="0"/>
              <a:t> at </a:t>
            </a:r>
            <a:r>
              <a:rPr lang="cs-CZ" b="1" dirty="0" err="1"/>
              <a:t>the</a:t>
            </a:r>
            <a:r>
              <a:rPr lang="cs-CZ" b="1" dirty="0"/>
              <a:t> Ministry </a:t>
            </a:r>
            <a:r>
              <a:rPr lang="cs-CZ" b="1" dirty="0" err="1"/>
              <a:t>of</a:t>
            </a:r>
            <a:r>
              <a:rPr lang="cs-CZ" b="1" dirty="0"/>
              <a:t> Health</a:t>
            </a:r>
          </a:p>
          <a:p>
            <a:endParaRPr lang="cs-CZ" b="1" dirty="0"/>
          </a:p>
        </p:txBody>
      </p:sp>
      <p:graphicFrame>
        <p:nvGraphicFramePr>
          <p:cNvPr id="5" name="Tabulka 4">
            <a:extLst>
              <a:ext uri="{FF2B5EF4-FFF2-40B4-BE49-F238E27FC236}">
                <a16:creationId xmlns:a16="http://schemas.microsoft.com/office/drawing/2014/main" id="{119A3942-DDC1-4329-9BC0-4E2D4EF5C3D6}"/>
              </a:ext>
            </a:extLst>
          </p:cNvPr>
          <p:cNvGraphicFramePr>
            <a:graphicFrameLocks noGrp="1"/>
          </p:cNvGraphicFramePr>
          <p:nvPr>
            <p:extLst>
              <p:ext uri="{D42A27DB-BD31-4B8C-83A1-F6EECF244321}">
                <p14:modId xmlns:p14="http://schemas.microsoft.com/office/powerpoint/2010/main" val="503353212"/>
              </p:ext>
            </p:extLst>
          </p:nvPr>
        </p:nvGraphicFramePr>
        <p:xfrm>
          <a:off x="3629521" y="454321"/>
          <a:ext cx="5527616" cy="5949358"/>
        </p:xfrm>
        <a:graphic>
          <a:graphicData uri="http://schemas.openxmlformats.org/drawingml/2006/table">
            <a:tbl>
              <a:tblPr/>
              <a:tblGrid>
                <a:gridCol w="936811">
                  <a:extLst>
                    <a:ext uri="{9D8B030D-6E8A-4147-A177-3AD203B41FA5}">
                      <a16:colId xmlns:a16="http://schemas.microsoft.com/office/drawing/2014/main" val="2751559921"/>
                    </a:ext>
                  </a:extLst>
                </a:gridCol>
                <a:gridCol w="2520575">
                  <a:extLst>
                    <a:ext uri="{9D8B030D-6E8A-4147-A177-3AD203B41FA5}">
                      <a16:colId xmlns:a16="http://schemas.microsoft.com/office/drawing/2014/main" val="805998247"/>
                    </a:ext>
                  </a:extLst>
                </a:gridCol>
                <a:gridCol w="2070230">
                  <a:extLst>
                    <a:ext uri="{9D8B030D-6E8A-4147-A177-3AD203B41FA5}">
                      <a16:colId xmlns:a16="http://schemas.microsoft.com/office/drawing/2014/main" val="2920758006"/>
                    </a:ext>
                  </a:extLst>
                </a:gridCol>
              </a:tblGrid>
              <a:tr h="134998">
                <a:tc>
                  <a:txBody>
                    <a:bodyPr/>
                    <a:lstStyle/>
                    <a:p>
                      <a:pPr algn="l" rtl="0" fontAlgn="b"/>
                      <a:r>
                        <a:rPr lang="cs-CZ" sz="800" b="1" i="0" u="none" strike="noStrike">
                          <a:solidFill>
                            <a:srgbClr val="000000"/>
                          </a:solidFill>
                          <a:effectLst/>
                          <a:latin typeface="Calibri" panose="020F0502020204030204" pitchFamily="34" charset="0"/>
                        </a:rPr>
                        <a:t>ERN</a:t>
                      </a:r>
                    </a:p>
                  </a:txBody>
                  <a:tcPr marL="5300" marR="5300" marT="5300" marB="0" anchor="b">
                    <a:lnL>
                      <a:noFill/>
                    </a:lnL>
                    <a:lnR>
                      <a:noFill/>
                    </a:lnR>
                    <a:lnT w="1905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FFFF99"/>
                    </a:solidFill>
                  </a:tcPr>
                </a:tc>
                <a:tc>
                  <a:txBody>
                    <a:bodyPr/>
                    <a:lstStyle/>
                    <a:p>
                      <a:pPr algn="l" rtl="0" fontAlgn="b"/>
                      <a:r>
                        <a:rPr lang="en-US" sz="800" b="1" i="0" u="none" strike="noStrike">
                          <a:solidFill>
                            <a:srgbClr val="000000"/>
                          </a:solidFill>
                          <a:effectLst/>
                          <a:latin typeface="Calibri" panose="020F0502020204030204" pitchFamily="34" charset="0"/>
                        </a:rPr>
                        <a:t>Hospital with full membership (Board of the Network)</a:t>
                      </a:r>
                    </a:p>
                  </a:txBody>
                  <a:tcPr marL="5300" marR="5300" marT="5300" marB="0" anchor="b">
                    <a:lnL>
                      <a:noFill/>
                    </a:lnL>
                    <a:lnR>
                      <a:noFill/>
                    </a:lnR>
                    <a:lnT w="1905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FFFF99"/>
                    </a:solidFill>
                  </a:tcPr>
                </a:tc>
                <a:tc>
                  <a:txBody>
                    <a:bodyPr/>
                    <a:lstStyle/>
                    <a:p>
                      <a:pPr algn="l" rtl="0" fontAlgn="b"/>
                      <a:r>
                        <a:rPr lang="cs-CZ" sz="800" b="1" i="0" u="none" strike="noStrike">
                          <a:solidFill>
                            <a:srgbClr val="000000"/>
                          </a:solidFill>
                          <a:effectLst/>
                          <a:latin typeface="Calibri" panose="020F0502020204030204" pitchFamily="34" charset="0"/>
                        </a:rPr>
                        <a:t>Hospital with other membership</a:t>
                      </a:r>
                    </a:p>
                  </a:txBody>
                  <a:tcPr marL="5300" marR="5300" marT="5300" marB="0" anchor="b">
                    <a:lnL>
                      <a:noFill/>
                    </a:lnL>
                    <a:lnR>
                      <a:noFill/>
                    </a:lnR>
                    <a:lnT w="1905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FFFF99"/>
                    </a:solidFill>
                  </a:tcPr>
                </a:tc>
                <a:extLst>
                  <a:ext uri="{0D108BD9-81ED-4DB2-BD59-A6C34878D82A}">
                    <a16:rowId xmlns:a16="http://schemas.microsoft.com/office/drawing/2014/main" val="2380130358"/>
                  </a:ext>
                </a:extLst>
              </a:tr>
              <a:tr h="182861">
                <a:tc>
                  <a:txBody>
                    <a:bodyPr/>
                    <a:lstStyle/>
                    <a:p>
                      <a:pPr algn="l" rtl="0" fontAlgn="b"/>
                      <a:r>
                        <a:rPr lang="cs-CZ" sz="900" b="0" i="0" u="sng" strike="noStrike">
                          <a:solidFill>
                            <a:srgbClr val="0563C1"/>
                          </a:solidFill>
                          <a:effectLst/>
                          <a:latin typeface="Calibri" panose="020F0502020204030204" pitchFamily="34" charset="0"/>
                          <a:hlinkClick r:id="rId2"/>
                        </a:rPr>
                        <a:t>ERN BOND</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w="12700" cap="flat" cmpd="sng" algn="ctr">
                      <a:solidFill>
                        <a:srgbClr val="404040"/>
                      </a:solidFill>
                      <a:prstDash val="solid"/>
                      <a:round/>
                      <a:headEnd type="none" w="med" len="med"/>
                      <a:tailEnd type="none" w="med" len="med"/>
                    </a:lnT>
                    <a:lnB>
                      <a:noFill/>
                    </a:lnB>
                  </a:tcPr>
                </a:tc>
                <a:tc>
                  <a:txBody>
                    <a:bodyPr/>
                    <a:lstStyle/>
                    <a:p>
                      <a:pPr algn="l" fontAlgn="b"/>
                      <a:r>
                        <a:rPr lang="cs-CZ" sz="1200" b="0" i="0" u="none" strike="noStrike">
                          <a:solidFill>
                            <a:srgbClr val="000000"/>
                          </a:solidFill>
                          <a:effectLst/>
                          <a:latin typeface="Arial" panose="020B0604020202020204" pitchFamily="34" charset="0"/>
                        </a:rPr>
                        <a:t> </a:t>
                      </a:r>
                    </a:p>
                  </a:txBody>
                  <a:tcPr marL="5300" marR="5300" marT="5300" marB="0" anchor="b">
                    <a:lnL>
                      <a:noFill/>
                    </a:lnL>
                    <a:lnR>
                      <a:noFill/>
                    </a:lnR>
                    <a:lnT w="12700" cap="flat" cmpd="sng" algn="ctr">
                      <a:solidFill>
                        <a:srgbClr val="404040"/>
                      </a:solidFill>
                      <a:prstDash val="solid"/>
                      <a:round/>
                      <a:headEnd type="none" w="med" len="med"/>
                      <a:tailEnd type="none" w="med" len="med"/>
                    </a:lnT>
                    <a:lnB>
                      <a:noFill/>
                    </a:lnB>
                  </a:tcPr>
                </a:tc>
                <a:tc>
                  <a:txBody>
                    <a:bodyPr/>
                    <a:lstStyle/>
                    <a:p>
                      <a:pPr algn="l" rtl="0" fontAlgn="b"/>
                      <a:r>
                        <a:rPr lang="cs-CZ" sz="900" b="0" i="0" u="sng" strike="noStrike">
                          <a:solidFill>
                            <a:srgbClr val="0563C1"/>
                          </a:solidFill>
                          <a:effectLst/>
                          <a:latin typeface="Calibri" panose="020F0502020204030204" pitchFamily="34" charset="0"/>
                          <a:hlinkClick r:id="rId3"/>
                        </a:rPr>
                        <a:t>Fakultní nemocnice v Motole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w="12700" cap="flat" cmpd="sng" algn="ctr">
                      <a:solidFill>
                        <a:srgbClr val="404040"/>
                      </a:solidFill>
                      <a:prstDash val="solid"/>
                      <a:round/>
                      <a:headEnd type="none" w="med" len="med"/>
                      <a:tailEnd type="none" w="med" len="med"/>
                    </a:lnT>
                    <a:lnB>
                      <a:noFill/>
                    </a:lnB>
                  </a:tcPr>
                </a:tc>
                <a:extLst>
                  <a:ext uri="{0D108BD9-81ED-4DB2-BD59-A6C34878D82A}">
                    <a16:rowId xmlns:a16="http://schemas.microsoft.com/office/drawing/2014/main" val="1343600372"/>
                  </a:ext>
                </a:extLst>
              </a:tr>
              <a:tr h="122726">
                <a:tc>
                  <a:txBody>
                    <a:bodyPr/>
                    <a:lstStyle/>
                    <a:p>
                      <a:pPr algn="l" rtl="0" fontAlgn="b"/>
                      <a:r>
                        <a:rPr lang="cs-CZ" sz="900" b="0" i="0" u="sng" strike="noStrike">
                          <a:solidFill>
                            <a:srgbClr val="0563C1"/>
                          </a:solidFill>
                          <a:effectLst/>
                          <a:latin typeface="Calibri" panose="020F0502020204030204" pitchFamily="34" charset="0"/>
                          <a:hlinkClick r:id="rId4"/>
                        </a:rPr>
                        <a:t>ERN CRANIO</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tc>
                  <a:txBody>
                    <a:bodyPr/>
                    <a:lstStyle/>
                    <a:p>
                      <a:pPr algn="l" rtl="0" fontAlgn="b"/>
                      <a:r>
                        <a:rPr lang="cs-CZ" sz="800" b="0" i="0" u="none" strike="noStrike">
                          <a:solidFill>
                            <a:srgbClr val="000000"/>
                          </a:solidFill>
                          <a:effectLst/>
                          <a:latin typeface="Calibri" panose="020F0502020204030204" pitchFamily="34" charset="0"/>
                        </a:rPr>
                        <a:t> </a:t>
                      </a:r>
                    </a:p>
                  </a:txBody>
                  <a:tcPr marL="5300" marR="5300" marT="5300" marB="0" anchor="b">
                    <a:lnL>
                      <a:noFill/>
                    </a:lnL>
                    <a:lnR>
                      <a:noFill/>
                    </a:lnR>
                    <a:lnT>
                      <a:noFill/>
                    </a:lnT>
                    <a:lnB>
                      <a:noFill/>
                    </a:lnB>
                    <a:solidFill>
                      <a:srgbClr val="FFFFCC"/>
                    </a:solidFill>
                  </a:tcPr>
                </a:tc>
                <a:tc>
                  <a:txBody>
                    <a:bodyPr/>
                    <a:lstStyle/>
                    <a:p>
                      <a:pPr algn="l" rtl="0" fontAlgn="b"/>
                      <a:r>
                        <a:rPr lang="cs-CZ" sz="900" b="0" i="0" u="sng" strike="noStrike">
                          <a:solidFill>
                            <a:srgbClr val="0563C1"/>
                          </a:solidFill>
                          <a:effectLst/>
                          <a:latin typeface="Calibri" panose="020F0502020204030204" pitchFamily="34" charset="0"/>
                          <a:hlinkClick r:id="rId3"/>
                        </a:rPr>
                        <a:t>Fakultní nemocnice v Motole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extLst>
                  <a:ext uri="{0D108BD9-81ED-4DB2-BD59-A6C34878D82A}">
                    <a16:rowId xmlns:a16="http://schemas.microsoft.com/office/drawing/2014/main" val="213915659"/>
                  </a:ext>
                </a:extLst>
              </a:tr>
              <a:tr h="122726">
                <a:tc>
                  <a:txBody>
                    <a:bodyPr/>
                    <a:lstStyle/>
                    <a:p>
                      <a:pPr algn="l" rtl="0" fontAlgn="b"/>
                      <a:r>
                        <a:rPr lang="cs-CZ" sz="900" b="0" i="0" u="none" strike="noStrike">
                          <a:solidFill>
                            <a:srgbClr val="000000"/>
                          </a:solidFill>
                          <a:effectLst/>
                          <a:latin typeface="Calibri" panose="020F0502020204030204" pitchFamily="34" charset="0"/>
                        </a:rPr>
                        <a:t>Endo-ERN</a:t>
                      </a:r>
                    </a:p>
                  </a:txBody>
                  <a:tcPr marL="5300" marR="5300" marT="5300" marB="0" anchor="b">
                    <a:lnL>
                      <a:noFill/>
                    </a:lnL>
                    <a:lnR>
                      <a:noFill/>
                    </a:lnR>
                    <a:lnT>
                      <a:noFill/>
                    </a:lnT>
                    <a:lnB>
                      <a:noFill/>
                    </a:lnB>
                  </a:tcPr>
                </a:tc>
                <a:tc>
                  <a:txBody>
                    <a:bodyPr/>
                    <a:lstStyle/>
                    <a:p>
                      <a:pPr algn="l" rtl="0" fontAlgn="ctr"/>
                      <a:r>
                        <a:rPr lang="cs-CZ" sz="900" b="0" i="0" u="sng" strike="noStrike">
                          <a:solidFill>
                            <a:srgbClr val="0563C1"/>
                          </a:solidFill>
                          <a:effectLst/>
                          <a:latin typeface="Calibri" panose="020F0502020204030204" pitchFamily="34" charset="0"/>
                          <a:hlinkClick r:id="rId5"/>
                        </a:rPr>
                        <a:t>Všeobecná fakultní nemocnice v Praze </a:t>
                      </a:r>
                      <a:endParaRPr lang="cs-CZ" sz="900" b="0" i="0" u="sng" strike="noStrike">
                        <a:solidFill>
                          <a:srgbClr val="0563C1"/>
                        </a:solidFill>
                        <a:effectLst/>
                        <a:latin typeface="Calibri" panose="020F0502020204030204" pitchFamily="34" charset="0"/>
                      </a:endParaRPr>
                    </a:p>
                  </a:txBody>
                  <a:tcPr marL="5300" marR="5300" marT="5300" marB="0" anchor="ctr">
                    <a:lnL>
                      <a:noFill/>
                    </a:lnL>
                    <a:lnR>
                      <a:noFill/>
                    </a:lnR>
                    <a:lnT>
                      <a:noFill/>
                    </a:lnT>
                    <a:lnB>
                      <a:noFill/>
                    </a:lnB>
                  </a:tcPr>
                </a:tc>
                <a:tc>
                  <a:txBody>
                    <a:bodyPr/>
                    <a:lstStyle/>
                    <a:p>
                      <a:pPr algn="l" rtl="0" fontAlgn="b"/>
                      <a:r>
                        <a:rPr lang="cs-CZ" sz="900" b="0" i="0" u="sng" strike="noStrike">
                          <a:solidFill>
                            <a:srgbClr val="0563C1"/>
                          </a:solidFill>
                          <a:effectLst/>
                          <a:latin typeface="Calibri" panose="020F0502020204030204" pitchFamily="34" charset="0"/>
                          <a:hlinkClick r:id="rId3"/>
                        </a:rPr>
                        <a:t>Fakultní nemocnice v Motole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extLst>
                  <a:ext uri="{0D108BD9-81ED-4DB2-BD59-A6C34878D82A}">
                    <a16:rowId xmlns:a16="http://schemas.microsoft.com/office/drawing/2014/main" val="636050764"/>
                  </a:ext>
                </a:extLst>
              </a:tr>
              <a:tr h="182861">
                <a:tc>
                  <a:txBody>
                    <a:bodyPr/>
                    <a:lstStyle/>
                    <a:p>
                      <a:pPr algn="l" rtl="0" fontAlgn="b"/>
                      <a:endParaRPr lang="cs-CZ" sz="900" b="0" i="0" u="none" strike="noStrike">
                        <a:solidFill>
                          <a:srgbClr val="000000"/>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fontAlgn="ctr"/>
                      <a:endParaRPr lang="cs-CZ" sz="1200" b="0" i="0" u="none" strike="noStrike">
                        <a:solidFill>
                          <a:srgbClr val="000000"/>
                        </a:solidFill>
                        <a:effectLst/>
                        <a:latin typeface="Arial" panose="020B0604020202020204" pitchFamily="34" charset="0"/>
                      </a:endParaRPr>
                    </a:p>
                  </a:txBody>
                  <a:tcPr marL="5300" marR="5300" marT="5300" marB="0" anchor="ctr">
                    <a:lnL>
                      <a:noFill/>
                    </a:lnL>
                    <a:lnR>
                      <a:noFill/>
                    </a:lnR>
                    <a:lnT>
                      <a:noFill/>
                    </a:lnT>
                    <a:lnB>
                      <a:noFill/>
                    </a:lnB>
                  </a:tcPr>
                </a:tc>
                <a:tc>
                  <a:txBody>
                    <a:bodyPr/>
                    <a:lstStyle/>
                    <a:p>
                      <a:pPr algn="l" rtl="0" fontAlgn="b"/>
                      <a:r>
                        <a:rPr lang="cs-CZ" sz="900" b="0" i="0" u="sng" strike="noStrike">
                          <a:solidFill>
                            <a:srgbClr val="0563C1"/>
                          </a:solidFill>
                          <a:effectLst/>
                          <a:latin typeface="Calibri" panose="020F0502020204030204" pitchFamily="34" charset="0"/>
                          <a:hlinkClick r:id="rId6"/>
                        </a:rPr>
                        <a:t>Fakultní nemocnice Královské Vinohrady</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extLst>
                  <a:ext uri="{0D108BD9-81ED-4DB2-BD59-A6C34878D82A}">
                    <a16:rowId xmlns:a16="http://schemas.microsoft.com/office/drawing/2014/main" val="2111735898"/>
                  </a:ext>
                </a:extLst>
              </a:tr>
              <a:tr h="122726">
                <a:tc>
                  <a:txBody>
                    <a:bodyPr/>
                    <a:lstStyle/>
                    <a:p>
                      <a:pPr algn="l" rtl="0" fontAlgn="b"/>
                      <a:r>
                        <a:rPr lang="cs-CZ" sz="900" b="0" i="0" u="sng" strike="noStrike">
                          <a:solidFill>
                            <a:srgbClr val="0563C1"/>
                          </a:solidFill>
                          <a:effectLst/>
                          <a:latin typeface="Calibri" panose="020F0502020204030204" pitchFamily="34" charset="0"/>
                          <a:hlinkClick r:id="rId7"/>
                        </a:rPr>
                        <a:t>ERN EpiCARE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tc>
                  <a:txBody>
                    <a:bodyPr/>
                    <a:lstStyle/>
                    <a:p>
                      <a:pPr algn="l" rtl="0" fontAlgn="b"/>
                      <a:r>
                        <a:rPr lang="cs-CZ" sz="800" b="0" i="0" u="none" strike="noStrike">
                          <a:solidFill>
                            <a:srgbClr val="000000"/>
                          </a:solidFill>
                          <a:effectLst/>
                          <a:latin typeface="Calibri" panose="020F0502020204030204" pitchFamily="34" charset="0"/>
                        </a:rPr>
                        <a:t> </a:t>
                      </a:r>
                    </a:p>
                  </a:txBody>
                  <a:tcPr marL="5300" marR="5300" marT="5300" marB="0" anchor="b">
                    <a:lnL>
                      <a:noFill/>
                    </a:lnL>
                    <a:lnR>
                      <a:noFill/>
                    </a:lnR>
                    <a:lnT>
                      <a:noFill/>
                    </a:lnT>
                    <a:lnB>
                      <a:noFill/>
                    </a:lnB>
                    <a:solidFill>
                      <a:srgbClr val="FFFFCC"/>
                    </a:solidFill>
                  </a:tcPr>
                </a:tc>
                <a:tc>
                  <a:txBody>
                    <a:bodyPr/>
                    <a:lstStyle/>
                    <a:p>
                      <a:pPr algn="l" rtl="0" fontAlgn="b"/>
                      <a:r>
                        <a:rPr lang="cs-CZ" sz="900" b="0" i="0" u="sng" strike="noStrike">
                          <a:solidFill>
                            <a:srgbClr val="0563C1"/>
                          </a:solidFill>
                          <a:effectLst/>
                          <a:latin typeface="Calibri" panose="020F0502020204030204" pitchFamily="34" charset="0"/>
                          <a:hlinkClick r:id="rId3"/>
                        </a:rPr>
                        <a:t>Fakultní nemocnice v Motole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extLst>
                  <a:ext uri="{0D108BD9-81ED-4DB2-BD59-A6C34878D82A}">
                    <a16:rowId xmlns:a16="http://schemas.microsoft.com/office/drawing/2014/main" val="201807567"/>
                  </a:ext>
                </a:extLst>
              </a:tr>
              <a:tr h="122726">
                <a:tc>
                  <a:txBody>
                    <a:bodyPr/>
                    <a:lstStyle/>
                    <a:p>
                      <a:pPr algn="l" rtl="0" fontAlgn="b"/>
                      <a:r>
                        <a:rPr lang="cs-CZ" sz="900" b="0" i="0" u="sng" strike="noStrike">
                          <a:solidFill>
                            <a:srgbClr val="0563C1"/>
                          </a:solidFill>
                          <a:effectLst/>
                          <a:latin typeface="Calibri" panose="020F0502020204030204" pitchFamily="34" charset="0"/>
                        </a:rPr>
                        <a:t> </a:t>
                      </a:r>
                    </a:p>
                  </a:txBody>
                  <a:tcPr marL="5300" marR="5300" marT="5300" marB="0" anchor="b">
                    <a:lnL>
                      <a:noFill/>
                    </a:lnL>
                    <a:lnR>
                      <a:noFill/>
                    </a:lnR>
                    <a:lnT>
                      <a:noFill/>
                    </a:lnT>
                    <a:lnB>
                      <a:noFill/>
                    </a:lnB>
                    <a:solidFill>
                      <a:srgbClr val="FFFFCC"/>
                    </a:solidFill>
                  </a:tcPr>
                </a:tc>
                <a:tc>
                  <a:txBody>
                    <a:bodyPr/>
                    <a:lstStyle/>
                    <a:p>
                      <a:pPr algn="l" rtl="0" fontAlgn="b"/>
                      <a:r>
                        <a:rPr lang="cs-CZ" sz="800" b="0" i="0" u="none" strike="noStrike">
                          <a:solidFill>
                            <a:srgbClr val="000000"/>
                          </a:solidFill>
                          <a:effectLst/>
                          <a:latin typeface="Calibri" panose="020F0502020204030204" pitchFamily="34" charset="0"/>
                        </a:rPr>
                        <a:t> </a:t>
                      </a:r>
                    </a:p>
                  </a:txBody>
                  <a:tcPr marL="5300" marR="5300" marT="5300" marB="0" anchor="b">
                    <a:lnL>
                      <a:noFill/>
                    </a:lnL>
                    <a:lnR>
                      <a:noFill/>
                    </a:lnR>
                    <a:lnT>
                      <a:noFill/>
                    </a:lnT>
                    <a:lnB>
                      <a:noFill/>
                    </a:lnB>
                    <a:solidFill>
                      <a:srgbClr val="FFFFCC"/>
                    </a:solidFill>
                  </a:tcPr>
                </a:tc>
                <a:tc>
                  <a:txBody>
                    <a:bodyPr/>
                    <a:lstStyle/>
                    <a:p>
                      <a:pPr algn="l" rtl="0" fontAlgn="b"/>
                      <a:r>
                        <a:rPr lang="pl-PL" sz="900" b="0" i="0" u="sng" strike="noStrike">
                          <a:solidFill>
                            <a:srgbClr val="0563C1"/>
                          </a:solidFill>
                          <a:effectLst/>
                          <a:latin typeface="Calibri" panose="020F0502020204030204" pitchFamily="34" charset="0"/>
                          <a:hlinkClick r:id="rId8"/>
                        </a:rPr>
                        <a:t>Fakultní nemocnice U Sv. Anny v Brně</a:t>
                      </a:r>
                      <a:endParaRPr lang="pl-PL"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extLst>
                  <a:ext uri="{0D108BD9-81ED-4DB2-BD59-A6C34878D82A}">
                    <a16:rowId xmlns:a16="http://schemas.microsoft.com/office/drawing/2014/main" val="3827012857"/>
                  </a:ext>
                </a:extLst>
              </a:tr>
              <a:tr h="122726">
                <a:tc>
                  <a:txBody>
                    <a:bodyPr/>
                    <a:lstStyle/>
                    <a:p>
                      <a:pPr algn="l" rtl="0" fontAlgn="b"/>
                      <a:r>
                        <a:rPr lang="cs-CZ" sz="900" b="0" i="0" u="sng" strike="noStrike">
                          <a:solidFill>
                            <a:srgbClr val="0563C1"/>
                          </a:solidFill>
                          <a:effectLst/>
                          <a:latin typeface="Calibri" panose="020F0502020204030204" pitchFamily="34" charset="0"/>
                        </a:rPr>
                        <a:t> </a:t>
                      </a:r>
                    </a:p>
                  </a:txBody>
                  <a:tcPr marL="5300" marR="5300" marT="5300" marB="0" anchor="b">
                    <a:lnL>
                      <a:noFill/>
                    </a:lnL>
                    <a:lnR>
                      <a:noFill/>
                    </a:lnR>
                    <a:lnT>
                      <a:noFill/>
                    </a:lnT>
                    <a:lnB>
                      <a:noFill/>
                    </a:lnB>
                    <a:solidFill>
                      <a:srgbClr val="FFFFCC"/>
                    </a:solidFill>
                  </a:tcPr>
                </a:tc>
                <a:tc>
                  <a:txBody>
                    <a:bodyPr/>
                    <a:lstStyle/>
                    <a:p>
                      <a:pPr algn="l" rtl="0" fontAlgn="b"/>
                      <a:r>
                        <a:rPr lang="cs-CZ" sz="800" b="0" i="0" u="none" strike="noStrike">
                          <a:solidFill>
                            <a:srgbClr val="000000"/>
                          </a:solidFill>
                          <a:effectLst/>
                          <a:latin typeface="Calibri" panose="020F0502020204030204" pitchFamily="34" charset="0"/>
                        </a:rPr>
                        <a:t> </a:t>
                      </a:r>
                    </a:p>
                  </a:txBody>
                  <a:tcPr marL="5300" marR="5300" marT="5300" marB="0" anchor="b">
                    <a:lnL>
                      <a:noFill/>
                    </a:lnL>
                    <a:lnR>
                      <a:noFill/>
                    </a:lnR>
                    <a:lnT>
                      <a:noFill/>
                    </a:lnT>
                    <a:lnB>
                      <a:noFill/>
                    </a:lnB>
                    <a:solidFill>
                      <a:srgbClr val="FFFFCC"/>
                    </a:solidFill>
                  </a:tcPr>
                </a:tc>
                <a:tc>
                  <a:txBody>
                    <a:bodyPr/>
                    <a:lstStyle/>
                    <a:p>
                      <a:pPr algn="l" rtl="0" fontAlgn="b"/>
                      <a:r>
                        <a:rPr lang="cs-CZ" sz="900" b="0" i="0" u="sng" strike="noStrike">
                          <a:solidFill>
                            <a:srgbClr val="0563C1"/>
                          </a:solidFill>
                          <a:effectLst/>
                          <a:latin typeface="Calibri" panose="020F0502020204030204" pitchFamily="34" charset="0"/>
                          <a:hlinkClick r:id="rId9"/>
                        </a:rPr>
                        <a:t>Fakultní nemocnice Brno</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extLst>
                  <a:ext uri="{0D108BD9-81ED-4DB2-BD59-A6C34878D82A}">
                    <a16:rowId xmlns:a16="http://schemas.microsoft.com/office/drawing/2014/main" val="3921332986"/>
                  </a:ext>
                </a:extLst>
              </a:tr>
              <a:tr h="122726">
                <a:tc>
                  <a:txBody>
                    <a:bodyPr/>
                    <a:lstStyle/>
                    <a:p>
                      <a:pPr algn="l" rtl="0" fontAlgn="b"/>
                      <a:r>
                        <a:rPr lang="cs-CZ" sz="900" b="0" i="0" u="sng" strike="noStrike">
                          <a:solidFill>
                            <a:srgbClr val="0563C1"/>
                          </a:solidFill>
                          <a:effectLst/>
                          <a:latin typeface="Calibri" panose="020F0502020204030204" pitchFamily="34" charset="0"/>
                          <a:hlinkClick r:id="rId10"/>
                        </a:rPr>
                        <a:t>ERKNet</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rtl="0" fontAlgn="b"/>
                      <a:r>
                        <a:rPr lang="pt-BR" sz="900" b="0" i="0" u="sng" strike="noStrike">
                          <a:solidFill>
                            <a:srgbClr val="0563C1"/>
                          </a:solidFill>
                          <a:effectLst/>
                          <a:latin typeface="Calibri" panose="020F0502020204030204" pitchFamily="34" charset="0"/>
                          <a:hlinkClick r:id="rId11"/>
                        </a:rPr>
                        <a:t>Institut klinické a experimentální medicíny</a:t>
                      </a:r>
                      <a:endParaRPr lang="pt-BR"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rtl="0" fontAlgn="b"/>
                      <a:r>
                        <a:rPr lang="cs-CZ" sz="900" b="0" i="0" u="sng" strike="noStrike">
                          <a:solidFill>
                            <a:srgbClr val="0563C1"/>
                          </a:solidFill>
                          <a:effectLst/>
                          <a:latin typeface="Calibri" panose="020F0502020204030204" pitchFamily="34" charset="0"/>
                          <a:hlinkClick r:id="rId3"/>
                        </a:rPr>
                        <a:t>Fakultní nemocnice v Motole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extLst>
                  <a:ext uri="{0D108BD9-81ED-4DB2-BD59-A6C34878D82A}">
                    <a16:rowId xmlns:a16="http://schemas.microsoft.com/office/drawing/2014/main" val="399433908"/>
                  </a:ext>
                </a:extLst>
              </a:tr>
              <a:tr h="122726">
                <a:tc>
                  <a:txBody>
                    <a:bodyPr/>
                    <a:lstStyle/>
                    <a:p>
                      <a:pPr algn="l" rtl="0" fontAlgn="b"/>
                      <a:r>
                        <a:rPr lang="cs-CZ" sz="900" b="0" i="0" u="sng" strike="noStrike">
                          <a:solidFill>
                            <a:srgbClr val="0563C1"/>
                          </a:solidFill>
                          <a:effectLst/>
                          <a:latin typeface="Calibri" panose="020F0502020204030204" pitchFamily="34" charset="0"/>
                          <a:hlinkClick r:id="rId12"/>
                        </a:rPr>
                        <a:t>ERN-RND</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tc>
                  <a:txBody>
                    <a:bodyPr/>
                    <a:lstStyle/>
                    <a:p>
                      <a:pPr algn="l" rtl="0" fontAlgn="b"/>
                      <a:r>
                        <a:rPr lang="cs-CZ" sz="900" b="0" i="0" u="sng" strike="noStrike">
                          <a:solidFill>
                            <a:srgbClr val="0563C1"/>
                          </a:solidFill>
                          <a:effectLst/>
                          <a:latin typeface="Calibri" panose="020F0502020204030204" pitchFamily="34" charset="0"/>
                          <a:hlinkClick r:id="rId13"/>
                        </a:rPr>
                        <a:t>Thomayerova nemocnice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tc>
                  <a:txBody>
                    <a:bodyPr/>
                    <a:lstStyle/>
                    <a:p>
                      <a:pPr algn="l" rtl="0" fontAlgn="b"/>
                      <a:r>
                        <a:rPr lang="cs-CZ" sz="900" b="0" i="0" u="sng" strike="noStrike">
                          <a:solidFill>
                            <a:srgbClr val="0563C1"/>
                          </a:solidFill>
                          <a:effectLst/>
                          <a:latin typeface="Calibri" panose="020F0502020204030204" pitchFamily="34" charset="0"/>
                          <a:hlinkClick r:id="rId3"/>
                        </a:rPr>
                        <a:t>Fakultní nemocnice v Motole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extLst>
                  <a:ext uri="{0D108BD9-81ED-4DB2-BD59-A6C34878D82A}">
                    <a16:rowId xmlns:a16="http://schemas.microsoft.com/office/drawing/2014/main" val="2161295442"/>
                  </a:ext>
                </a:extLst>
              </a:tr>
              <a:tr h="122726">
                <a:tc>
                  <a:txBody>
                    <a:bodyPr/>
                    <a:lstStyle/>
                    <a:p>
                      <a:pPr algn="l" rtl="0" fontAlgn="b"/>
                      <a:r>
                        <a:rPr lang="cs-CZ" sz="900" b="0" i="0" u="sng" strike="noStrike">
                          <a:solidFill>
                            <a:srgbClr val="0563C1"/>
                          </a:solidFill>
                          <a:effectLst/>
                          <a:latin typeface="Calibri" panose="020F0502020204030204" pitchFamily="34" charset="0"/>
                        </a:rPr>
                        <a:t> </a:t>
                      </a:r>
                    </a:p>
                  </a:txBody>
                  <a:tcPr marL="5300" marR="5300" marT="5300" marB="0" anchor="b">
                    <a:lnL>
                      <a:noFill/>
                    </a:lnL>
                    <a:lnR>
                      <a:noFill/>
                    </a:lnR>
                    <a:lnT>
                      <a:noFill/>
                    </a:lnT>
                    <a:lnB>
                      <a:noFill/>
                    </a:lnB>
                    <a:solidFill>
                      <a:srgbClr val="FFFFCC"/>
                    </a:solidFill>
                  </a:tcPr>
                </a:tc>
                <a:tc>
                  <a:txBody>
                    <a:bodyPr/>
                    <a:lstStyle/>
                    <a:p>
                      <a:pPr algn="l" rtl="0" fontAlgn="b"/>
                      <a:r>
                        <a:rPr lang="pl-PL" sz="900" b="0" i="0" u="sng" strike="noStrike">
                          <a:solidFill>
                            <a:srgbClr val="0563C1"/>
                          </a:solidFill>
                          <a:effectLst/>
                          <a:latin typeface="Calibri" panose="020F0502020204030204" pitchFamily="34" charset="0"/>
                          <a:hlinkClick r:id="rId8"/>
                        </a:rPr>
                        <a:t>Fakultní nemocnice U Sv. Anny v Brně</a:t>
                      </a:r>
                      <a:endParaRPr lang="pl-PL"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tc>
                  <a:txBody>
                    <a:bodyPr/>
                    <a:lstStyle/>
                    <a:p>
                      <a:pPr algn="l" rtl="0" fontAlgn="b"/>
                      <a:r>
                        <a:rPr lang="cs-CZ" sz="900" b="0" i="0" u="sng" strike="noStrike">
                          <a:solidFill>
                            <a:srgbClr val="0563C1"/>
                          </a:solidFill>
                          <a:effectLst/>
                          <a:latin typeface="Calibri" panose="020F0502020204030204" pitchFamily="34" charset="0"/>
                          <a:hlinkClick r:id="rId5"/>
                        </a:rPr>
                        <a:t>Všeobecná fakultní nemocnice v Praze </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extLst>
                  <a:ext uri="{0D108BD9-81ED-4DB2-BD59-A6C34878D82A}">
                    <a16:rowId xmlns:a16="http://schemas.microsoft.com/office/drawing/2014/main" val="1760990101"/>
                  </a:ext>
                </a:extLst>
              </a:tr>
              <a:tr h="182861">
                <a:tc>
                  <a:txBody>
                    <a:bodyPr/>
                    <a:lstStyle/>
                    <a:p>
                      <a:pPr algn="l" rtl="0" fontAlgn="b"/>
                      <a:r>
                        <a:rPr lang="cs-CZ" sz="900" b="0" i="0" u="sng" strike="noStrike">
                          <a:solidFill>
                            <a:srgbClr val="0563C1"/>
                          </a:solidFill>
                          <a:effectLst/>
                          <a:latin typeface="Calibri" panose="020F0502020204030204" pitchFamily="34" charset="0"/>
                          <a:hlinkClick r:id="rId14"/>
                        </a:rPr>
                        <a:t>ERNICA</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rtl="0" fontAlgn="b"/>
                      <a:r>
                        <a:rPr lang="cs-CZ" sz="900" b="0" i="0" u="sng" strike="noStrike">
                          <a:solidFill>
                            <a:srgbClr val="0563C1"/>
                          </a:solidFill>
                          <a:effectLst/>
                          <a:latin typeface="Calibri" panose="020F0502020204030204" pitchFamily="34" charset="0"/>
                          <a:hlinkClick r:id="rId3"/>
                        </a:rPr>
                        <a:t>Fakultní nemocnice v Motole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fontAlgn="b"/>
                      <a:endParaRPr lang="cs-CZ" sz="1200" b="0" i="0" u="none" strike="noStrike">
                        <a:solidFill>
                          <a:srgbClr val="000000"/>
                        </a:solidFill>
                        <a:effectLst/>
                        <a:latin typeface="Arial" panose="020B0604020202020204" pitchFamily="34" charset="0"/>
                      </a:endParaRPr>
                    </a:p>
                  </a:txBody>
                  <a:tcPr marL="5300" marR="5300" marT="5300" marB="0" anchor="b">
                    <a:lnL>
                      <a:noFill/>
                    </a:lnL>
                    <a:lnR>
                      <a:noFill/>
                    </a:lnR>
                    <a:lnT>
                      <a:noFill/>
                    </a:lnT>
                    <a:lnB>
                      <a:noFill/>
                    </a:lnB>
                  </a:tcPr>
                </a:tc>
                <a:extLst>
                  <a:ext uri="{0D108BD9-81ED-4DB2-BD59-A6C34878D82A}">
                    <a16:rowId xmlns:a16="http://schemas.microsoft.com/office/drawing/2014/main" val="1113251202"/>
                  </a:ext>
                </a:extLst>
              </a:tr>
              <a:tr h="122726">
                <a:tc>
                  <a:txBody>
                    <a:bodyPr/>
                    <a:lstStyle/>
                    <a:p>
                      <a:pPr algn="l" rtl="0" fontAlgn="b"/>
                      <a:r>
                        <a:rPr lang="cs-CZ" sz="900" b="0" i="0" u="sng" strike="noStrike">
                          <a:solidFill>
                            <a:srgbClr val="0563C1"/>
                          </a:solidFill>
                          <a:effectLst/>
                          <a:latin typeface="Calibri" panose="020F0502020204030204" pitchFamily="34" charset="0"/>
                          <a:hlinkClick r:id="rId15"/>
                        </a:rPr>
                        <a:t>ERN LUNG</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tc>
                  <a:txBody>
                    <a:bodyPr/>
                    <a:lstStyle/>
                    <a:p>
                      <a:pPr algn="l" rtl="0" fontAlgn="b"/>
                      <a:r>
                        <a:rPr lang="cs-CZ" sz="900" b="0" i="0" u="sng" strike="noStrike">
                          <a:solidFill>
                            <a:srgbClr val="0563C1"/>
                          </a:solidFill>
                          <a:effectLst/>
                          <a:latin typeface="Calibri" panose="020F0502020204030204" pitchFamily="34" charset="0"/>
                          <a:hlinkClick r:id="rId9"/>
                        </a:rPr>
                        <a:t>Fakultní nemocnice Brno</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tc>
                  <a:txBody>
                    <a:bodyPr/>
                    <a:lstStyle/>
                    <a:p>
                      <a:pPr algn="l" rtl="0" fontAlgn="b"/>
                      <a:r>
                        <a:rPr lang="cs-CZ" sz="900" b="0" i="0" u="sng" strike="noStrike">
                          <a:solidFill>
                            <a:srgbClr val="0563C1"/>
                          </a:solidFill>
                          <a:effectLst/>
                          <a:latin typeface="Calibri" panose="020F0502020204030204" pitchFamily="34" charset="0"/>
                          <a:hlinkClick r:id="rId16"/>
                        </a:rPr>
                        <a:t>Thomayerova nemocnice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extLst>
                  <a:ext uri="{0D108BD9-81ED-4DB2-BD59-A6C34878D82A}">
                    <a16:rowId xmlns:a16="http://schemas.microsoft.com/office/drawing/2014/main" val="1532716324"/>
                  </a:ext>
                </a:extLst>
              </a:tr>
              <a:tr h="122726">
                <a:tc>
                  <a:txBody>
                    <a:bodyPr/>
                    <a:lstStyle/>
                    <a:p>
                      <a:pPr algn="l" rtl="0" fontAlgn="b"/>
                      <a:r>
                        <a:rPr lang="cs-CZ" sz="900" b="0" i="0" u="sng" strike="noStrike">
                          <a:solidFill>
                            <a:srgbClr val="0563C1"/>
                          </a:solidFill>
                          <a:effectLst/>
                          <a:latin typeface="Calibri" panose="020F0502020204030204" pitchFamily="34" charset="0"/>
                        </a:rPr>
                        <a:t> </a:t>
                      </a:r>
                    </a:p>
                  </a:txBody>
                  <a:tcPr marL="5300" marR="5300" marT="5300" marB="0" anchor="b">
                    <a:lnL>
                      <a:noFill/>
                    </a:lnL>
                    <a:lnR>
                      <a:noFill/>
                    </a:lnR>
                    <a:lnT>
                      <a:noFill/>
                    </a:lnT>
                    <a:lnB>
                      <a:noFill/>
                    </a:lnB>
                    <a:solidFill>
                      <a:srgbClr val="FFFFCC"/>
                    </a:solidFill>
                  </a:tcPr>
                </a:tc>
                <a:tc>
                  <a:txBody>
                    <a:bodyPr/>
                    <a:lstStyle/>
                    <a:p>
                      <a:pPr algn="l" rtl="0" fontAlgn="b"/>
                      <a:r>
                        <a:rPr lang="cs-CZ" sz="900" b="0" i="0" u="sng" strike="noStrike">
                          <a:solidFill>
                            <a:srgbClr val="0563C1"/>
                          </a:solidFill>
                          <a:effectLst/>
                          <a:latin typeface="Calibri" panose="020F0502020204030204" pitchFamily="34" charset="0"/>
                        </a:rPr>
                        <a:t> </a:t>
                      </a:r>
                    </a:p>
                  </a:txBody>
                  <a:tcPr marL="5300" marR="5300" marT="5300" marB="0" anchor="b">
                    <a:lnL>
                      <a:noFill/>
                    </a:lnL>
                    <a:lnR>
                      <a:noFill/>
                    </a:lnR>
                    <a:lnT>
                      <a:noFill/>
                    </a:lnT>
                    <a:lnB>
                      <a:noFill/>
                    </a:lnB>
                    <a:solidFill>
                      <a:srgbClr val="FFFFCC"/>
                    </a:solidFill>
                  </a:tcPr>
                </a:tc>
                <a:tc>
                  <a:txBody>
                    <a:bodyPr/>
                    <a:lstStyle/>
                    <a:p>
                      <a:pPr algn="l" rtl="0" fontAlgn="b"/>
                      <a:r>
                        <a:rPr lang="cs-CZ" sz="900" b="0" i="0" u="sng" strike="noStrike">
                          <a:solidFill>
                            <a:srgbClr val="0563C1"/>
                          </a:solidFill>
                          <a:effectLst/>
                          <a:latin typeface="Calibri" panose="020F0502020204030204" pitchFamily="34" charset="0"/>
                          <a:hlinkClick r:id="rId5"/>
                        </a:rPr>
                        <a:t>Všeobecná fakultní nemocnice v Praze </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extLst>
                  <a:ext uri="{0D108BD9-81ED-4DB2-BD59-A6C34878D82A}">
                    <a16:rowId xmlns:a16="http://schemas.microsoft.com/office/drawing/2014/main" val="3369653031"/>
                  </a:ext>
                </a:extLst>
              </a:tr>
              <a:tr h="182861">
                <a:tc>
                  <a:txBody>
                    <a:bodyPr/>
                    <a:lstStyle/>
                    <a:p>
                      <a:pPr algn="l" rtl="0" fontAlgn="b"/>
                      <a:r>
                        <a:rPr lang="cs-CZ" sz="900" b="0" i="0" u="sng" strike="noStrike">
                          <a:solidFill>
                            <a:srgbClr val="0563C1"/>
                          </a:solidFill>
                          <a:effectLst/>
                          <a:latin typeface="Calibri" panose="020F0502020204030204" pitchFamily="34" charset="0"/>
                          <a:hlinkClick r:id="rId17"/>
                        </a:rPr>
                        <a:t>ERN Skin </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fontAlgn="b"/>
                      <a:endParaRPr lang="cs-CZ" sz="1200" b="0" i="0" u="none" strike="noStrike">
                        <a:solidFill>
                          <a:srgbClr val="000000"/>
                        </a:solidFill>
                        <a:effectLst/>
                        <a:latin typeface="Arial" panose="020B0604020202020204" pitchFamily="34" charset="0"/>
                      </a:endParaRPr>
                    </a:p>
                  </a:txBody>
                  <a:tcPr marL="5300" marR="5300" marT="5300" marB="0" anchor="b">
                    <a:lnL>
                      <a:noFill/>
                    </a:lnL>
                    <a:lnR>
                      <a:noFill/>
                    </a:lnR>
                    <a:lnT>
                      <a:noFill/>
                    </a:lnT>
                    <a:lnB>
                      <a:noFill/>
                    </a:lnB>
                  </a:tcPr>
                </a:tc>
                <a:tc>
                  <a:txBody>
                    <a:bodyPr/>
                    <a:lstStyle/>
                    <a:p>
                      <a:pPr algn="l" rtl="0" fontAlgn="b"/>
                      <a:r>
                        <a:rPr lang="cs-CZ" sz="900" b="0" i="0" u="sng" strike="noStrike">
                          <a:solidFill>
                            <a:srgbClr val="0563C1"/>
                          </a:solidFill>
                          <a:effectLst/>
                          <a:latin typeface="Calibri" panose="020F0502020204030204" pitchFamily="34" charset="0"/>
                          <a:hlinkClick r:id="rId6"/>
                        </a:rPr>
                        <a:t>Fakultní nemocnice Královské Vinohrady</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extLst>
                  <a:ext uri="{0D108BD9-81ED-4DB2-BD59-A6C34878D82A}">
                    <a16:rowId xmlns:a16="http://schemas.microsoft.com/office/drawing/2014/main" val="1635355488"/>
                  </a:ext>
                </a:extLst>
              </a:tr>
              <a:tr h="182861">
                <a:tc>
                  <a:txBody>
                    <a:bodyPr/>
                    <a:lstStyle/>
                    <a:p>
                      <a:pPr algn="l" rtl="0" fontAlgn="b"/>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fontAlgn="b"/>
                      <a:endParaRPr lang="cs-CZ" sz="1200" b="0" i="0" u="none" strike="noStrike">
                        <a:solidFill>
                          <a:srgbClr val="000000"/>
                        </a:solidFill>
                        <a:effectLst/>
                        <a:latin typeface="Arial" panose="020B0604020202020204" pitchFamily="34" charset="0"/>
                      </a:endParaRPr>
                    </a:p>
                  </a:txBody>
                  <a:tcPr marL="5300" marR="5300" marT="5300" marB="0" anchor="b">
                    <a:lnL>
                      <a:noFill/>
                    </a:lnL>
                    <a:lnR>
                      <a:noFill/>
                    </a:lnR>
                    <a:lnT>
                      <a:noFill/>
                    </a:lnT>
                    <a:lnB>
                      <a:noFill/>
                    </a:lnB>
                  </a:tcPr>
                </a:tc>
                <a:tc>
                  <a:txBody>
                    <a:bodyPr/>
                    <a:lstStyle/>
                    <a:p>
                      <a:pPr algn="l" rtl="0" fontAlgn="b"/>
                      <a:r>
                        <a:rPr lang="cs-CZ" sz="900" b="0" i="0" u="sng" strike="noStrike">
                          <a:solidFill>
                            <a:srgbClr val="0563C1"/>
                          </a:solidFill>
                          <a:effectLst/>
                          <a:latin typeface="Calibri" panose="020F0502020204030204" pitchFamily="34" charset="0"/>
                          <a:hlinkClick r:id="rId18"/>
                        </a:rPr>
                        <a:t>Nemocnice Na Bulovce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extLst>
                  <a:ext uri="{0D108BD9-81ED-4DB2-BD59-A6C34878D82A}">
                    <a16:rowId xmlns:a16="http://schemas.microsoft.com/office/drawing/2014/main" val="1819606914"/>
                  </a:ext>
                </a:extLst>
              </a:tr>
              <a:tr h="182861">
                <a:tc>
                  <a:txBody>
                    <a:bodyPr/>
                    <a:lstStyle/>
                    <a:p>
                      <a:pPr algn="l" rtl="0" fontAlgn="b"/>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fontAlgn="b"/>
                      <a:endParaRPr lang="cs-CZ" sz="1200" b="0" i="0" u="none" strike="noStrike">
                        <a:solidFill>
                          <a:srgbClr val="000000"/>
                        </a:solidFill>
                        <a:effectLst/>
                        <a:latin typeface="Arial" panose="020B0604020202020204" pitchFamily="34" charset="0"/>
                      </a:endParaRPr>
                    </a:p>
                  </a:txBody>
                  <a:tcPr marL="5300" marR="5300" marT="5300" marB="0" anchor="b">
                    <a:lnL>
                      <a:noFill/>
                    </a:lnL>
                    <a:lnR>
                      <a:noFill/>
                    </a:lnR>
                    <a:lnT>
                      <a:noFill/>
                    </a:lnT>
                    <a:lnB>
                      <a:noFill/>
                    </a:lnB>
                  </a:tcPr>
                </a:tc>
                <a:tc>
                  <a:txBody>
                    <a:bodyPr/>
                    <a:lstStyle/>
                    <a:p>
                      <a:pPr algn="l" rtl="0" fontAlgn="b"/>
                      <a:r>
                        <a:rPr lang="pl-PL" sz="900" b="0" i="0" u="sng" strike="noStrike">
                          <a:solidFill>
                            <a:srgbClr val="0563C1"/>
                          </a:solidFill>
                          <a:effectLst/>
                          <a:latin typeface="Calibri" panose="020F0502020204030204" pitchFamily="34" charset="0"/>
                          <a:hlinkClick r:id="rId8"/>
                        </a:rPr>
                        <a:t>Fakultní nemocnice U Sv. Anny v Brně</a:t>
                      </a:r>
                      <a:endParaRPr lang="pl-PL"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extLst>
                  <a:ext uri="{0D108BD9-81ED-4DB2-BD59-A6C34878D82A}">
                    <a16:rowId xmlns:a16="http://schemas.microsoft.com/office/drawing/2014/main" val="2564434025"/>
                  </a:ext>
                </a:extLst>
              </a:tr>
              <a:tr h="182861">
                <a:tc>
                  <a:txBody>
                    <a:bodyPr/>
                    <a:lstStyle/>
                    <a:p>
                      <a:pPr algn="l" rtl="0" fontAlgn="b"/>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fontAlgn="b"/>
                      <a:endParaRPr lang="cs-CZ" sz="1200" b="0" i="0" u="none" strike="noStrike">
                        <a:solidFill>
                          <a:srgbClr val="000000"/>
                        </a:solidFill>
                        <a:effectLst/>
                        <a:latin typeface="Arial" panose="020B0604020202020204" pitchFamily="34" charset="0"/>
                      </a:endParaRPr>
                    </a:p>
                  </a:txBody>
                  <a:tcPr marL="5300" marR="5300" marT="5300" marB="0" anchor="b">
                    <a:lnL>
                      <a:noFill/>
                    </a:lnL>
                    <a:lnR>
                      <a:noFill/>
                    </a:lnR>
                    <a:lnT>
                      <a:noFill/>
                    </a:lnT>
                    <a:lnB>
                      <a:noFill/>
                    </a:lnB>
                  </a:tcPr>
                </a:tc>
                <a:tc>
                  <a:txBody>
                    <a:bodyPr/>
                    <a:lstStyle/>
                    <a:p>
                      <a:pPr algn="l" rtl="0" fontAlgn="b"/>
                      <a:r>
                        <a:rPr lang="cs-CZ" sz="900" b="0" i="0" u="sng" strike="noStrike">
                          <a:solidFill>
                            <a:srgbClr val="0563C1"/>
                          </a:solidFill>
                          <a:effectLst/>
                          <a:latin typeface="Calibri" panose="020F0502020204030204" pitchFamily="34" charset="0"/>
                          <a:hlinkClick r:id="rId9"/>
                        </a:rPr>
                        <a:t>Fakultní nemocnice Brno</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extLst>
                  <a:ext uri="{0D108BD9-81ED-4DB2-BD59-A6C34878D82A}">
                    <a16:rowId xmlns:a16="http://schemas.microsoft.com/office/drawing/2014/main" val="2446499109"/>
                  </a:ext>
                </a:extLst>
              </a:tr>
              <a:tr h="122726">
                <a:tc>
                  <a:txBody>
                    <a:bodyPr/>
                    <a:lstStyle/>
                    <a:p>
                      <a:pPr algn="l" rtl="0" fontAlgn="b"/>
                      <a:r>
                        <a:rPr lang="cs-CZ" sz="900" b="0" i="0" u="sng" strike="noStrike">
                          <a:solidFill>
                            <a:srgbClr val="0563C1"/>
                          </a:solidFill>
                          <a:effectLst/>
                          <a:latin typeface="Calibri" panose="020F0502020204030204" pitchFamily="34" charset="0"/>
                          <a:hlinkClick r:id="rId19"/>
                        </a:rPr>
                        <a:t>ERN EURACAN</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tc>
                  <a:txBody>
                    <a:bodyPr/>
                    <a:lstStyle/>
                    <a:p>
                      <a:pPr algn="l" rtl="0" fontAlgn="b"/>
                      <a:r>
                        <a:rPr lang="cs-CZ" sz="900" b="0" i="0" u="sng" strike="noStrike">
                          <a:solidFill>
                            <a:srgbClr val="0563C1"/>
                          </a:solidFill>
                          <a:effectLst/>
                          <a:latin typeface="Calibri" panose="020F0502020204030204" pitchFamily="34" charset="0"/>
                          <a:hlinkClick r:id="rId13"/>
                        </a:rPr>
                        <a:t>Thomayerova nemocnice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tc>
                  <a:txBody>
                    <a:bodyPr/>
                    <a:lstStyle/>
                    <a:p>
                      <a:pPr algn="l" rtl="0" fontAlgn="b"/>
                      <a:r>
                        <a:rPr lang="cs-CZ" sz="900" b="0" i="0" u="sng" strike="noStrike">
                          <a:solidFill>
                            <a:srgbClr val="0563C1"/>
                          </a:solidFill>
                          <a:effectLst/>
                          <a:latin typeface="Calibri" panose="020F0502020204030204" pitchFamily="34" charset="0"/>
                          <a:hlinkClick r:id="rId3"/>
                        </a:rPr>
                        <a:t>Fakultní nemocnice v Motole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extLst>
                  <a:ext uri="{0D108BD9-81ED-4DB2-BD59-A6C34878D82A}">
                    <a16:rowId xmlns:a16="http://schemas.microsoft.com/office/drawing/2014/main" val="3970906491"/>
                  </a:ext>
                </a:extLst>
              </a:tr>
              <a:tr h="122726">
                <a:tc>
                  <a:txBody>
                    <a:bodyPr/>
                    <a:lstStyle/>
                    <a:p>
                      <a:pPr algn="l" rtl="0" fontAlgn="b"/>
                      <a:r>
                        <a:rPr lang="cs-CZ" sz="900" b="0" i="0" u="sng" strike="noStrike">
                          <a:solidFill>
                            <a:srgbClr val="0563C1"/>
                          </a:solidFill>
                          <a:effectLst/>
                          <a:latin typeface="Calibri" panose="020F0502020204030204" pitchFamily="34" charset="0"/>
                        </a:rPr>
                        <a:t> </a:t>
                      </a:r>
                    </a:p>
                  </a:txBody>
                  <a:tcPr marL="5300" marR="5300" marT="5300" marB="0" anchor="b">
                    <a:lnL>
                      <a:noFill/>
                    </a:lnL>
                    <a:lnR>
                      <a:noFill/>
                    </a:lnR>
                    <a:lnT>
                      <a:noFill/>
                    </a:lnT>
                    <a:lnB>
                      <a:noFill/>
                    </a:lnB>
                    <a:solidFill>
                      <a:srgbClr val="FFFFCC"/>
                    </a:solidFill>
                  </a:tcPr>
                </a:tc>
                <a:tc>
                  <a:txBody>
                    <a:bodyPr/>
                    <a:lstStyle/>
                    <a:p>
                      <a:pPr algn="l" rtl="0" fontAlgn="b"/>
                      <a:r>
                        <a:rPr lang="pt-BR" sz="900" b="0" i="0" u="sng" strike="noStrike">
                          <a:solidFill>
                            <a:srgbClr val="0563C1"/>
                          </a:solidFill>
                          <a:effectLst/>
                          <a:latin typeface="Calibri" panose="020F0502020204030204" pitchFamily="34" charset="0"/>
                          <a:hlinkClick r:id="rId20"/>
                        </a:rPr>
                        <a:t>Ústav pro péči o matku a dítě</a:t>
                      </a:r>
                      <a:endParaRPr lang="pt-BR"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tc>
                  <a:txBody>
                    <a:bodyPr/>
                    <a:lstStyle/>
                    <a:p>
                      <a:pPr algn="l" rtl="0" fontAlgn="b"/>
                      <a:r>
                        <a:rPr lang="cs-CZ" sz="900" b="0" i="0" u="sng" strike="noStrike">
                          <a:solidFill>
                            <a:srgbClr val="0563C1"/>
                          </a:solidFill>
                          <a:effectLst/>
                          <a:latin typeface="Calibri" panose="020F0502020204030204" pitchFamily="34" charset="0"/>
                          <a:hlinkClick r:id="rId21"/>
                        </a:rPr>
                        <a:t>Masarykův onkologický ústav </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extLst>
                  <a:ext uri="{0D108BD9-81ED-4DB2-BD59-A6C34878D82A}">
                    <a16:rowId xmlns:a16="http://schemas.microsoft.com/office/drawing/2014/main" val="2920796570"/>
                  </a:ext>
                </a:extLst>
              </a:tr>
              <a:tr h="122726">
                <a:tc>
                  <a:txBody>
                    <a:bodyPr/>
                    <a:lstStyle/>
                    <a:p>
                      <a:pPr algn="l" rtl="0" fontAlgn="b"/>
                      <a:r>
                        <a:rPr lang="cs-CZ" sz="900" b="0" i="0" u="sng" strike="noStrike">
                          <a:solidFill>
                            <a:srgbClr val="0563C1"/>
                          </a:solidFill>
                          <a:effectLst/>
                          <a:latin typeface="Calibri" panose="020F0502020204030204" pitchFamily="34" charset="0"/>
                        </a:rPr>
                        <a:t>ERN EuroBloodNet </a:t>
                      </a:r>
                    </a:p>
                  </a:txBody>
                  <a:tcPr marL="5300" marR="5300" marT="5300" marB="0" anchor="b">
                    <a:lnL>
                      <a:noFill/>
                    </a:lnL>
                    <a:lnR>
                      <a:noFill/>
                    </a:lnR>
                    <a:lnT>
                      <a:noFill/>
                    </a:lnT>
                    <a:lnB>
                      <a:noFill/>
                    </a:lnB>
                  </a:tcPr>
                </a:tc>
                <a:tc>
                  <a:txBody>
                    <a:bodyPr/>
                    <a:lstStyle/>
                    <a:p>
                      <a:pPr algn="l" rtl="0" fontAlgn="b"/>
                      <a:r>
                        <a:rPr lang="cs-CZ" sz="900" b="0" i="0" u="sng" strike="noStrike">
                          <a:solidFill>
                            <a:srgbClr val="0563C1"/>
                          </a:solidFill>
                          <a:effectLst/>
                          <a:latin typeface="Calibri" panose="020F0502020204030204" pitchFamily="34" charset="0"/>
                          <a:hlinkClick r:id="rId22"/>
                        </a:rPr>
                        <a:t>Ústav hematologie a krevní transfuze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rtl="0" fontAlgn="b"/>
                      <a:r>
                        <a:rPr lang="cs-CZ" sz="900" b="0" i="0" u="sng" strike="noStrike">
                          <a:solidFill>
                            <a:srgbClr val="0563C1"/>
                          </a:solidFill>
                          <a:effectLst/>
                          <a:latin typeface="Calibri" panose="020F0502020204030204" pitchFamily="34" charset="0"/>
                          <a:hlinkClick r:id="rId9"/>
                        </a:rPr>
                        <a:t>Fakultní nemocnice Brno</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extLst>
                  <a:ext uri="{0D108BD9-81ED-4DB2-BD59-A6C34878D82A}">
                    <a16:rowId xmlns:a16="http://schemas.microsoft.com/office/drawing/2014/main" val="2578827610"/>
                  </a:ext>
                </a:extLst>
              </a:tr>
              <a:tr h="122726">
                <a:tc>
                  <a:txBody>
                    <a:bodyPr/>
                    <a:lstStyle/>
                    <a:p>
                      <a:pPr algn="l" rtl="0" fontAlgn="b"/>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rtl="0" fontAlgn="b"/>
                      <a:r>
                        <a:rPr lang="cs-CZ" sz="900" b="0" i="0" u="sng" strike="noStrike">
                          <a:solidFill>
                            <a:srgbClr val="0563C1"/>
                          </a:solidFill>
                          <a:effectLst/>
                          <a:latin typeface="Calibri" panose="020F0502020204030204" pitchFamily="34" charset="0"/>
                          <a:hlinkClick r:id="rId23"/>
                        </a:rPr>
                        <a:t>Fakultní nemocnice Olomouc</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rtl="0" fontAlgn="b"/>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extLst>
                  <a:ext uri="{0D108BD9-81ED-4DB2-BD59-A6C34878D82A}">
                    <a16:rowId xmlns:a16="http://schemas.microsoft.com/office/drawing/2014/main" val="4124820894"/>
                  </a:ext>
                </a:extLst>
              </a:tr>
              <a:tr h="122726">
                <a:tc>
                  <a:txBody>
                    <a:bodyPr/>
                    <a:lstStyle/>
                    <a:p>
                      <a:pPr algn="l" rtl="0" fontAlgn="b"/>
                      <a:r>
                        <a:rPr lang="cs-CZ" sz="900" b="0" i="0" u="sng" strike="noStrike">
                          <a:solidFill>
                            <a:srgbClr val="0563C1"/>
                          </a:solidFill>
                          <a:effectLst/>
                          <a:latin typeface="Calibri" panose="020F0502020204030204" pitchFamily="34" charset="0"/>
                        </a:rPr>
                        <a:t>ERN eUROGEN</a:t>
                      </a:r>
                    </a:p>
                  </a:txBody>
                  <a:tcPr marL="5300" marR="5300" marT="5300" marB="0" anchor="b">
                    <a:lnL>
                      <a:noFill/>
                    </a:lnL>
                    <a:lnR>
                      <a:noFill/>
                    </a:lnR>
                    <a:lnT>
                      <a:noFill/>
                    </a:lnT>
                    <a:lnB>
                      <a:noFill/>
                    </a:lnB>
                    <a:solidFill>
                      <a:srgbClr val="FFFFCC"/>
                    </a:solidFill>
                  </a:tcPr>
                </a:tc>
                <a:tc>
                  <a:txBody>
                    <a:bodyPr/>
                    <a:lstStyle/>
                    <a:p>
                      <a:pPr algn="l" rtl="0" fontAlgn="b"/>
                      <a:r>
                        <a:rPr lang="cs-CZ" sz="900" b="0" i="0" u="sng" strike="noStrike">
                          <a:solidFill>
                            <a:srgbClr val="0563C1"/>
                          </a:solidFill>
                          <a:effectLst/>
                          <a:latin typeface="Calibri" panose="020F0502020204030204" pitchFamily="34" charset="0"/>
                          <a:hlinkClick r:id="rId5"/>
                        </a:rPr>
                        <a:t>Všeobecná fakultní nemocnice v Praze </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tc>
                  <a:txBody>
                    <a:bodyPr/>
                    <a:lstStyle/>
                    <a:p>
                      <a:pPr algn="l" rtl="0" fontAlgn="b"/>
                      <a:r>
                        <a:rPr lang="cs-CZ" sz="800" b="0" i="0" u="none" strike="noStrike">
                          <a:solidFill>
                            <a:srgbClr val="000000"/>
                          </a:solidFill>
                          <a:effectLst/>
                          <a:latin typeface="Calibri" panose="020F0502020204030204" pitchFamily="34" charset="0"/>
                        </a:rPr>
                        <a:t> </a:t>
                      </a:r>
                    </a:p>
                  </a:txBody>
                  <a:tcPr marL="5300" marR="5300" marT="5300" marB="0" anchor="b">
                    <a:lnL>
                      <a:noFill/>
                    </a:lnL>
                    <a:lnR>
                      <a:noFill/>
                    </a:lnR>
                    <a:lnT>
                      <a:noFill/>
                    </a:lnT>
                    <a:lnB>
                      <a:noFill/>
                    </a:lnB>
                    <a:solidFill>
                      <a:srgbClr val="FFFFCC"/>
                    </a:solidFill>
                  </a:tcPr>
                </a:tc>
                <a:extLst>
                  <a:ext uri="{0D108BD9-81ED-4DB2-BD59-A6C34878D82A}">
                    <a16:rowId xmlns:a16="http://schemas.microsoft.com/office/drawing/2014/main" val="1435616535"/>
                  </a:ext>
                </a:extLst>
              </a:tr>
              <a:tr h="122726">
                <a:tc>
                  <a:txBody>
                    <a:bodyPr/>
                    <a:lstStyle/>
                    <a:p>
                      <a:pPr algn="l" rtl="0" fontAlgn="b"/>
                      <a:r>
                        <a:rPr lang="cs-CZ" sz="900" b="0" i="0" u="sng" strike="noStrike">
                          <a:solidFill>
                            <a:srgbClr val="0563C1"/>
                          </a:solidFill>
                          <a:effectLst/>
                          <a:latin typeface="Calibri" panose="020F0502020204030204" pitchFamily="34" charset="0"/>
                        </a:rPr>
                        <a:t> </a:t>
                      </a:r>
                    </a:p>
                  </a:txBody>
                  <a:tcPr marL="5300" marR="5300" marT="5300" marB="0" anchor="b">
                    <a:lnL>
                      <a:noFill/>
                    </a:lnL>
                    <a:lnR>
                      <a:noFill/>
                    </a:lnR>
                    <a:lnT>
                      <a:noFill/>
                    </a:lnT>
                    <a:lnB>
                      <a:noFill/>
                    </a:lnB>
                    <a:solidFill>
                      <a:srgbClr val="FFFFCC"/>
                    </a:solidFill>
                  </a:tcPr>
                </a:tc>
                <a:tc>
                  <a:txBody>
                    <a:bodyPr/>
                    <a:lstStyle/>
                    <a:p>
                      <a:pPr algn="l" rtl="0" fontAlgn="b"/>
                      <a:r>
                        <a:rPr lang="cs-CZ" sz="900" b="0" i="0" u="sng" strike="noStrike">
                          <a:solidFill>
                            <a:srgbClr val="0563C1"/>
                          </a:solidFill>
                          <a:effectLst/>
                          <a:latin typeface="Calibri" panose="020F0502020204030204" pitchFamily="34" charset="0"/>
                          <a:hlinkClick r:id="rId13"/>
                        </a:rPr>
                        <a:t>Thomayerova nemocnice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tc>
                  <a:txBody>
                    <a:bodyPr/>
                    <a:lstStyle/>
                    <a:p>
                      <a:pPr algn="l" rtl="0" fontAlgn="b"/>
                      <a:r>
                        <a:rPr lang="cs-CZ" sz="800" b="0" i="0" u="none" strike="noStrike">
                          <a:solidFill>
                            <a:srgbClr val="000000"/>
                          </a:solidFill>
                          <a:effectLst/>
                          <a:latin typeface="Calibri" panose="020F0502020204030204" pitchFamily="34" charset="0"/>
                        </a:rPr>
                        <a:t> </a:t>
                      </a:r>
                    </a:p>
                  </a:txBody>
                  <a:tcPr marL="5300" marR="5300" marT="5300" marB="0" anchor="b">
                    <a:lnL>
                      <a:noFill/>
                    </a:lnL>
                    <a:lnR>
                      <a:noFill/>
                    </a:lnR>
                    <a:lnT>
                      <a:noFill/>
                    </a:lnT>
                    <a:lnB>
                      <a:noFill/>
                    </a:lnB>
                    <a:solidFill>
                      <a:srgbClr val="FFFFCC"/>
                    </a:solidFill>
                  </a:tcPr>
                </a:tc>
                <a:extLst>
                  <a:ext uri="{0D108BD9-81ED-4DB2-BD59-A6C34878D82A}">
                    <a16:rowId xmlns:a16="http://schemas.microsoft.com/office/drawing/2014/main" val="3446313409"/>
                  </a:ext>
                </a:extLst>
              </a:tr>
              <a:tr h="182861">
                <a:tc>
                  <a:txBody>
                    <a:bodyPr/>
                    <a:lstStyle/>
                    <a:p>
                      <a:pPr algn="l" rtl="0" fontAlgn="b"/>
                      <a:r>
                        <a:rPr lang="cs-CZ" sz="900" b="0" i="0" u="sng" strike="noStrike">
                          <a:solidFill>
                            <a:srgbClr val="0563C1"/>
                          </a:solidFill>
                          <a:effectLst/>
                          <a:latin typeface="Calibri" panose="020F0502020204030204" pitchFamily="34" charset="0"/>
                          <a:hlinkClick r:id="rId24"/>
                        </a:rPr>
                        <a:t>ERN EURO-NMD </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fontAlgn="b"/>
                      <a:endParaRPr lang="cs-CZ" sz="1200" b="0" i="0" u="none" strike="noStrike">
                        <a:solidFill>
                          <a:srgbClr val="000000"/>
                        </a:solidFill>
                        <a:effectLst/>
                        <a:latin typeface="Arial" panose="020B0604020202020204" pitchFamily="34" charset="0"/>
                      </a:endParaRPr>
                    </a:p>
                  </a:txBody>
                  <a:tcPr marL="5300" marR="5300" marT="5300" marB="0" anchor="b">
                    <a:lnL>
                      <a:noFill/>
                    </a:lnL>
                    <a:lnR>
                      <a:noFill/>
                    </a:lnR>
                    <a:lnT>
                      <a:noFill/>
                    </a:lnT>
                    <a:lnB>
                      <a:noFill/>
                    </a:lnB>
                  </a:tcPr>
                </a:tc>
                <a:tc>
                  <a:txBody>
                    <a:bodyPr/>
                    <a:lstStyle/>
                    <a:p>
                      <a:pPr algn="l" rtl="0" fontAlgn="b"/>
                      <a:r>
                        <a:rPr lang="cs-CZ" sz="900" b="0" i="0" u="sng" strike="noStrike">
                          <a:solidFill>
                            <a:srgbClr val="0563C1"/>
                          </a:solidFill>
                          <a:effectLst/>
                          <a:latin typeface="Calibri" panose="020F0502020204030204" pitchFamily="34" charset="0"/>
                          <a:hlinkClick r:id="rId3"/>
                        </a:rPr>
                        <a:t>Fakultní nemocnice v Motole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extLst>
                  <a:ext uri="{0D108BD9-81ED-4DB2-BD59-A6C34878D82A}">
                    <a16:rowId xmlns:a16="http://schemas.microsoft.com/office/drawing/2014/main" val="1271873102"/>
                  </a:ext>
                </a:extLst>
              </a:tr>
              <a:tr h="182861">
                <a:tc>
                  <a:txBody>
                    <a:bodyPr/>
                    <a:lstStyle/>
                    <a:p>
                      <a:pPr algn="l" rtl="0" fontAlgn="b"/>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fontAlgn="b"/>
                      <a:endParaRPr lang="cs-CZ" sz="1200" b="0" i="0" u="none" strike="noStrike">
                        <a:solidFill>
                          <a:srgbClr val="000000"/>
                        </a:solidFill>
                        <a:effectLst/>
                        <a:latin typeface="Arial" panose="020B0604020202020204" pitchFamily="34" charset="0"/>
                      </a:endParaRPr>
                    </a:p>
                  </a:txBody>
                  <a:tcPr marL="5300" marR="5300" marT="5300" marB="0" anchor="b">
                    <a:lnL>
                      <a:noFill/>
                    </a:lnL>
                    <a:lnR>
                      <a:noFill/>
                    </a:lnR>
                    <a:lnT>
                      <a:noFill/>
                    </a:lnT>
                    <a:lnB>
                      <a:noFill/>
                    </a:lnB>
                  </a:tcPr>
                </a:tc>
                <a:tc>
                  <a:txBody>
                    <a:bodyPr/>
                    <a:lstStyle/>
                    <a:p>
                      <a:pPr algn="l" rtl="0" fontAlgn="b"/>
                      <a:r>
                        <a:rPr lang="cs-CZ" sz="900" b="0" i="0" u="sng" strike="noStrike">
                          <a:solidFill>
                            <a:srgbClr val="0563C1"/>
                          </a:solidFill>
                          <a:effectLst/>
                          <a:latin typeface="Calibri" panose="020F0502020204030204" pitchFamily="34" charset="0"/>
                          <a:hlinkClick r:id="rId9"/>
                        </a:rPr>
                        <a:t>Fakultní nemocnice Brno</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extLst>
                  <a:ext uri="{0D108BD9-81ED-4DB2-BD59-A6C34878D82A}">
                    <a16:rowId xmlns:a16="http://schemas.microsoft.com/office/drawing/2014/main" val="1782410984"/>
                  </a:ext>
                </a:extLst>
              </a:tr>
              <a:tr h="122726">
                <a:tc>
                  <a:txBody>
                    <a:bodyPr/>
                    <a:lstStyle/>
                    <a:p>
                      <a:pPr algn="l" rtl="0" fontAlgn="b"/>
                      <a:r>
                        <a:rPr lang="cs-CZ" sz="900" b="0" i="0" u="sng" strike="noStrike">
                          <a:solidFill>
                            <a:srgbClr val="0563C1"/>
                          </a:solidFill>
                          <a:effectLst/>
                          <a:latin typeface="Calibri" panose="020F0502020204030204" pitchFamily="34" charset="0"/>
                          <a:hlinkClick r:id="rId24"/>
                        </a:rPr>
                        <a:t>ERN EYE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tc>
                  <a:txBody>
                    <a:bodyPr/>
                    <a:lstStyle/>
                    <a:p>
                      <a:pPr algn="l" rtl="0" fontAlgn="b"/>
                      <a:r>
                        <a:rPr lang="cs-CZ" sz="800" b="0" i="0" u="none" strike="noStrike">
                          <a:solidFill>
                            <a:srgbClr val="000000"/>
                          </a:solidFill>
                          <a:effectLst/>
                          <a:latin typeface="Calibri" panose="020F0502020204030204" pitchFamily="34" charset="0"/>
                        </a:rPr>
                        <a:t> </a:t>
                      </a:r>
                    </a:p>
                  </a:txBody>
                  <a:tcPr marL="5300" marR="5300" marT="5300" marB="0" anchor="b">
                    <a:lnL>
                      <a:noFill/>
                    </a:lnL>
                    <a:lnR>
                      <a:noFill/>
                    </a:lnR>
                    <a:lnT>
                      <a:noFill/>
                    </a:lnT>
                    <a:lnB>
                      <a:noFill/>
                    </a:lnB>
                    <a:solidFill>
                      <a:srgbClr val="FFFFCC"/>
                    </a:solidFill>
                  </a:tcPr>
                </a:tc>
                <a:tc>
                  <a:txBody>
                    <a:bodyPr/>
                    <a:lstStyle/>
                    <a:p>
                      <a:pPr algn="l" rtl="0" fontAlgn="b"/>
                      <a:r>
                        <a:rPr lang="cs-CZ" sz="900" b="0" i="0" u="sng" strike="noStrike">
                          <a:solidFill>
                            <a:srgbClr val="0563C1"/>
                          </a:solidFill>
                          <a:effectLst/>
                          <a:latin typeface="Calibri" panose="020F0502020204030204" pitchFamily="34" charset="0"/>
                          <a:hlinkClick r:id="rId5"/>
                        </a:rPr>
                        <a:t>Všeobecná fakultní nemocnice v Praze </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extLst>
                  <a:ext uri="{0D108BD9-81ED-4DB2-BD59-A6C34878D82A}">
                    <a16:rowId xmlns:a16="http://schemas.microsoft.com/office/drawing/2014/main" val="2545626622"/>
                  </a:ext>
                </a:extLst>
              </a:tr>
              <a:tr h="182861">
                <a:tc>
                  <a:txBody>
                    <a:bodyPr/>
                    <a:lstStyle/>
                    <a:p>
                      <a:pPr algn="l" rtl="0" fontAlgn="b"/>
                      <a:r>
                        <a:rPr lang="cs-CZ" sz="900" b="0" i="0" u="sng" strike="noStrike">
                          <a:solidFill>
                            <a:srgbClr val="0563C1"/>
                          </a:solidFill>
                          <a:effectLst/>
                          <a:latin typeface="Calibri" panose="020F0502020204030204" pitchFamily="34" charset="0"/>
                          <a:hlinkClick r:id="rId25"/>
                        </a:rPr>
                        <a:t>ERN GENTURIS</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rtl="0" fontAlgn="b"/>
                      <a:r>
                        <a:rPr lang="cs-CZ" sz="900" b="0" i="0" u="sng" strike="noStrike">
                          <a:solidFill>
                            <a:srgbClr val="0563C1"/>
                          </a:solidFill>
                          <a:effectLst/>
                          <a:latin typeface="Calibri" panose="020F0502020204030204" pitchFamily="34" charset="0"/>
                          <a:hlinkClick r:id="rId3"/>
                        </a:rPr>
                        <a:t>Fakultní nemocnice v Motole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fontAlgn="b"/>
                      <a:endParaRPr lang="cs-CZ" sz="1200" b="0" i="0" u="none" strike="noStrike">
                        <a:solidFill>
                          <a:srgbClr val="000000"/>
                        </a:solidFill>
                        <a:effectLst/>
                        <a:latin typeface="Arial" panose="020B0604020202020204" pitchFamily="34" charset="0"/>
                      </a:endParaRPr>
                    </a:p>
                  </a:txBody>
                  <a:tcPr marL="5300" marR="5300" marT="5300" marB="0" anchor="b">
                    <a:lnL>
                      <a:noFill/>
                    </a:lnL>
                    <a:lnR>
                      <a:noFill/>
                    </a:lnR>
                    <a:lnT>
                      <a:noFill/>
                    </a:lnT>
                    <a:lnB>
                      <a:noFill/>
                    </a:lnB>
                  </a:tcPr>
                </a:tc>
                <a:extLst>
                  <a:ext uri="{0D108BD9-81ED-4DB2-BD59-A6C34878D82A}">
                    <a16:rowId xmlns:a16="http://schemas.microsoft.com/office/drawing/2014/main" val="2430562052"/>
                  </a:ext>
                </a:extLst>
              </a:tr>
              <a:tr h="182861">
                <a:tc>
                  <a:txBody>
                    <a:bodyPr/>
                    <a:lstStyle/>
                    <a:p>
                      <a:pPr algn="l" rtl="0" fontAlgn="b"/>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rtl="0" fontAlgn="b"/>
                      <a:r>
                        <a:rPr lang="cs-CZ" sz="900" b="0" i="0" u="sng" strike="noStrike">
                          <a:solidFill>
                            <a:srgbClr val="0563C1"/>
                          </a:solidFill>
                          <a:effectLst/>
                          <a:latin typeface="Calibri" panose="020F0502020204030204" pitchFamily="34" charset="0"/>
                          <a:hlinkClick r:id="rId21"/>
                        </a:rPr>
                        <a:t>Masarykův onkologický ústav</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fontAlgn="b"/>
                      <a:endParaRPr lang="cs-CZ" sz="1200" b="0" i="0" u="none" strike="noStrike">
                        <a:solidFill>
                          <a:srgbClr val="000000"/>
                        </a:solidFill>
                        <a:effectLst/>
                        <a:latin typeface="Arial" panose="020B0604020202020204" pitchFamily="34" charset="0"/>
                      </a:endParaRPr>
                    </a:p>
                  </a:txBody>
                  <a:tcPr marL="5300" marR="5300" marT="5300" marB="0" anchor="b">
                    <a:lnL>
                      <a:noFill/>
                    </a:lnL>
                    <a:lnR>
                      <a:noFill/>
                    </a:lnR>
                    <a:lnT>
                      <a:noFill/>
                    </a:lnT>
                    <a:lnB>
                      <a:noFill/>
                    </a:lnB>
                  </a:tcPr>
                </a:tc>
                <a:extLst>
                  <a:ext uri="{0D108BD9-81ED-4DB2-BD59-A6C34878D82A}">
                    <a16:rowId xmlns:a16="http://schemas.microsoft.com/office/drawing/2014/main" val="2578666591"/>
                  </a:ext>
                </a:extLst>
              </a:tr>
              <a:tr h="122726">
                <a:tc>
                  <a:txBody>
                    <a:bodyPr/>
                    <a:lstStyle/>
                    <a:p>
                      <a:pPr algn="l" rtl="0" fontAlgn="b"/>
                      <a:r>
                        <a:rPr lang="cs-CZ" sz="900" b="0" i="0" u="sng" strike="noStrike">
                          <a:solidFill>
                            <a:srgbClr val="0563C1"/>
                          </a:solidFill>
                          <a:effectLst/>
                          <a:latin typeface="Calibri" panose="020F0502020204030204" pitchFamily="34" charset="0"/>
                          <a:hlinkClick r:id="rId26"/>
                        </a:rPr>
                        <a:t>ERN GUARD-HEART</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tc>
                  <a:txBody>
                    <a:bodyPr/>
                    <a:lstStyle/>
                    <a:p>
                      <a:pPr algn="l" rtl="0" fontAlgn="b"/>
                      <a:r>
                        <a:rPr lang="pt-BR" sz="900" b="0" i="0" u="sng" strike="noStrike">
                          <a:solidFill>
                            <a:srgbClr val="0563C1"/>
                          </a:solidFill>
                          <a:effectLst/>
                          <a:latin typeface="Calibri" panose="020F0502020204030204" pitchFamily="34" charset="0"/>
                          <a:hlinkClick r:id="rId11"/>
                        </a:rPr>
                        <a:t>Institut klinické a experimentální medicíny</a:t>
                      </a:r>
                      <a:endParaRPr lang="pt-BR"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tc>
                  <a:txBody>
                    <a:bodyPr/>
                    <a:lstStyle/>
                    <a:p>
                      <a:pPr algn="l" rtl="0" fontAlgn="b"/>
                      <a:r>
                        <a:rPr lang="cs-CZ" sz="900" b="0" i="0" u="sng" strike="noStrike">
                          <a:solidFill>
                            <a:srgbClr val="0563C1"/>
                          </a:solidFill>
                          <a:effectLst/>
                          <a:latin typeface="Calibri" panose="020F0502020204030204" pitchFamily="34" charset="0"/>
                          <a:hlinkClick r:id="rId3"/>
                        </a:rPr>
                        <a:t>Fakultní nemocnice v Motole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extLst>
                  <a:ext uri="{0D108BD9-81ED-4DB2-BD59-A6C34878D82A}">
                    <a16:rowId xmlns:a16="http://schemas.microsoft.com/office/drawing/2014/main" val="2045614890"/>
                  </a:ext>
                </a:extLst>
              </a:tr>
              <a:tr h="182861">
                <a:tc>
                  <a:txBody>
                    <a:bodyPr/>
                    <a:lstStyle/>
                    <a:p>
                      <a:pPr algn="l" rtl="0" fontAlgn="b"/>
                      <a:r>
                        <a:rPr lang="cs-CZ" sz="900" b="0" i="0" u="none" strike="noStrike">
                          <a:solidFill>
                            <a:srgbClr val="000000"/>
                          </a:solidFill>
                          <a:effectLst/>
                          <a:latin typeface="Calibri" panose="020F0502020204030204" pitchFamily="34" charset="0"/>
                        </a:rPr>
                        <a:t>ERN ITHACA</a:t>
                      </a:r>
                    </a:p>
                  </a:txBody>
                  <a:tcPr marL="5300" marR="5300" marT="5300" marB="0" anchor="b">
                    <a:lnL>
                      <a:noFill/>
                    </a:lnL>
                    <a:lnR>
                      <a:noFill/>
                    </a:lnR>
                    <a:lnT>
                      <a:noFill/>
                    </a:lnT>
                    <a:lnB>
                      <a:noFill/>
                    </a:lnB>
                  </a:tcPr>
                </a:tc>
                <a:tc>
                  <a:txBody>
                    <a:bodyPr/>
                    <a:lstStyle/>
                    <a:p>
                      <a:pPr algn="l" fontAlgn="b"/>
                      <a:endParaRPr lang="cs-CZ" sz="1200" b="0" i="0" u="none" strike="noStrike">
                        <a:solidFill>
                          <a:srgbClr val="000000"/>
                        </a:solidFill>
                        <a:effectLst/>
                        <a:latin typeface="Arial" panose="020B0604020202020204" pitchFamily="34" charset="0"/>
                      </a:endParaRPr>
                    </a:p>
                  </a:txBody>
                  <a:tcPr marL="5300" marR="5300" marT="5300" marB="0" anchor="b">
                    <a:lnL>
                      <a:noFill/>
                    </a:lnL>
                    <a:lnR>
                      <a:noFill/>
                    </a:lnR>
                    <a:lnT>
                      <a:noFill/>
                    </a:lnT>
                    <a:lnB>
                      <a:noFill/>
                    </a:lnB>
                  </a:tcPr>
                </a:tc>
                <a:tc>
                  <a:txBody>
                    <a:bodyPr/>
                    <a:lstStyle/>
                    <a:p>
                      <a:pPr algn="l" rtl="0" fontAlgn="b"/>
                      <a:r>
                        <a:rPr lang="cs-CZ" sz="900" b="0" i="0" u="sng" strike="noStrike">
                          <a:solidFill>
                            <a:srgbClr val="0563C1"/>
                          </a:solidFill>
                          <a:effectLst/>
                          <a:latin typeface="Calibri" panose="020F0502020204030204" pitchFamily="34" charset="0"/>
                          <a:hlinkClick r:id="rId3"/>
                        </a:rPr>
                        <a:t>Fakultní nemocnice v Motole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extLst>
                  <a:ext uri="{0D108BD9-81ED-4DB2-BD59-A6C34878D82A}">
                    <a16:rowId xmlns:a16="http://schemas.microsoft.com/office/drawing/2014/main" val="3246872307"/>
                  </a:ext>
                </a:extLst>
              </a:tr>
              <a:tr h="122726">
                <a:tc>
                  <a:txBody>
                    <a:bodyPr/>
                    <a:lstStyle/>
                    <a:p>
                      <a:pPr algn="l" rtl="0" fontAlgn="b"/>
                      <a:r>
                        <a:rPr lang="cs-CZ" sz="900" b="0" i="0" u="sng" strike="noStrike">
                          <a:solidFill>
                            <a:srgbClr val="0563C1"/>
                          </a:solidFill>
                          <a:effectLst/>
                          <a:latin typeface="Calibri" panose="020F0502020204030204" pitchFamily="34" charset="0"/>
                          <a:hlinkClick r:id="rId27"/>
                        </a:rPr>
                        <a:t>MetabERN</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tc>
                  <a:txBody>
                    <a:bodyPr/>
                    <a:lstStyle/>
                    <a:p>
                      <a:pPr algn="l" rtl="0" fontAlgn="b"/>
                      <a:r>
                        <a:rPr lang="cs-CZ" sz="800" b="0" i="0" u="none" strike="noStrike">
                          <a:solidFill>
                            <a:srgbClr val="000000"/>
                          </a:solidFill>
                          <a:effectLst/>
                          <a:latin typeface="Calibri" panose="020F0502020204030204" pitchFamily="34" charset="0"/>
                        </a:rPr>
                        <a:t> </a:t>
                      </a:r>
                    </a:p>
                  </a:txBody>
                  <a:tcPr marL="5300" marR="5300" marT="5300" marB="0" anchor="b">
                    <a:lnL>
                      <a:noFill/>
                    </a:lnL>
                    <a:lnR>
                      <a:noFill/>
                    </a:lnR>
                    <a:lnT>
                      <a:noFill/>
                    </a:lnT>
                    <a:lnB>
                      <a:noFill/>
                    </a:lnB>
                    <a:solidFill>
                      <a:srgbClr val="FFFFCC"/>
                    </a:solidFill>
                  </a:tcPr>
                </a:tc>
                <a:tc>
                  <a:txBody>
                    <a:bodyPr/>
                    <a:lstStyle/>
                    <a:p>
                      <a:pPr algn="l" rtl="0" fontAlgn="b"/>
                      <a:r>
                        <a:rPr lang="cs-CZ" sz="900" b="0" i="0" u="sng" strike="noStrike">
                          <a:solidFill>
                            <a:srgbClr val="0563C1"/>
                          </a:solidFill>
                          <a:effectLst/>
                          <a:latin typeface="Calibri" panose="020F0502020204030204" pitchFamily="34" charset="0"/>
                          <a:hlinkClick r:id="rId5"/>
                        </a:rPr>
                        <a:t>Všeobecná fakultní nemocnice v Praze </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extLst>
                  <a:ext uri="{0D108BD9-81ED-4DB2-BD59-A6C34878D82A}">
                    <a16:rowId xmlns:a16="http://schemas.microsoft.com/office/drawing/2014/main" val="2969733305"/>
                  </a:ext>
                </a:extLst>
              </a:tr>
              <a:tr h="182861">
                <a:tc>
                  <a:txBody>
                    <a:bodyPr/>
                    <a:lstStyle/>
                    <a:p>
                      <a:pPr algn="l" rtl="0" fontAlgn="b"/>
                      <a:r>
                        <a:rPr lang="cs-CZ" sz="900" b="0" i="0" u="sng" strike="noStrike">
                          <a:solidFill>
                            <a:srgbClr val="0563C1"/>
                          </a:solidFill>
                          <a:effectLst/>
                          <a:latin typeface="Calibri" panose="020F0502020204030204" pitchFamily="34" charset="0"/>
                          <a:hlinkClick r:id="rId28"/>
                        </a:rPr>
                        <a:t>ERN PaedCan</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fontAlgn="b"/>
                      <a:endParaRPr lang="cs-CZ" sz="1200" b="0" i="0" u="none" strike="noStrike">
                        <a:solidFill>
                          <a:srgbClr val="000000"/>
                        </a:solidFill>
                        <a:effectLst/>
                        <a:latin typeface="Arial" panose="020B0604020202020204" pitchFamily="34" charset="0"/>
                      </a:endParaRPr>
                    </a:p>
                  </a:txBody>
                  <a:tcPr marL="5300" marR="5300" marT="5300" marB="0" anchor="b">
                    <a:lnL>
                      <a:noFill/>
                    </a:lnL>
                    <a:lnR>
                      <a:noFill/>
                    </a:lnR>
                    <a:lnT>
                      <a:noFill/>
                    </a:lnT>
                    <a:lnB>
                      <a:noFill/>
                    </a:lnB>
                  </a:tcPr>
                </a:tc>
                <a:tc>
                  <a:txBody>
                    <a:bodyPr/>
                    <a:lstStyle/>
                    <a:p>
                      <a:pPr algn="l" rtl="0" fontAlgn="b"/>
                      <a:r>
                        <a:rPr lang="cs-CZ" sz="900" b="0" i="0" u="sng" strike="noStrike">
                          <a:solidFill>
                            <a:srgbClr val="0563C1"/>
                          </a:solidFill>
                          <a:effectLst/>
                          <a:latin typeface="Calibri" panose="020F0502020204030204" pitchFamily="34" charset="0"/>
                          <a:hlinkClick r:id="rId3"/>
                        </a:rPr>
                        <a:t>Fakultní nemocnice v Motole </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extLst>
                  <a:ext uri="{0D108BD9-81ED-4DB2-BD59-A6C34878D82A}">
                    <a16:rowId xmlns:a16="http://schemas.microsoft.com/office/drawing/2014/main" val="4217432231"/>
                  </a:ext>
                </a:extLst>
              </a:tr>
              <a:tr h="182861">
                <a:tc>
                  <a:txBody>
                    <a:bodyPr/>
                    <a:lstStyle/>
                    <a:p>
                      <a:pPr algn="l" rtl="0" fontAlgn="b"/>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fontAlgn="b"/>
                      <a:endParaRPr lang="cs-CZ" sz="1200" b="0" i="0" u="none" strike="noStrike">
                        <a:solidFill>
                          <a:srgbClr val="000000"/>
                        </a:solidFill>
                        <a:effectLst/>
                        <a:latin typeface="Arial" panose="020B0604020202020204" pitchFamily="34" charset="0"/>
                      </a:endParaRPr>
                    </a:p>
                  </a:txBody>
                  <a:tcPr marL="5300" marR="5300" marT="5300" marB="0" anchor="b">
                    <a:lnL>
                      <a:noFill/>
                    </a:lnL>
                    <a:lnR>
                      <a:noFill/>
                    </a:lnR>
                    <a:lnT>
                      <a:noFill/>
                    </a:lnT>
                    <a:lnB>
                      <a:noFill/>
                    </a:lnB>
                  </a:tcPr>
                </a:tc>
                <a:tc>
                  <a:txBody>
                    <a:bodyPr/>
                    <a:lstStyle/>
                    <a:p>
                      <a:pPr algn="l" rtl="0" fontAlgn="b"/>
                      <a:r>
                        <a:rPr lang="cs-CZ" sz="900" b="0" i="0" u="sng" strike="noStrike">
                          <a:solidFill>
                            <a:srgbClr val="0563C1"/>
                          </a:solidFill>
                          <a:effectLst/>
                          <a:latin typeface="Calibri" panose="020F0502020204030204" pitchFamily="34" charset="0"/>
                          <a:hlinkClick r:id="rId9"/>
                        </a:rPr>
                        <a:t>Fakultní nemocnice Brno</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extLst>
                  <a:ext uri="{0D108BD9-81ED-4DB2-BD59-A6C34878D82A}">
                    <a16:rowId xmlns:a16="http://schemas.microsoft.com/office/drawing/2014/main" val="2388335811"/>
                  </a:ext>
                </a:extLst>
              </a:tr>
              <a:tr h="122726">
                <a:tc>
                  <a:txBody>
                    <a:bodyPr/>
                    <a:lstStyle/>
                    <a:p>
                      <a:pPr algn="l" rtl="0" fontAlgn="b"/>
                      <a:r>
                        <a:rPr lang="cs-CZ" sz="900" b="0" i="0" u="sng" strike="noStrike">
                          <a:solidFill>
                            <a:srgbClr val="0563C1"/>
                          </a:solidFill>
                          <a:effectLst/>
                          <a:latin typeface="Calibri" panose="020F0502020204030204" pitchFamily="34" charset="0"/>
                          <a:hlinkClick r:id="rId29"/>
                        </a:rPr>
                        <a:t>ERN RARE-LIVER</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tc>
                  <a:txBody>
                    <a:bodyPr/>
                    <a:lstStyle/>
                    <a:p>
                      <a:pPr algn="l" rtl="0" fontAlgn="b"/>
                      <a:r>
                        <a:rPr lang="pt-BR" sz="900" b="0" i="0" u="sng" strike="noStrike">
                          <a:solidFill>
                            <a:srgbClr val="0563C1"/>
                          </a:solidFill>
                          <a:effectLst/>
                          <a:latin typeface="Calibri" panose="020F0502020204030204" pitchFamily="34" charset="0"/>
                          <a:hlinkClick r:id="rId11"/>
                        </a:rPr>
                        <a:t>Institut klinické a experimentální medicíny</a:t>
                      </a:r>
                      <a:endParaRPr lang="pt-BR"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tc>
                  <a:txBody>
                    <a:bodyPr/>
                    <a:lstStyle/>
                    <a:p>
                      <a:pPr algn="l" rtl="0" fontAlgn="b"/>
                      <a:r>
                        <a:rPr lang="cs-CZ" sz="800" b="0" i="0" u="none" strike="noStrike">
                          <a:solidFill>
                            <a:srgbClr val="000000"/>
                          </a:solidFill>
                          <a:effectLst/>
                          <a:latin typeface="Calibri" panose="020F0502020204030204" pitchFamily="34" charset="0"/>
                        </a:rPr>
                        <a:t> </a:t>
                      </a:r>
                    </a:p>
                  </a:txBody>
                  <a:tcPr marL="5300" marR="5300" marT="5300" marB="0" anchor="b">
                    <a:lnL>
                      <a:noFill/>
                    </a:lnL>
                    <a:lnR>
                      <a:noFill/>
                    </a:lnR>
                    <a:lnT>
                      <a:noFill/>
                    </a:lnT>
                    <a:lnB>
                      <a:noFill/>
                    </a:lnB>
                    <a:solidFill>
                      <a:srgbClr val="FFFFCC"/>
                    </a:solidFill>
                  </a:tcPr>
                </a:tc>
                <a:extLst>
                  <a:ext uri="{0D108BD9-81ED-4DB2-BD59-A6C34878D82A}">
                    <a16:rowId xmlns:a16="http://schemas.microsoft.com/office/drawing/2014/main" val="1662705732"/>
                  </a:ext>
                </a:extLst>
              </a:tr>
              <a:tr h="182861">
                <a:tc>
                  <a:txBody>
                    <a:bodyPr/>
                    <a:lstStyle/>
                    <a:p>
                      <a:pPr algn="l" rtl="0" fontAlgn="b"/>
                      <a:r>
                        <a:rPr lang="cs-CZ" sz="900" b="0" i="0" u="sng" strike="noStrike">
                          <a:solidFill>
                            <a:srgbClr val="0563C1"/>
                          </a:solidFill>
                          <a:effectLst/>
                          <a:latin typeface="Calibri" panose="020F0502020204030204" pitchFamily="34" charset="0"/>
                          <a:hlinkClick r:id="rId30"/>
                        </a:rPr>
                        <a:t>ERN ReCONNET</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rtl="0" fontAlgn="b"/>
                      <a:r>
                        <a:rPr lang="cs-CZ" sz="900" b="0" i="0" u="sng" strike="noStrike">
                          <a:solidFill>
                            <a:srgbClr val="0563C1"/>
                          </a:solidFill>
                          <a:effectLst/>
                          <a:latin typeface="Calibri" panose="020F0502020204030204" pitchFamily="34" charset="0"/>
                          <a:hlinkClick r:id="rId31"/>
                        </a:rPr>
                        <a:t>Revmatologický ústav</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tcPr>
                </a:tc>
                <a:tc>
                  <a:txBody>
                    <a:bodyPr/>
                    <a:lstStyle/>
                    <a:p>
                      <a:pPr algn="l" fontAlgn="b"/>
                      <a:endParaRPr lang="cs-CZ" sz="1200" b="0" i="0" u="none" strike="noStrike">
                        <a:solidFill>
                          <a:srgbClr val="000000"/>
                        </a:solidFill>
                        <a:effectLst/>
                        <a:latin typeface="Arial" panose="020B0604020202020204" pitchFamily="34" charset="0"/>
                      </a:endParaRPr>
                    </a:p>
                  </a:txBody>
                  <a:tcPr marL="5300" marR="5300" marT="5300" marB="0" anchor="b">
                    <a:lnL>
                      <a:noFill/>
                    </a:lnL>
                    <a:lnR>
                      <a:noFill/>
                    </a:lnR>
                    <a:lnT>
                      <a:noFill/>
                    </a:lnT>
                    <a:lnB>
                      <a:noFill/>
                    </a:lnB>
                  </a:tcPr>
                </a:tc>
                <a:extLst>
                  <a:ext uri="{0D108BD9-81ED-4DB2-BD59-A6C34878D82A}">
                    <a16:rowId xmlns:a16="http://schemas.microsoft.com/office/drawing/2014/main" val="2086130052"/>
                  </a:ext>
                </a:extLst>
              </a:tr>
              <a:tr h="122726">
                <a:tc>
                  <a:txBody>
                    <a:bodyPr/>
                    <a:lstStyle/>
                    <a:p>
                      <a:pPr algn="l" rtl="0" fontAlgn="b"/>
                      <a:r>
                        <a:rPr lang="cs-CZ" sz="900" b="0" i="0" u="sng" strike="noStrike">
                          <a:solidFill>
                            <a:srgbClr val="0563C1"/>
                          </a:solidFill>
                          <a:effectLst/>
                          <a:latin typeface="Calibri" panose="020F0502020204030204" pitchFamily="34" charset="0"/>
                          <a:hlinkClick r:id="rId32"/>
                        </a:rPr>
                        <a:t>ERN RITA</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tc>
                  <a:txBody>
                    <a:bodyPr/>
                    <a:lstStyle/>
                    <a:p>
                      <a:pPr algn="l" rtl="0" fontAlgn="b"/>
                      <a:r>
                        <a:rPr lang="cs-CZ" sz="900" b="0" i="0" u="sng" strike="noStrike">
                          <a:solidFill>
                            <a:srgbClr val="0563C1"/>
                          </a:solidFill>
                          <a:effectLst/>
                          <a:latin typeface="Calibri" panose="020F0502020204030204" pitchFamily="34" charset="0"/>
                          <a:hlinkClick r:id="rId3"/>
                        </a:rPr>
                        <a:t>Fakultní nemocnice v Motole</a:t>
                      </a:r>
                      <a:endParaRPr lang="cs-CZ" sz="900" b="0" i="0" u="sng" strike="noStrike">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tc>
                  <a:txBody>
                    <a:bodyPr/>
                    <a:lstStyle/>
                    <a:p>
                      <a:pPr algn="l" rtl="0" fontAlgn="b"/>
                      <a:r>
                        <a:rPr lang="cs-CZ" sz="900" b="0" i="0" u="sng" strike="noStrike" dirty="0">
                          <a:solidFill>
                            <a:srgbClr val="0563C1"/>
                          </a:solidFill>
                          <a:effectLst/>
                          <a:latin typeface="Calibri" panose="020F0502020204030204" pitchFamily="34" charset="0"/>
                          <a:hlinkClick r:id="rId5"/>
                        </a:rPr>
                        <a:t>Všeobecná fakultní nemocnice v Praze </a:t>
                      </a:r>
                      <a:endParaRPr lang="cs-CZ" sz="900" b="0" i="0" u="sng" strike="noStrike" dirty="0">
                        <a:solidFill>
                          <a:srgbClr val="0563C1"/>
                        </a:solidFill>
                        <a:effectLst/>
                        <a:latin typeface="Calibri" panose="020F0502020204030204" pitchFamily="34" charset="0"/>
                      </a:endParaRPr>
                    </a:p>
                  </a:txBody>
                  <a:tcPr marL="5300" marR="5300" marT="5300" marB="0" anchor="b">
                    <a:lnL>
                      <a:noFill/>
                    </a:lnL>
                    <a:lnR>
                      <a:noFill/>
                    </a:lnR>
                    <a:lnT>
                      <a:noFill/>
                    </a:lnT>
                    <a:lnB>
                      <a:noFill/>
                    </a:lnB>
                    <a:solidFill>
                      <a:srgbClr val="FFFFCC"/>
                    </a:solidFill>
                  </a:tcPr>
                </a:tc>
                <a:extLst>
                  <a:ext uri="{0D108BD9-81ED-4DB2-BD59-A6C34878D82A}">
                    <a16:rowId xmlns:a16="http://schemas.microsoft.com/office/drawing/2014/main" val="2125784940"/>
                  </a:ext>
                </a:extLst>
              </a:tr>
            </a:tbl>
          </a:graphicData>
        </a:graphic>
      </p:graphicFrame>
      <p:sp>
        <p:nvSpPr>
          <p:cNvPr id="4" name="TextovéPole 3">
            <a:extLst>
              <a:ext uri="{FF2B5EF4-FFF2-40B4-BE49-F238E27FC236}">
                <a16:creationId xmlns:a16="http://schemas.microsoft.com/office/drawing/2014/main" id="{743E310E-38A2-41C2-9A95-203BEE6AE78A}"/>
              </a:ext>
            </a:extLst>
          </p:cNvPr>
          <p:cNvSpPr txBox="1"/>
          <p:nvPr/>
        </p:nvSpPr>
        <p:spPr>
          <a:xfrm>
            <a:off x="171273" y="5956307"/>
            <a:ext cx="3371436" cy="369332"/>
          </a:xfrm>
          <a:prstGeom prst="rect">
            <a:avLst/>
          </a:prstGeom>
          <a:noFill/>
        </p:spPr>
        <p:txBody>
          <a:bodyPr wrap="none" rtlCol="0">
            <a:spAutoFit/>
          </a:bodyPr>
          <a:lstStyle/>
          <a:p>
            <a:r>
              <a:rPr lang="cs-CZ" dirty="0"/>
              <a:t>List </a:t>
            </a:r>
            <a:r>
              <a:rPr lang="cs-CZ" dirty="0" err="1"/>
              <a:t>of</a:t>
            </a:r>
            <a:r>
              <a:rPr lang="cs-CZ" dirty="0"/>
              <a:t> Czech </a:t>
            </a:r>
            <a:r>
              <a:rPr lang="cs-CZ" dirty="0" err="1"/>
              <a:t>HCPs</a:t>
            </a:r>
            <a:r>
              <a:rPr lang="cs-CZ" dirty="0"/>
              <a:t> in </a:t>
            </a:r>
            <a:r>
              <a:rPr lang="cs-CZ" dirty="0" err="1"/>
              <a:t>ERNs</a:t>
            </a:r>
            <a:r>
              <a:rPr lang="cs-CZ" dirty="0"/>
              <a:t> -</a:t>
            </a:r>
            <a:r>
              <a:rPr lang="en-US" dirty="0"/>
              <a:t>&gt;</a:t>
            </a:r>
            <a:endParaRPr lang="cs-CZ" dirty="0"/>
          </a:p>
        </p:txBody>
      </p:sp>
    </p:spTree>
    <p:extLst>
      <p:ext uri="{BB962C8B-B14F-4D97-AF65-F5344CB8AC3E}">
        <p14:creationId xmlns:p14="http://schemas.microsoft.com/office/powerpoint/2010/main" val="3761424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63500"/>
            <a:ext cx="8054280" cy="1143000"/>
          </a:xfrm>
        </p:spPr>
        <p:txBody>
          <a:bodyPr/>
          <a:lstStyle/>
          <a:p>
            <a:r>
              <a:rPr lang="cs-CZ" dirty="0"/>
              <a:t>Czech Republic</a:t>
            </a:r>
            <a:r>
              <a:rPr lang="en-US" dirty="0"/>
              <a:t> </a:t>
            </a:r>
            <a:r>
              <a:rPr lang="cs-CZ" dirty="0"/>
              <a:t>–</a:t>
            </a:r>
            <a:r>
              <a:rPr lang="en-US" dirty="0"/>
              <a:t> data</a:t>
            </a:r>
            <a:r>
              <a:rPr lang="cs-CZ" dirty="0"/>
              <a:t> </a:t>
            </a:r>
            <a:r>
              <a:rPr lang="cs-CZ" dirty="0" err="1"/>
              <a:t>collections</a:t>
            </a:r>
            <a:endParaRPr lang="fr-FR" dirty="0"/>
          </a:p>
        </p:txBody>
      </p:sp>
      <p:sp>
        <p:nvSpPr>
          <p:cNvPr id="10" name="Espace réservé du numéro de diapositive 9"/>
          <p:cNvSpPr>
            <a:spLocks noGrp="1"/>
          </p:cNvSpPr>
          <p:nvPr>
            <p:ph type="sldNum" sz="quarter" idx="12"/>
          </p:nvPr>
        </p:nvSpPr>
        <p:spPr/>
        <p:txBody>
          <a:bodyPr/>
          <a:lstStyle/>
          <a:p>
            <a:pPr>
              <a:defRPr/>
            </a:pPr>
            <a:fld id="{36926C08-CAE4-4D5F-9B84-3A0FF54EE92C}" type="slidenum">
              <a:rPr lang="fr-FR" smtClean="0"/>
              <a:pPr>
                <a:defRPr/>
              </a:pPr>
              <a:t>5</a:t>
            </a:fld>
            <a:endParaRPr lang="fr-FR" dirty="0"/>
          </a:p>
        </p:txBody>
      </p:sp>
      <p:sp>
        <p:nvSpPr>
          <p:cNvPr id="3" name="TextovéPole 2">
            <a:extLst>
              <a:ext uri="{FF2B5EF4-FFF2-40B4-BE49-F238E27FC236}">
                <a16:creationId xmlns:a16="http://schemas.microsoft.com/office/drawing/2014/main" id="{2DE1DB92-8B3C-4A87-B8BD-E49A18C2D724}"/>
              </a:ext>
            </a:extLst>
          </p:cNvPr>
          <p:cNvSpPr txBox="1"/>
          <p:nvPr/>
        </p:nvSpPr>
        <p:spPr>
          <a:xfrm>
            <a:off x="251520" y="1206500"/>
            <a:ext cx="8149530" cy="4524315"/>
          </a:xfrm>
          <a:prstGeom prst="rect">
            <a:avLst/>
          </a:prstGeom>
          <a:noFill/>
        </p:spPr>
        <p:txBody>
          <a:bodyPr wrap="square" rtlCol="0">
            <a:spAutoFit/>
          </a:bodyPr>
          <a:lstStyle/>
          <a:p>
            <a:r>
              <a:rPr lang="cs-CZ" b="1" dirty="0" err="1"/>
              <a:t>National</a:t>
            </a:r>
            <a:r>
              <a:rPr lang="cs-CZ" b="1" dirty="0"/>
              <a:t> level at </a:t>
            </a:r>
            <a:r>
              <a:rPr lang="cs-CZ" b="1" dirty="0" err="1"/>
              <a:t>the</a:t>
            </a:r>
            <a:r>
              <a:rPr lang="cs-CZ" b="1" dirty="0"/>
              <a:t> Institute </a:t>
            </a:r>
            <a:r>
              <a:rPr lang="cs-CZ" b="1" dirty="0" err="1"/>
              <a:t>of</a:t>
            </a:r>
            <a:r>
              <a:rPr lang="cs-CZ" b="1" dirty="0"/>
              <a:t> Health </a:t>
            </a:r>
            <a:r>
              <a:rPr lang="cs-CZ" b="1" dirty="0" err="1"/>
              <a:t>Information</a:t>
            </a:r>
            <a:r>
              <a:rPr lang="cs-CZ" b="1" dirty="0"/>
              <a:t> </a:t>
            </a:r>
            <a:r>
              <a:rPr lang="cs-CZ" b="1" dirty="0" err="1"/>
              <a:t>adn</a:t>
            </a:r>
            <a:r>
              <a:rPr lang="cs-CZ" b="1" dirty="0"/>
              <a:t> </a:t>
            </a:r>
            <a:r>
              <a:rPr lang="cs-CZ" b="1" dirty="0" err="1"/>
              <a:t>Statistics</a:t>
            </a:r>
            <a:r>
              <a:rPr lang="cs-CZ" b="1" dirty="0"/>
              <a:t> (IHIS) –</a:t>
            </a:r>
          </a:p>
          <a:p>
            <a:r>
              <a:rPr lang="cs-CZ" b="1" dirty="0"/>
              <a:t>	</a:t>
            </a:r>
            <a:r>
              <a:rPr lang="cs-CZ" b="1" dirty="0" err="1"/>
              <a:t>National</a:t>
            </a:r>
            <a:r>
              <a:rPr lang="cs-CZ" b="1" dirty="0"/>
              <a:t> </a:t>
            </a:r>
            <a:r>
              <a:rPr lang="cs-CZ" b="1" dirty="0" err="1"/>
              <a:t>health</a:t>
            </a:r>
            <a:r>
              <a:rPr lang="cs-CZ" b="1" dirty="0"/>
              <a:t> </a:t>
            </a:r>
            <a:r>
              <a:rPr lang="cs-CZ" b="1" dirty="0" err="1"/>
              <a:t>registries</a:t>
            </a:r>
            <a:r>
              <a:rPr lang="cs-CZ" b="1" dirty="0"/>
              <a:t>:</a:t>
            </a:r>
          </a:p>
          <a:p>
            <a:r>
              <a:rPr lang="cs-CZ" b="1" dirty="0"/>
              <a:t>	</a:t>
            </a:r>
            <a:r>
              <a:rPr lang="cs-CZ" b="1" dirty="0" err="1">
                <a:highlight>
                  <a:srgbClr val="00FFFF"/>
                </a:highlight>
              </a:rPr>
              <a:t>National</a:t>
            </a:r>
            <a:r>
              <a:rPr lang="cs-CZ" b="1" dirty="0">
                <a:highlight>
                  <a:srgbClr val="00FFFF"/>
                </a:highlight>
              </a:rPr>
              <a:t> Registry </a:t>
            </a:r>
            <a:r>
              <a:rPr lang="cs-CZ" b="1" dirty="0" err="1">
                <a:highlight>
                  <a:srgbClr val="00FFFF"/>
                </a:highlight>
              </a:rPr>
              <a:t>of</a:t>
            </a:r>
            <a:r>
              <a:rPr lang="cs-CZ" b="1" dirty="0">
                <a:highlight>
                  <a:srgbClr val="00FFFF"/>
                </a:highlight>
              </a:rPr>
              <a:t> </a:t>
            </a:r>
            <a:r>
              <a:rPr lang="cs-CZ" b="1" dirty="0" err="1">
                <a:highlight>
                  <a:srgbClr val="00FFFF"/>
                </a:highlight>
              </a:rPr>
              <a:t>Reproductive</a:t>
            </a:r>
            <a:r>
              <a:rPr lang="cs-CZ" b="1" dirty="0">
                <a:highlight>
                  <a:srgbClr val="00FFFF"/>
                </a:highlight>
              </a:rPr>
              <a:t> Health </a:t>
            </a:r>
            <a:r>
              <a:rPr lang="cs-CZ" b="1" dirty="0"/>
              <a:t>(module </a:t>
            </a:r>
            <a:r>
              <a:rPr lang="cs-CZ" b="1" dirty="0" err="1"/>
              <a:t>of</a:t>
            </a:r>
            <a:r>
              <a:rPr lang="cs-CZ" b="1" dirty="0"/>
              <a:t> </a:t>
            </a:r>
            <a:r>
              <a:rPr lang="cs-CZ" b="1" dirty="0" err="1"/>
              <a:t>congenital</a:t>
            </a:r>
            <a:r>
              <a:rPr lang="cs-CZ" b="1" dirty="0"/>
              <a:t> 	</a:t>
            </a:r>
            <a:r>
              <a:rPr lang="cs-CZ" b="1" dirty="0" err="1"/>
              <a:t>malformations</a:t>
            </a:r>
            <a:r>
              <a:rPr lang="cs-CZ" b="1" dirty="0"/>
              <a:t>) </a:t>
            </a:r>
            <a:r>
              <a:rPr lang="cs-CZ" dirty="0" err="1"/>
              <a:t>allows</a:t>
            </a:r>
            <a:r>
              <a:rPr lang="cs-CZ" dirty="0"/>
              <a:t> </a:t>
            </a:r>
            <a:r>
              <a:rPr lang="cs-CZ" dirty="0" err="1"/>
              <a:t>diagnostic</a:t>
            </a:r>
            <a:r>
              <a:rPr lang="cs-CZ" dirty="0"/>
              <a:t> </a:t>
            </a:r>
            <a:r>
              <a:rPr lang="cs-CZ" dirty="0" err="1"/>
              <a:t>information</a:t>
            </a:r>
            <a:r>
              <a:rPr lang="cs-CZ" dirty="0"/>
              <a:t> </a:t>
            </a:r>
            <a:r>
              <a:rPr lang="cs-CZ" dirty="0" err="1"/>
              <a:t>coded</a:t>
            </a:r>
            <a:r>
              <a:rPr lang="cs-CZ" dirty="0"/>
              <a:t> </a:t>
            </a:r>
            <a:r>
              <a:rPr lang="cs-CZ" dirty="0" err="1"/>
              <a:t>with</a:t>
            </a:r>
            <a:r>
              <a:rPr lang="cs-CZ" dirty="0"/>
              <a:t> 	</a:t>
            </a:r>
            <a:r>
              <a:rPr lang="cs-CZ" b="1" u="sng" dirty="0" err="1"/>
              <a:t>ORPHAcodes</a:t>
            </a:r>
            <a:r>
              <a:rPr lang="cs-CZ" dirty="0"/>
              <a:t>, </a:t>
            </a:r>
            <a:r>
              <a:rPr lang="cs-CZ" dirty="0" err="1"/>
              <a:t>since</a:t>
            </a:r>
            <a:r>
              <a:rPr lang="cs-CZ" dirty="0"/>
              <a:t> 2016, but no </a:t>
            </a:r>
            <a:r>
              <a:rPr lang="cs-CZ" dirty="0" err="1"/>
              <a:t>one</a:t>
            </a:r>
            <a:r>
              <a:rPr lang="cs-CZ" dirty="0"/>
              <a:t> had </a:t>
            </a:r>
            <a:r>
              <a:rPr lang="cs-CZ" dirty="0" err="1"/>
              <a:t>used</a:t>
            </a:r>
            <a:r>
              <a:rPr lang="cs-CZ" dirty="0"/>
              <a:t> </a:t>
            </a:r>
            <a:r>
              <a:rPr lang="cs-CZ" dirty="0" err="1"/>
              <a:t>them</a:t>
            </a:r>
            <a:endParaRPr lang="cs-CZ" dirty="0"/>
          </a:p>
          <a:p>
            <a:endParaRPr lang="cs-CZ" b="1" dirty="0"/>
          </a:p>
          <a:p>
            <a:r>
              <a:rPr lang="cs-CZ" b="1" dirty="0" err="1"/>
              <a:t>Since</a:t>
            </a:r>
            <a:r>
              <a:rPr lang="cs-CZ" b="1" dirty="0"/>
              <a:t> Jan </a:t>
            </a:r>
            <a:r>
              <a:rPr lang="en-US" b="1" dirty="0"/>
              <a:t>2021 </a:t>
            </a:r>
            <a:r>
              <a:rPr lang="cs-CZ" b="1" dirty="0" err="1"/>
              <a:t>also</a:t>
            </a:r>
            <a:r>
              <a:rPr lang="cs-CZ" b="1" dirty="0"/>
              <a:t> </a:t>
            </a:r>
            <a:r>
              <a:rPr lang="cs-CZ" b="1" dirty="0" err="1"/>
              <a:t>the</a:t>
            </a:r>
            <a:r>
              <a:rPr lang="en-US" b="1" dirty="0"/>
              <a:t> reporting</a:t>
            </a:r>
            <a:r>
              <a:rPr lang="cs-CZ" b="1" dirty="0"/>
              <a:t> data interface </a:t>
            </a:r>
            <a:r>
              <a:rPr lang="en-US" b="1" dirty="0"/>
              <a:t>to </a:t>
            </a:r>
            <a:r>
              <a:rPr lang="cs-CZ" b="1" dirty="0"/>
              <a:t>Health </a:t>
            </a:r>
            <a:r>
              <a:rPr lang="en-US" b="1" dirty="0"/>
              <a:t>insurance </a:t>
            </a:r>
            <a:r>
              <a:rPr lang="cs-CZ" b="1" dirty="0" err="1"/>
              <a:t>funds</a:t>
            </a:r>
            <a:r>
              <a:rPr lang="cs-CZ" b="1" dirty="0"/>
              <a:t> </a:t>
            </a:r>
            <a:r>
              <a:rPr lang="cs-CZ" b="1" dirty="0" err="1"/>
              <a:t>allows</a:t>
            </a:r>
            <a:r>
              <a:rPr lang="cs-CZ" b="1" dirty="0"/>
              <a:t> </a:t>
            </a:r>
            <a:r>
              <a:rPr lang="cs-CZ" b="1" dirty="0" err="1"/>
              <a:t>ORPHAcodes</a:t>
            </a:r>
            <a:r>
              <a:rPr lang="cs-CZ" b="1" dirty="0"/>
              <a:t> to </a:t>
            </a:r>
            <a:r>
              <a:rPr lang="cs-CZ" b="1" dirty="0" err="1"/>
              <a:t>be</a:t>
            </a:r>
            <a:r>
              <a:rPr lang="cs-CZ" b="1" dirty="0"/>
              <a:t> </a:t>
            </a:r>
            <a:r>
              <a:rPr lang="cs-CZ" b="1" dirty="0" err="1"/>
              <a:t>used</a:t>
            </a:r>
            <a:r>
              <a:rPr lang="cs-CZ" b="1" dirty="0"/>
              <a:t>.</a:t>
            </a:r>
          </a:p>
          <a:p>
            <a:endParaRPr lang="cs-CZ" b="1" dirty="0"/>
          </a:p>
          <a:p>
            <a:r>
              <a:rPr lang="cs-CZ" b="1" dirty="0"/>
              <a:t>In</a:t>
            </a:r>
            <a:r>
              <a:rPr lang="en-US" b="1" dirty="0"/>
              <a:t> 2020 </a:t>
            </a:r>
            <a:r>
              <a:rPr lang="cs-CZ" b="1" dirty="0" err="1"/>
              <a:t>started</a:t>
            </a:r>
            <a:r>
              <a:rPr lang="cs-CZ" b="1" dirty="0"/>
              <a:t> </a:t>
            </a:r>
            <a:r>
              <a:rPr lang="en-US" b="1" dirty="0"/>
              <a:t>pilot data collection on rare diseases</a:t>
            </a:r>
            <a:r>
              <a:rPr lang="cs-CZ" b="1" dirty="0"/>
              <a:t>:</a:t>
            </a:r>
          </a:p>
          <a:p>
            <a:r>
              <a:rPr lang="cs-CZ" b="1" dirty="0"/>
              <a:t>	In 2022 </a:t>
            </a:r>
            <a:r>
              <a:rPr lang="cs-CZ" b="1" dirty="0" err="1"/>
              <a:t>also</a:t>
            </a:r>
            <a:r>
              <a:rPr lang="cs-CZ" b="1" dirty="0"/>
              <a:t> </a:t>
            </a:r>
            <a:r>
              <a:rPr lang="cs-CZ" b="1" dirty="0" err="1"/>
              <a:t>the</a:t>
            </a:r>
            <a:r>
              <a:rPr lang="cs-CZ" b="1" dirty="0"/>
              <a:t> </a:t>
            </a:r>
            <a:r>
              <a:rPr lang="cs-CZ" b="1" dirty="0" err="1"/>
              <a:t>National</a:t>
            </a:r>
            <a:r>
              <a:rPr lang="cs-CZ" b="1" dirty="0"/>
              <a:t> Registry </a:t>
            </a:r>
            <a:r>
              <a:rPr lang="cs-CZ" b="1" dirty="0" err="1"/>
              <a:t>of</a:t>
            </a:r>
            <a:r>
              <a:rPr lang="cs-CZ" b="1" dirty="0"/>
              <a:t> </a:t>
            </a:r>
            <a:r>
              <a:rPr lang="cs-CZ" b="1" dirty="0" err="1"/>
              <a:t>Healthcare</a:t>
            </a:r>
            <a:r>
              <a:rPr lang="cs-CZ" b="1" dirty="0"/>
              <a:t> </a:t>
            </a:r>
            <a:r>
              <a:rPr lang="cs-CZ" b="1" dirty="0" err="1"/>
              <a:t>Services</a:t>
            </a:r>
            <a:r>
              <a:rPr lang="cs-CZ" b="1" dirty="0"/>
              <a:t> </a:t>
            </a:r>
            <a:r>
              <a:rPr lang="cs-CZ" b="1" dirty="0" err="1"/>
              <a:t>will</a:t>
            </a:r>
            <a:r>
              <a:rPr lang="cs-CZ" b="1" dirty="0"/>
              <a:t> 	start to </a:t>
            </a:r>
            <a:r>
              <a:rPr lang="cs-CZ" b="1" dirty="0" err="1"/>
              <a:t>accept</a:t>
            </a:r>
            <a:r>
              <a:rPr lang="cs-CZ" b="1" dirty="0"/>
              <a:t> </a:t>
            </a:r>
            <a:r>
              <a:rPr lang="cs-CZ" b="1" dirty="0" err="1"/>
              <a:t>ORPHAcodes</a:t>
            </a:r>
            <a:r>
              <a:rPr lang="cs-CZ" b="1" dirty="0"/>
              <a:t>.</a:t>
            </a:r>
            <a:endParaRPr lang="cs-CZ" dirty="0"/>
          </a:p>
          <a:p>
            <a:r>
              <a:rPr lang="cs-CZ" dirty="0"/>
              <a:t>	</a:t>
            </a:r>
            <a:r>
              <a:rPr lang="cs-CZ" dirty="0" err="1"/>
              <a:t>We</a:t>
            </a:r>
            <a:r>
              <a:rPr lang="cs-CZ" dirty="0"/>
              <a:t> </a:t>
            </a:r>
            <a:r>
              <a:rPr lang="cs-CZ" dirty="0" err="1"/>
              <a:t>will</a:t>
            </a:r>
            <a:r>
              <a:rPr lang="cs-CZ" dirty="0"/>
              <a:t> start to </a:t>
            </a:r>
            <a:r>
              <a:rPr lang="cs-CZ" dirty="0" err="1"/>
              <a:t>trace</a:t>
            </a:r>
            <a:r>
              <a:rPr lang="cs-CZ" dirty="0"/>
              <a:t> RD </a:t>
            </a:r>
            <a:r>
              <a:rPr lang="cs-CZ" dirty="0" err="1"/>
              <a:t>patient</a:t>
            </a:r>
            <a:r>
              <a:rPr lang="cs-CZ" dirty="0"/>
              <a:t> in </a:t>
            </a:r>
            <a:r>
              <a:rPr lang="cs-CZ" dirty="0" err="1"/>
              <a:t>the</a:t>
            </a:r>
            <a:r>
              <a:rPr lang="cs-CZ" dirty="0"/>
              <a:t> </a:t>
            </a:r>
            <a:r>
              <a:rPr lang="cs-CZ" dirty="0" err="1"/>
              <a:t>whole</a:t>
            </a:r>
            <a:r>
              <a:rPr lang="cs-CZ" dirty="0"/>
              <a:t> </a:t>
            </a:r>
            <a:r>
              <a:rPr lang="cs-CZ" dirty="0" err="1"/>
              <a:t>ecosystem</a:t>
            </a:r>
            <a:r>
              <a:rPr lang="cs-CZ" dirty="0"/>
              <a:t> </a:t>
            </a:r>
            <a:r>
              <a:rPr lang="cs-CZ" dirty="0" err="1"/>
              <a:t>of</a:t>
            </a:r>
            <a:r>
              <a:rPr lang="cs-CZ" dirty="0"/>
              <a:t> </a:t>
            </a:r>
            <a:r>
              <a:rPr lang="cs-CZ" dirty="0" err="1"/>
              <a:t>health</a:t>
            </a:r>
            <a:r>
              <a:rPr lang="cs-CZ" dirty="0"/>
              <a:t> 	data </a:t>
            </a:r>
            <a:r>
              <a:rPr lang="cs-CZ" dirty="0" err="1"/>
              <a:t>based</a:t>
            </a:r>
            <a:r>
              <a:rPr lang="cs-CZ" dirty="0"/>
              <a:t> on </a:t>
            </a:r>
            <a:r>
              <a:rPr lang="cs-CZ" dirty="0" err="1"/>
              <a:t>National</a:t>
            </a:r>
            <a:r>
              <a:rPr lang="cs-CZ" dirty="0"/>
              <a:t> </a:t>
            </a:r>
            <a:r>
              <a:rPr lang="cs-CZ" dirty="0" err="1"/>
              <a:t>helath</a:t>
            </a:r>
            <a:r>
              <a:rPr lang="cs-CZ" dirty="0"/>
              <a:t> registry.</a:t>
            </a:r>
            <a:endParaRPr lang="es-ES" dirty="0"/>
          </a:p>
          <a:p>
            <a:pPr marL="285750" lvl="1" indent="-285750"/>
            <a:endParaRPr lang="cs-CZ" dirty="0"/>
          </a:p>
          <a:p>
            <a:pPr marL="285750" indent="-285750">
              <a:buFont typeface="Arial" panose="020B0604020202020204" pitchFamily="34" charset="0"/>
              <a:buChar char="•"/>
            </a:pPr>
            <a:endParaRPr lang="cs-CZ" dirty="0"/>
          </a:p>
        </p:txBody>
      </p:sp>
    </p:spTree>
    <p:extLst>
      <p:ext uri="{BB962C8B-B14F-4D97-AF65-F5344CB8AC3E}">
        <p14:creationId xmlns:p14="http://schemas.microsoft.com/office/powerpoint/2010/main" val="2546867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63500"/>
            <a:ext cx="8054280" cy="1143000"/>
          </a:xfrm>
        </p:spPr>
        <p:txBody>
          <a:bodyPr/>
          <a:lstStyle/>
          <a:p>
            <a:r>
              <a:rPr lang="cs-CZ" dirty="0"/>
              <a:t>Czech Republic</a:t>
            </a:r>
            <a:r>
              <a:rPr lang="en-US" dirty="0"/>
              <a:t> </a:t>
            </a:r>
            <a:r>
              <a:rPr lang="cs-CZ" dirty="0" err="1"/>
              <a:t>side</a:t>
            </a:r>
            <a:r>
              <a:rPr lang="cs-CZ" dirty="0"/>
              <a:t> </a:t>
            </a:r>
            <a:r>
              <a:rPr lang="cs-CZ" dirty="0" err="1"/>
              <a:t>effects</a:t>
            </a:r>
            <a:r>
              <a:rPr lang="cs-CZ" dirty="0"/>
              <a:t> </a:t>
            </a:r>
            <a:endParaRPr lang="fr-FR" dirty="0"/>
          </a:p>
        </p:txBody>
      </p:sp>
      <p:sp>
        <p:nvSpPr>
          <p:cNvPr id="10" name="Espace réservé du numéro de diapositive 9"/>
          <p:cNvSpPr>
            <a:spLocks noGrp="1"/>
          </p:cNvSpPr>
          <p:nvPr>
            <p:ph type="sldNum" sz="quarter" idx="12"/>
          </p:nvPr>
        </p:nvSpPr>
        <p:spPr/>
        <p:txBody>
          <a:bodyPr/>
          <a:lstStyle/>
          <a:p>
            <a:pPr>
              <a:defRPr/>
            </a:pPr>
            <a:fld id="{36926C08-CAE4-4D5F-9B84-3A0FF54EE92C}" type="slidenum">
              <a:rPr lang="fr-FR" smtClean="0"/>
              <a:pPr>
                <a:defRPr/>
              </a:pPr>
              <a:t>6</a:t>
            </a:fld>
            <a:endParaRPr lang="fr-FR" dirty="0"/>
          </a:p>
        </p:txBody>
      </p:sp>
      <p:sp>
        <p:nvSpPr>
          <p:cNvPr id="3" name="TextovéPole 2">
            <a:extLst>
              <a:ext uri="{FF2B5EF4-FFF2-40B4-BE49-F238E27FC236}">
                <a16:creationId xmlns:a16="http://schemas.microsoft.com/office/drawing/2014/main" id="{2DE1DB92-8B3C-4A87-B8BD-E49A18C2D724}"/>
              </a:ext>
            </a:extLst>
          </p:cNvPr>
          <p:cNvSpPr txBox="1"/>
          <p:nvPr/>
        </p:nvSpPr>
        <p:spPr>
          <a:xfrm>
            <a:off x="251520" y="1206500"/>
            <a:ext cx="8149530" cy="4801314"/>
          </a:xfrm>
          <a:prstGeom prst="rect">
            <a:avLst/>
          </a:prstGeom>
          <a:noFill/>
        </p:spPr>
        <p:txBody>
          <a:bodyPr wrap="square" rtlCol="0">
            <a:spAutoFit/>
          </a:bodyPr>
          <a:lstStyle/>
          <a:p>
            <a:r>
              <a:rPr lang="cs-CZ" b="1" dirty="0" err="1"/>
              <a:t>ORPHAcodes</a:t>
            </a:r>
            <a:r>
              <a:rPr lang="cs-CZ" b="1" dirty="0"/>
              <a:t> terminology </a:t>
            </a:r>
            <a:r>
              <a:rPr lang="cs-CZ" b="1" dirty="0" err="1"/>
              <a:t>translated</a:t>
            </a:r>
            <a:r>
              <a:rPr lang="cs-CZ" b="1" dirty="0"/>
              <a:t> </a:t>
            </a:r>
            <a:r>
              <a:rPr lang="cs-CZ" b="1" dirty="0" err="1"/>
              <a:t>into</a:t>
            </a:r>
            <a:r>
              <a:rPr lang="cs-CZ" b="1" dirty="0"/>
              <a:t> Czech </a:t>
            </a:r>
            <a:r>
              <a:rPr lang="cs-CZ" b="1" dirty="0" err="1"/>
              <a:t>since</a:t>
            </a:r>
            <a:r>
              <a:rPr lang="cs-CZ" b="1" dirty="0"/>
              <a:t> 2017, </a:t>
            </a:r>
            <a:r>
              <a:rPr lang="cs-CZ" b="1" dirty="0" err="1"/>
              <a:t>with</a:t>
            </a:r>
            <a:r>
              <a:rPr lang="en-US" b="1" dirty="0"/>
              <a:t> subsequent revisions and additions</a:t>
            </a:r>
            <a:r>
              <a:rPr lang="cs-CZ" b="1" dirty="0"/>
              <a:t> </a:t>
            </a:r>
            <a:r>
              <a:rPr lang="cs-CZ" b="1" dirty="0" err="1"/>
              <a:t>delayed</a:t>
            </a:r>
            <a:endParaRPr lang="cs-CZ" b="1" dirty="0"/>
          </a:p>
          <a:p>
            <a:r>
              <a:rPr lang="cs-CZ" b="1" dirty="0"/>
              <a:t>	</a:t>
            </a:r>
            <a:r>
              <a:rPr lang="cs-CZ" b="1" dirty="0" err="1"/>
              <a:t>since</a:t>
            </a:r>
            <a:r>
              <a:rPr lang="en-US" b="1" dirty="0"/>
              <a:t> 2021 </a:t>
            </a:r>
            <a:r>
              <a:rPr lang="cs-CZ" b="1" dirty="0" err="1"/>
              <a:t>the</a:t>
            </a:r>
            <a:r>
              <a:rPr lang="cs-CZ" b="1" dirty="0"/>
              <a:t> </a:t>
            </a:r>
            <a:r>
              <a:rPr lang="cs-CZ" b="1" dirty="0" err="1"/>
              <a:t>translation</a:t>
            </a:r>
            <a:r>
              <a:rPr lang="cs-CZ" b="1" dirty="0"/>
              <a:t> </a:t>
            </a:r>
            <a:r>
              <a:rPr lang="cs-CZ" b="1" dirty="0" err="1"/>
              <a:t>is</a:t>
            </a:r>
            <a:r>
              <a:rPr lang="cs-CZ" b="1" dirty="0"/>
              <a:t> </a:t>
            </a:r>
            <a:r>
              <a:rPr lang="en-US" b="1" dirty="0" err="1"/>
              <a:t>uptodate</a:t>
            </a:r>
            <a:endParaRPr lang="cs-CZ" b="1" dirty="0"/>
          </a:p>
          <a:p>
            <a:endParaRPr lang="cs-CZ" b="1" dirty="0"/>
          </a:p>
          <a:p>
            <a:r>
              <a:rPr lang="cs-CZ" b="1" dirty="0"/>
              <a:t>Orphanet web </a:t>
            </a:r>
            <a:r>
              <a:rPr lang="cs-CZ" b="1" dirty="0" err="1"/>
              <a:t>page</a:t>
            </a:r>
            <a:r>
              <a:rPr lang="cs-CZ" b="1" dirty="0"/>
              <a:t> </a:t>
            </a:r>
            <a:r>
              <a:rPr lang="cs-CZ" b="1" dirty="0" err="1"/>
              <a:t>translated</a:t>
            </a:r>
            <a:r>
              <a:rPr lang="cs-CZ" b="1" dirty="0"/>
              <a:t> to Czech in 2021</a:t>
            </a:r>
          </a:p>
          <a:p>
            <a:endParaRPr lang="cs-CZ" b="1" dirty="0"/>
          </a:p>
          <a:p>
            <a:r>
              <a:rPr lang="cs-CZ" b="1" dirty="0"/>
              <a:t>… </a:t>
            </a:r>
            <a:r>
              <a:rPr lang="cs-CZ" b="1" dirty="0" err="1"/>
              <a:t>with</a:t>
            </a:r>
            <a:r>
              <a:rPr lang="cs-CZ" b="1" dirty="0"/>
              <a:t> </a:t>
            </a:r>
            <a:r>
              <a:rPr lang="cs-CZ" b="1" dirty="0" err="1"/>
              <a:t>following</a:t>
            </a:r>
            <a:r>
              <a:rPr lang="cs-CZ" b="1" dirty="0"/>
              <a:t> </a:t>
            </a:r>
            <a:r>
              <a:rPr lang="cs-CZ" b="1" dirty="0" err="1"/>
              <a:t>information</a:t>
            </a:r>
            <a:r>
              <a:rPr lang="cs-CZ" b="1" dirty="0"/>
              <a:t> in media </a:t>
            </a:r>
          </a:p>
          <a:p>
            <a:r>
              <a:rPr lang="cs-CZ" b="1" dirty="0"/>
              <a:t>(TV, </a:t>
            </a:r>
            <a:r>
              <a:rPr lang="cs-CZ" b="1" dirty="0" err="1"/>
              <a:t>journals</a:t>
            </a:r>
            <a:r>
              <a:rPr lang="cs-CZ" b="1" dirty="0"/>
              <a:t>).</a:t>
            </a:r>
          </a:p>
          <a:p>
            <a:endParaRPr lang="cs-CZ" b="1" dirty="0"/>
          </a:p>
          <a:p>
            <a:endParaRPr lang="cs-CZ" b="1" dirty="0"/>
          </a:p>
          <a:p>
            <a:endParaRPr lang="cs-CZ" b="1" dirty="0"/>
          </a:p>
          <a:p>
            <a:r>
              <a:rPr lang="cs-CZ" b="1" dirty="0" err="1"/>
              <a:t>Neonatal</a:t>
            </a:r>
            <a:r>
              <a:rPr lang="cs-CZ" b="1" dirty="0"/>
              <a:t> screening data</a:t>
            </a:r>
            <a:r>
              <a:rPr lang="cs-CZ" dirty="0"/>
              <a:t> </a:t>
            </a:r>
            <a:r>
              <a:rPr lang="cs-CZ" dirty="0" err="1"/>
              <a:t>discussed</a:t>
            </a:r>
            <a:r>
              <a:rPr lang="cs-CZ" dirty="0"/>
              <a:t> to </a:t>
            </a:r>
            <a:r>
              <a:rPr lang="cs-CZ" dirty="0" err="1"/>
              <a:t>contain</a:t>
            </a:r>
            <a:r>
              <a:rPr lang="cs-CZ" dirty="0"/>
              <a:t> </a:t>
            </a:r>
            <a:r>
              <a:rPr lang="cs-CZ" dirty="0" err="1"/>
              <a:t>ORPHAcodes</a:t>
            </a:r>
            <a:r>
              <a:rPr lang="cs-CZ" dirty="0"/>
              <a:t> (</a:t>
            </a:r>
            <a:r>
              <a:rPr lang="cs-CZ" dirty="0" err="1"/>
              <a:t>recent</a:t>
            </a:r>
            <a:r>
              <a:rPr lang="cs-CZ" dirty="0"/>
              <a:t> </a:t>
            </a:r>
            <a:r>
              <a:rPr lang="cs-CZ" dirty="0" err="1"/>
              <a:t>activity</a:t>
            </a:r>
            <a:r>
              <a:rPr lang="cs-CZ" dirty="0"/>
              <a:t>).</a:t>
            </a:r>
          </a:p>
          <a:p>
            <a:endParaRPr lang="cs-CZ" dirty="0"/>
          </a:p>
          <a:p>
            <a:r>
              <a:rPr lang="cs-CZ" b="1" dirty="0" err="1"/>
              <a:t>Hospital</a:t>
            </a:r>
            <a:r>
              <a:rPr lang="cs-CZ" b="1" dirty="0"/>
              <a:t> </a:t>
            </a:r>
            <a:r>
              <a:rPr lang="cs-CZ" b="1" dirty="0" err="1"/>
              <a:t>Information</a:t>
            </a:r>
            <a:r>
              <a:rPr lang="cs-CZ" b="1" dirty="0"/>
              <a:t> Systems </a:t>
            </a:r>
            <a:r>
              <a:rPr lang="cs-CZ" dirty="0" err="1"/>
              <a:t>starting</a:t>
            </a:r>
            <a:r>
              <a:rPr lang="cs-CZ" dirty="0"/>
              <a:t> to </a:t>
            </a:r>
            <a:r>
              <a:rPr lang="cs-CZ" dirty="0" err="1"/>
              <a:t>contain</a:t>
            </a:r>
            <a:r>
              <a:rPr lang="cs-CZ" dirty="0"/>
              <a:t> </a:t>
            </a:r>
            <a:r>
              <a:rPr lang="cs-CZ" dirty="0" err="1"/>
              <a:t>ORPHAcodes</a:t>
            </a:r>
            <a:r>
              <a:rPr lang="cs-CZ" dirty="0"/>
              <a:t> (</a:t>
            </a:r>
            <a:r>
              <a:rPr lang="cs-CZ" dirty="0" err="1"/>
              <a:t>following</a:t>
            </a:r>
            <a:r>
              <a:rPr lang="cs-CZ" dirty="0"/>
              <a:t> </a:t>
            </a:r>
            <a:r>
              <a:rPr lang="cs-CZ" dirty="0" err="1"/>
              <a:t>the</a:t>
            </a:r>
            <a:r>
              <a:rPr lang="cs-CZ" dirty="0"/>
              <a:t> </a:t>
            </a:r>
            <a:r>
              <a:rPr lang="cs-CZ" dirty="0" err="1"/>
              <a:t>chanfe</a:t>
            </a:r>
            <a:r>
              <a:rPr lang="cs-CZ" dirty="0"/>
              <a:t> </a:t>
            </a:r>
            <a:r>
              <a:rPr lang="cs-CZ" dirty="0" err="1"/>
              <a:t>of</a:t>
            </a:r>
            <a:r>
              <a:rPr lang="cs-CZ" dirty="0"/>
              <a:t> data interface </a:t>
            </a:r>
            <a:r>
              <a:rPr lang="cs-CZ" dirty="0" err="1"/>
              <a:t>of</a:t>
            </a:r>
            <a:r>
              <a:rPr lang="cs-CZ" dirty="0"/>
              <a:t> Health </a:t>
            </a:r>
            <a:r>
              <a:rPr lang="cs-CZ" dirty="0" err="1"/>
              <a:t>Insurance</a:t>
            </a:r>
            <a:r>
              <a:rPr lang="cs-CZ" dirty="0"/>
              <a:t> </a:t>
            </a:r>
            <a:r>
              <a:rPr lang="cs-CZ" dirty="0" err="1"/>
              <a:t>Funds</a:t>
            </a:r>
            <a:r>
              <a:rPr lang="cs-CZ" dirty="0"/>
              <a:t>).</a:t>
            </a:r>
          </a:p>
          <a:p>
            <a:pPr marL="285750" lvl="1" indent="-285750"/>
            <a:endParaRPr lang="cs-CZ" dirty="0"/>
          </a:p>
          <a:p>
            <a:pPr marL="285750" indent="-285750">
              <a:buFont typeface="Arial" panose="020B0604020202020204" pitchFamily="34" charset="0"/>
              <a:buChar char="•"/>
            </a:pPr>
            <a:endParaRPr lang="cs-CZ" dirty="0"/>
          </a:p>
        </p:txBody>
      </p:sp>
      <p:pic>
        <p:nvPicPr>
          <p:cNvPr id="4" name="Obrázek 3">
            <a:extLst>
              <a:ext uri="{FF2B5EF4-FFF2-40B4-BE49-F238E27FC236}">
                <a16:creationId xmlns:a16="http://schemas.microsoft.com/office/drawing/2014/main" id="{5C350A4A-FEEA-4165-8095-2670E9D2027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7129580" y="2222162"/>
            <a:ext cx="1601670" cy="1530171"/>
          </a:xfrm>
          <a:prstGeom prst="rect">
            <a:avLst/>
          </a:prstGeom>
        </p:spPr>
      </p:pic>
      <p:pic>
        <p:nvPicPr>
          <p:cNvPr id="5" name="Obrázek 4">
            <a:extLst>
              <a:ext uri="{FF2B5EF4-FFF2-40B4-BE49-F238E27FC236}">
                <a16:creationId xmlns:a16="http://schemas.microsoft.com/office/drawing/2014/main" id="{928B7D8C-0B68-4A85-98C4-3C33ECCB3F3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662925" y="2222162"/>
            <a:ext cx="1466655" cy="1530171"/>
          </a:xfrm>
          <a:prstGeom prst="rect">
            <a:avLst/>
          </a:prstGeom>
        </p:spPr>
      </p:pic>
      <p:sp>
        <p:nvSpPr>
          <p:cNvPr id="6" name="Ovál 5">
            <a:extLst>
              <a:ext uri="{FF2B5EF4-FFF2-40B4-BE49-F238E27FC236}">
                <a16:creationId xmlns:a16="http://schemas.microsoft.com/office/drawing/2014/main" id="{39A95EDC-4EAC-4EEA-9C2E-DD5178ECF31D}"/>
              </a:ext>
            </a:extLst>
          </p:cNvPr>
          <p:cNvSpPr/>
          <p:nvPr/>
        </p:nvSpPr>
        <p:spPr>
          <a:xfrm>
            <a:off x="8037385" y="3437613"/>
            <a:ext cx="660400" cy="36512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2781218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63500"/>
            <a:ext cx="8054280" cy="1143000"/>
          </a:xfrm>
        </p:spPr>
        <p:txBody>
          <a:bodyPr/>
          <a:lstStyle/>
          <a:p>
            <a:r>
              <a:rPr lang="cs-CZ" dirty="0"/>
              <a:t>Czech Republic – </a:t>
            </a:r>
            <a:r>
              <a:rPr lang="cs-CZ" dirty="0" err="1"/>
              <a:t>ORPHAcodes</a:t>
            </a:r>
            <a:r>
              <a:rPr lang="cs-CZ" dirty="0"/>
              <a:t> use</a:t>
            </a:r>
            <a:endParaRPr lang="fr-FR" dirty="0"/>
          </a:p>
        </p:txBody>
      </p:sp>
      <p:sp>
        <p:nvSpPr>
          <p:cNvPr id="10" name="Espace réservé du numéro de diapositive 9"/>
          <p:cNvSpPr>
            <a:spLocks noGrp="1"/>
          </p:cNvSpPr>
          <p:nvPr>
            <p:ph type="sldNum" sz="quarter" idx="12"/>
          </p:nvPr>
        </p:nvSpPr>
        <p:spPr/>
        <p:txBody>
          <a:bodyPr/>
          <a:lstStyle/>
          <a:p>
            <a:pPr>
              <a:defRPr/>
            </a:pPr>
            <a:fld id="{36926C08-CAE4-4D5F-9B84-3A0FF54EE92C}" type="slidenum">
              <a:rPr lang="fr-FR" smtClean="0"/>
              <a:pPr>
                <a:defRPr/>
              </a:pPr>
              <a:t>7</a:t>
            </a:fld>
            <a:endParaRPr lang="fr-FR" dirty="0"/>
          </a:p>
        </p:txBody>
      </p:sp>
      <p:graphicFrame>
        <p:nvGraphicFramePr>
          <p:cNvPr id="4" name="Tabulka 3">
            <a:extLst>
              <a:ext uri="{FF2B5EF4-FFF2-40B4-BE49-F238E27FC236}">
                <a16:creationId xmlns:a16="http://schemas.microsoft.com/office/drawing/2014/main" id="{D2BE58F6-781C-4D93-A027-C60237717BCB}"/>
              </a:ext>
            </a:extLst>
          </p:cNvPr>
          <p:cNvGraphicFramePr>
            <a:graphicFrameLocks noGrp="1"/>
          </p:cNvGraphicFramePr>
          <p:nvPr>
            <p:extLst>
              <p:ext uri="{D42A27DB-BD31-4B8C-83A1-F6EECF244321}">
                <p14:modId xmlns:p14="http://schemas.microsoft.com/office/powerpoint/2010/main" val="3163755663"/>
              </p:ext>
            </p:extLst>
          </p:nvPr>
        </p:nvGraphicFramePr>
        <p:xfrm>
          <a:off x="341531" y="1206500"/>
          <a:ext cx="7964269" cy="1665826"/>
        </p:xfrm>
        <a:graphic>
          <a:graphicData uri="http://schemas.openxmlformats.org/drawingml/2006/table">
            <a:tbl>
              <a:tblPr>
                <a:tableStyleId>{5C22544A-7EE6-4342-B048-85BDC9FD1C3A}</a:tableStyleId>
              </a:tblPr>
              <a:tblGrid>
                <a:gridCol w="1035115">
                  <a:extLst>
                    <a:ext uri="{9D8B030D-6E8A-4147-A177-3AD203B41FA5}">
                      <a16:colId xmlns:a16="http://schemas.microsoft.com/office/drawing/2014/main" val="3074983408"/>
                    </a:ext>
                  </a:extLst>
                </a:gridCol>
                <a:gridCol w="678207">
                  <a:extLst>
                    <a:ext uri="{9D8B030D-6E8A-4147-A177-3AD203B41FA5}">
                      <a16:colId xmlns:a16="http://schemas.microsoft.com/office/drawing/2014/main" val="1579383387"/>
                    </a:ext>
                  </a:extLst>
                </a:gridCol>
                <a:gridCol w="856661">
                  <a:extLst>
                    <a:ext uri="{9D8B030D-6E8A-4147-A177-3AD203B41FA5}">
                      <a16:colId xmlns:a16="http://schemas.microsoft.com/office/drawing/2014/main" val="4205521278"/>
                    </a:ext>
                  </a:extLst>
                </a:gridCol>
                <a:gridCol w="973713">
                  <a:extLst>
                    <a:ext uri="{9D8B030D-6E8A-4147-A177-3AD203B41FA5}">
                      <a16:colId xmlns:a16="http://schemas.microsoft.com/office/drawing/2014/main" val="1016566591"/>
                    </a:ext>
                  </a:extLst>
                </a:gridCol>
                <a:gridCol w="1012484">
                  <a:extLst>
                    <a:ext uri="{9D8B030D-6E8A-4147-A177-3AD203B41FA5}">
                      <a16:colId xmlns:a16="http://schemas.microsoft.com/office/drawing/2014/main" val="3581043785"/>
                    </a:ext>
                  </a:extLst>
                </a:gridCol>
                <a:gridCol w="1012484">
                  <a:extLst>
                    <a:ext uri="{9D8B030D-6E8A-4147-A177-3AD203B41FA5}">
                      <a16:colId xmlns:a16="http://schemas.microsoft.com/office/drawing/2014/main" val="2684800866"/>
                    </a:ext>
                  </a:extLst>
                </a:gridCol>
                <a:gridCol w="885924">
                  <a:extLst>
                    <a:ext uri="{9D8B030D-6E8A-4147-A177-3AD203B41FA5}">
                      <a16:colId xmlns:a16="http://schemas.microsoft.com/office/drawing/2014/main" val="1428828580"/>
                    </a:ext>
                  </a:extLst>
                </a:gridCol>
                <a:gridCol w="1509681">
                  <a:extLst>
                    <a:ext uri="{9D8B030D-6E8A-4147-A177-3AD203B41FA5}">
                      <a16:colId xmlns:a16="http://schemas.microsoft.com/office/drawing/2014/main" val="1137293991"/>
                    </a:ext>
                  </a:extLst>
                </a:gridCol>
              </a:tblGrid>
              <a:tr h="237490">
                <a:tc gridSpan="8">
                  <a:txBody>
                    <a:bodyPr/>
                    <a:lstStyle/>
                    <a:p>
                      <a:pPr algn="l" fontAlgn="b"/>
                      <a:r>
                        <a:rPr lang="en-US" sz="1800" b="1" u="none" strike="noStrike" dirty="0">
                          <a:effectLst/>
                        </a:rPr>
                        <a:t>Number of diagnoses entered with </a:t>
                      </a:r>
                      <a:r>
                        <a:rPr lang="en-US" sz="1800" b="1" u="none" strike="noStrike" dirty="0" err="1">
                          <a:effectLst/>
                        </a:rPr>
                        <a:t>ORPHAcodes</a:t>
                      </a:r>
                      <a:r>
                        <a:rPr lang="cs-CZ" sz="1800" b="1" u="none" strike="noStrike" dirty="0">
                          <a:effectLst/>
                        </a:rPr>
                        <a:t>, 2016 - 2021*</a:t>
                      </a:r>
                      <a:endParaRPr lang="cs-CZ" sz="18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endParaRPr lang="cs-CZ"/>
                    </a:p>
                  </a:txBody>
                  <a:tcPr/>
                </a:tc>
                <a:tc hMerge="1">
                  <a:txBody>
                    <a:bodyPr/>
                    <a:lstStyle/>
                    <a:p>
                      <a:pPr algn="l" fontAlgn="b"/>
                      <a:endParaRPr lang="cs-CZ" sz="1100" b="0" i="0" u="none" strike="noStrike" dirty="0">
                        <a:solidFill>
                          <a:srgbClr val="000000"/>
                        </a:solidFill>
                        <a:effectLst/>
                        <a:latin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cs-CZ" sz="1100" b="0" i="0" u="none" strike="noStrike" dirty="0">
                        <a:solidFill>
                          <a:srgbClr val="000000"/>
                        </a:solidFill>
                        <a:effectLst/>
                        <a:latin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cs-CZ" sz="1100" b="0" i="0" u="none" strike="noStrike" dirty="0">
                        <a:solidFill>
                          <a:srgbClr val="000000"/>
                        </a:solidFill>
                        <a:effectLst/>
                        <a:latin typeface="Calibri" panose="020F0502020204030204" pitchFamily="34" charset="0"/>
                      </a:endParaRPr>
                    </a:p>
                  </a:txBody>
                  <a:tcPr marL="9525" marR="9525" marT="9525"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92532181"/>
                  </a:ext>
                </a:extLst>
              </a:tr>
              <a:tr h="237490">
                <a:tc>
                  <a:txBody>
                    <a:bodyPr/>
                    <a:lstStyle/>
                    <a:p>
                      <a:pPr algn="l" fontAlgn="b"/>
                      <a:r>
                        <a:rPr lang="cs-CZ" sz="1800" b="1" u="none" strike="noStrike" dirty="0">
                          <a:effectLst/>
                        </a:rPr>
                        <a:t> </a:t>
                      </a:r>
                      <a:r>
                        <a:rPr lang="cs-CZ" sz="1800" b="1" u="none" strike="noStrike" dirty="0" err="1">
                          <a:effectLst/>
                        </a:rPr>
                        <a:t>Year</a:t>
                      </a:r>
                      <a:endParaRPr lang="cs-CZ" sz="18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cs-CZ" sz="1800" u="none" strike="noStrike" dirty="0">
                          <a:effectLst/>
                        </a:rPr>
                        <a:t>2016</a:t>
                      </a:r>
                      <a:endParaRPr lang="cs-CZ" sz="18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fontAlgn="b"/>
                      <a:r>
                        <a:rPr lang="cs-CZ" sz="1800" u="none" strike="noStrike" dirty="0">
                          <a:effectLst/>
                        </a:rPr>
                        <a:t>2017</a:t>
                      </a:r>
                      <a:endParaRPr lang="cs-CZ" sz="1800" b="1" i="0" u="none" strike="noStrike" dirty="0">
                        <a:solidFill>
                          <a:srgbClr val="000000"/>
                        </a:solidFill>
                        <a:effectLst/>
                        <a:latin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fontAlgn="b"/>
                      <a:r>
                        <a:rPr lang="cs-CZ" sz="1800" u="none" strike="noStrike" dirty="0">
                          <a:effectLst/>
                        </a:rPr>
                        <a:t>2018</a:t>
                      </a:r>
                      <a:endParaRPr lang="cs-CZ" sz="1800" b="1" i="0" u="none" strike="noStrike" dirty="0">
                        <a:solidFill>
                          <a:srgbClr val="000000"/>
                        </a:solidFill>
                        <a:effectLst/>
                        <a:latin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fontAlgn="b"/>
                      <a:r>
                        <a:rPr lang="cs-CZ" sz="1800" u="none" strike="noStrike" dirty="0">
                          <a:effectLst/>
                        </a:rPr>
                        <a:t>2019</a:t>
                      </a:r>
                      <a:endParaRPr lang="cs-CZ" sz="1800" b="1" i="0" u="none" strike="noStrike" dirty="0">
                        <a:solidFill>
                          <a:srgbClr val="000000"/>
                        </a:solidFill>
                        <a:effectLst/>
                        <a:latin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fontAlgn="b"/>
                      <a:r>
                        <a:rPr lang="cs-CZ" sz="1800" u="none" strike="noStrike" dirty="0">
                          <a:effectLst/>
                        </a:rPr>
                        <a:t>2020</a:t>
                      </a:r>
                      <a:endParaRPr lang="cs-CZ" sz="1800" b="1" i="0" u="none" strike="noStrike" dirty="0">
                        <a:solidFill>
                          <a:srgbClr val="000000"/>
                        </a:solidFill>
                        <a:effectLst/>
                        <a:latin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fontAlgn="b"/>
                      <a:r>
                        <a:rPr lang="cs-CZ" sz="1800" u="none" strike="noStrike" dirty="0">
                          <a:effectLst/>
                        </a:rPr>
                        <a:t>2021*</a:t>
                      </a:r>
                      <a:endParaRPr lang="cs-CZ" sz="1800" b="1" i="0" u="none" strike="noStrike" dirty="0">
                        <a:solidFill>
                          <a:srgbClr val="000000"/>
                        </a:solidFill>
                        <a:effectLst/>
                        <a:latin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r" fontAlgn="b"/>
                      <a:r>
                        <a:rPr lang="cs-CZ" sz="1800" b="1" u="none" strike="noStrike" dirty="0">
                          <a:effectLst/>
                        </a:rPr>
                        <a:t>In </a:t>
                      </a:r>
                      <a:r>
                        <a:rPr lang="cs-CZ" sz="1800" b="1" u="none" strike="noStrike" dirty="0" err="1">
                          <a:effectLst/>
                        </a:rPr>
                        <a:t>total</a:t>
                      </a:r>
                      <a:endParaRPr lang="cs-CZ" sz="1800" b="1" i="0" u="none" strike="noStrike" dirty="0">
                        <a:solidFill>
                          <a:srgbClr val="000000"/>
                        </a:solidFill>
                        <a:effectLst/>
                        <a:latin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891193"/>
                  </a:ext>
                </a:extLst>
              </a:tr>
              <a:tr h="692171">
                <a:tc>
                  <a:txBody>
                    <a:bodyPr/>
                    <a:lstStyle/>
                    <a:p>
                      <a:pPr algn="l" fontAlgn="b"/>
                      <a:r>
                        <a:rPr lang="cs-CZ" sz="1800" b="1" i="0" u="none" strike="noStrike" dirty="0" err="1">
                          <a:solidFill>
                            <a:srgbClr val="000000"/>
                          </a:solidFill>
                          <a:effectLst/>
                          <a:latin typeface="Calibri" panose="020F0502020204030204" pitchFamily="34" charset="0"/>
                        </a:rPr>
                        <a:t>Number</a:t>
                      </a:r>
                      <a:r>
                        <a:rPr lang="cs-CZ" sz="1800" b="1" i="0" u="none" strike="noStrike" dirty="0">
                          <a:solidFill>
                            <a:srgbClr val="000000"/>
                          </a:solidFill>
                          <a:effectLst/>
                          <a:latin typeface="Calibri" panose="020F0502020204030204" pitchFamily="34" charset="0"/>
                        </a:rPr>
                        <a:t> </a:t>
                      </a:r>
                      <a:r>
                        <a:rPr lang="cs-CZ" sz="1800" b="1" i="0" u="none" strike="noStrike" dirty="0" err="1">
                          <a:solidFill>
                            <a:srgbClr val="000000"/>
                          </a:solidFill>
                          <a:effectLst/>
                          <a:latin typeface="Calibri" panose="020F0502020204030204" pitchFamily="34" charset="0"/>
                        </a:rPr>
                        <a:t>of</a:t>
                      </a:r>
                      <a:r>
                        <a:rPr lang="cs-CZ" sz="1800" b="1" i="0" u="none" strike="noStrike" dirty="0">
                          <a:solidFill>
                            <a:srgbClr val="000000"/>
                          </a:solidFill>
                          <a:effectLst/>
                          <a:latin typeface="Calibri" panose="020F0502020204030204" pitchFamily="34" charset="0"/>
                        </a:rPr>
                        <a:t> </a:t>
                      </a:r>
                      <a:r>
                        <a:rPr lang="cs-CZ" sz="1800" b="1" i="0" u="none" strike="noStrike" dirty="0" err="1">
                          <a:solidFill>
                            <a:srgbClr val="000000"/>
                          </a:solidFill>
                          <a:effectLst/>
                          <a:latin typeface="Calibri" panose="020F0502020204030204" pitchFamily="34" charset="0"/>
                        </a:rPr>
                        <a:t>cases</a:t>
                      </a:r>
                      <a:endParaRPr lang="cs-CZ" sz="1800" b="1"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cs-CZ" sz="1800" u="none" strike="noStrike" dirty="0">
                          <a:effectLst/>
                        </a:rPr>
                        <a:t>18</a:t>
                      </a:r>
                      <a:endParaRPr lang="cs-CZ" sz="18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cs-CZ" sz="1800" u="none" strike="noStrike" dirty="0">
                          <a:effectLst/>
                        </a:rPr>
                        <a:t>39</a:t>
                      </a:r>
                      <a:endParaRPr lang="cs-CZ" sz="1800" b="0" i="0" u="none" strike="noStrike" dirty="0">
                        <a:solidFill>
                          <a:srgbClr val="000000"/>
                        </a:solidFill>
                        <a:effectLst/>
                        <a:latin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cs-CZ" sz="1800" u="none" strike="noStrike" dirty="0">
                          <a:effectLst/>
                        </a:rPr>
                        <a:t>39</a:t>
                      </a:r>
                      <a:endParaRPr lang="cs-CZ" sz="1800" b="0" i="0" u="none" strike="noStrike" dirty="0">
                        <a:solidFill>
                          <a:srgbClr val="000000"/>
                        </a:solidFill>
                        <a:effectLst/>
                        <a:latin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cs-CZ" sz="1800" u="none" strike="noStrike" dirty="0">
                          <a:effectLst/>
                        </a:rPr>
                        <a:t>320</a:t>
                      </a:r>
                      <a:endParaRPr lang="cs-CZ" sz="1800" b="0" i="0" u="none" strike="noStrike" dirty="0">
                        <a:solidFill>
                          <a:srgbClr val="000000"/>
                        </a:solidFill>
                        <a:effectLst/>
                        <a:latin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cs-CZ" sz="1800" u="none" strike="noStrike" dirty="0">
                          <a:effectLst/>
                        </a:rPr>
                        <a:t>437</a:t>
                      </a:r>
                      <a:endParaRPr lang="cs-CZ" sz="1800" b="0" i="0" u="none" strike="noStrike" dirty="0">
                        <a:solidFill>
                          <a:srgbClr val="000000"/>
                        </a:solidFill>
                        <a:effectLst/>
                        <a:latin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cs-CZ" sz="1800" u="none" strike="noStrike" dirty="0">
                          <a:effectLst/>
                        </a:rPr>
                        <a:t>248</a:t>
                      </a:r>
                      <a:endParaRPr lang="cs-CZ" sz="1800" b="0" i="0" u="none" strike="noStrike" dirty="0">
                        <a:solidFill>
                          <a:srgbClr val="000000"/>
                        </a:solidFill>
                        <a:effectLst/>
                        <a:latin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cs-CZ" sz="1800" b="1" u="none" strike="noStrike" dirty="0">
                          <a:effectLst/>
                        </a:rPr>
                        <a:t>1101</a:t>
                      </a:r>
                      <a:endParaRPr lang="cs-CZ" sz="1800" b="1" i="0" u="none" strike="noStrike" dirty="0">
                        <a:solidFill>
                          <a:srgbClr val="000000"/>
                        </a:solidFill>
                        <a:effectLst/>
                        <a:latin typeface="Calibri" panose="020F0502020204030204" pitchFamily="34" charset="0"/>
                      </a:endParaRPr>
                    </a:p>
                  </a:txBody>
                  <a:tcPr marL="9525" marR="9525" marT="9525" marB="0" anchor="b">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52347499"/>
                  </a:ext>
                </a:extLst>
              </a:tr>
              <a:tr h="405965">
                <a:tc gridSpan="8">
                  <a:txBody>
                    <a:bodyPr/>
                    <a:lstStyle/>
                    <a:p>
                      <a:pPr algn="l" fontAlgn="b"/>
                      <a:r>
                        <a:rPr lang="cs-CZ" sz="1100" u="none" strike="noStrike" dirty="0">
                          <a:effectLst/>
                        </a:rPr>
                        <a:t>* 15. 11. 2021</a:t>
                      </a:r>
                      <a:endParaRPr lang="cs-CZ" sz="1100" b="0" i="0" u="none" strike="noStrike" dirty="0">
                        <a:solidFill>
                          <a:srgbClr val="000000"/>
                        </a:solidFill>
                        <a:effectLst/>
                        <a:latin typeface="Calibri" panose="020F0502020204030204" pitchFamily="34" charset="0"/>
                      </a:endParaRPr>
                    </a:p>
                    <a:p>
                      <a:pPr algn="l" fontAlgn="b"/>
                      <a:r>
                        <a:rPr lang="cs-CZ" sz="1100" u="none" strike="noStrike" dirty="0">
                          <a:effectLst/>
                        </a:rPr>
                        <a:t>Source: Modul vrozených vad</a:t>
                      </a:r>
                      <a:endParaRPr lang="cs-CZ"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cs-CZ"/>
                    </a:p>
                  </a:txBody>
                  <a:tcPr/>
                </a:tc>
                <a:tc hMerge="1">
                  <a:txBody>
                    <a:bodyPr/>
                    <a:lstStyle/>
                    <a:p>
                      <a:pPr algn="l" fontAlgn="b"/>
                      <a:endParaRPr lang="cs-CZ" sz="1100" b="0" i="0" u="none" strike="noStrike">
                        <a:solidFill>
                          <a:srgbClr val="000000"/>
                        </a:solidFill>
                        <a:effectLst/>
                        <a:latin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tcPr>
                </a:tc>
                <a:tc hMerge="1">
                  <a:txBody>
                    <a:bodyPr/>
                    <a:lstStyle/>
                    <a:p>
                      <a:pPr algn="l" fontAlgn="b"/>
                      <a:endParaRPr lang="cs-CZ" sz="1100" b="0" i="0" u="none" strike="noStrike">
                        <a:solidFill>
                          <a:srgbClr val="000000"/>
                        </a:solidFill>
                        <a:effectLst/>
                        <a:latin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tcPr>
                </a:tc>
                <a:tc hMerge="1">
                  <a:txBody>
                    <a:bodyPr/>
                    <a:lstStyle/>
                    <a:p>
                      <a:pPr algn="l" fontAlgn="b"/>
                      <a:endParaRPr lang="cs-CZ" sz="1100" b="0" i="0" u="none" strike="noStrike">
                        <a:solidFill>
                          <a:srgbClr val="000000"/>
                        </a:solidFill>
                        <a:effectLst/>
                        <a:latin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tcPr>
                </a:tc>
                <a:tc hMerge="1">
                  <a:txBody>
                    <a:bodyPr/>
                    <a:lstStyle/>
                    <a:p>
                      <a:pPr algn="l" fontAlgn="b"/>
                      <a:endParaRPr lang="cs-CZ" sz="1100" b="0" i="0" u="none" strike="noStrike">
                        <a:solidFill>
                          <a:srgbClr val="000000"/>
                        </a:solidFill>
                        <a:effectLst/>
                        <a:latin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tcPr>
                </a:tc>
                <a:tc hMerge="1">
                  <a:txBody>
                    <a:bodyPr/>
                    <a:lstStyle/>
                    <a:p>
                      <a:pPr algn="l" fontAlgn="b"/>
                      <a:endParaRPr lang="cs-CZ" sz="1100" b="0" i="0" u="none" strike="noStrike">
                        <a:solidFill>
                          <a:srgbClr val="000000"/>
                        </a:solidFill>
                        <a:effectLst/>
                        <a:latin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tcPr>
                </a:tc>
                <a:tc hMerge="1">
                  <a:txBody>
                    <a:bodyPr/>
                    <a:lstStyle/>
                    <a:p>
                      <a:pPr algn="l" fontAlgn="b"/>
                      <a:endParaRPr lang="cs-CZ" sz="1100" b="0" i="0" u="none" strike="noStrike" dirty="0">
                        <a:solidFill>
                          <a:srgbClr val="000000"/>
                        </a:solidFill>
                        <a:effectLst/>
                        <a:latin typeface="Calibri" panose="020F0502020204030204" pitchFamily="34" charset="0"/>
                      </a:endParaRPr>
                    </a:p>
                  </a:txBody>
                  <a:tcPr marL="9525" marR="9525" marT="9525"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229681577"/>
                  </a:ext>
                </a:extLst>
              </a:tr>
            </a:tbl>
          </a:graphicData>
        </a:graphic>
      </p:graphicFrame>
      <p:graphicFrame>
        <p:nvGraphicFramePr>
          <p:cNvPr id="7" name="Graf 6">
            <a:extLst>
              <a:ext uri="{FF2B5EF4-FFF2-40B4-BE49-F238E27FC236}">
                <a16:creationId xmlns:a16="http://schemas.microsoft.com/office/drawing/2014/main" id="{D9691391-E67C-4EA4-9514-FBEEB70B7220}"/>
              </a:ext>
            </a:extLst>
          </p:cNvPr>
          <p:cNvGraphicFramePr>
            <a:graphicFrameLocks/>
          </p:cNvGraphicFramePr>
          <p:nvPr>
            <p:extLst>
              <p:ext uri="{D42A27DB-BD31-4B8C-83A1-F6EECF244321}">
                <p14:modId xmlns:p14="http://schemas.microsoft.com/office/powerpoint/2010/main" val="3686854214"/>
              </p:ext>
            </p:extLst>
          </p:nvPr>
        </p:nvGraphicFramePr>
        <p:xfrm>
          <a:off x="341530" y="3519010"/>
          <a:ext cx="4026691" cy="243120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af 7">
            <a:extLst>
              <a:ext uri="{FF2B5EF4-FFF2-40B4-BE49-F238E27FC236}">
                <a16:creationId xmlns:a16="http://schemas.microsoft.com/office/drawing/2014/main" id="{37A4DE43-7818-4B3E-9294-04CDD8A297C6}"/>
              </a:ext>
            </a:extLst>
          </p:cNvPr>
          <p:cNvGraphicFramePr>
            <a:graphicFrameLocks/>
          </p:cNvGraphicFramePr>
          <p:nvPr>
            <p:extLst>
              <p:ext uri="{D42A27DB-BD31-4B8C-83A1-F6EECF244321}">
                <p14:modId xmlns:p14="http://schemas.microsoft.com/office/powerpoint/2010/main" val="2466835077"/>
              </p:ext>
            </p:extLst>
          </p:nvPr>
        </p:nvGraphicFramePr>
        <p:xfrm>
          <a:off x="4572000" y="3519010"/>
          <a:ext cx="3838575" cy="243120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51734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63500"/>
            <a:ext cx="8054280" cy="1143000"/>
          </a:xfrm>
        </p:spPr>
        <p:txBody>
          <a:bodyPr/>
          <a:lstStyle/>
          <a:p>
            <a:r>
              <a:rPr lang="cs-CZ" sz="3600" dirty="0"/>
              <a:t>Czech Republic RD-CODE </a:t>
            </a:r>
            <a:r>
              <a:rPr lang="cs-CZ" sz="3600" dirty="0" err="1"/>
              <a:t>Key</a:t>
            </a:r>
            <a:r>
              <a:rPr lang="cs-CZ" sz="3600" dirty="0"/>
              <a:t> </a:t>
            </a:r>
            <a:r>
              <a:rPr lang="cs-CZ" sz="3600" dirty="0" err="1"/>
              <a:t>Activities</a:t>
            </a:r>
            <a:r>
              <a:rPr lang="es-ES" sz="3600" dirty="0"/>
              <a:t> and</a:t>
            </a:r>
            <a:r>
              <a:rPr lang="cs-CZ" sz="3600" dirty="0"/>
              <a:t> </a:t>
            </a:r>
            <a:r>
              <a:rPr lang="cs-CZ" sz="3600" dirty="0" err="1"/>
              <a:t>Milestones</a:t>
            </a:r>
            <a:endParaRPr lang="fr-FR" sz="3600" dirty="0"/>
          </a:p>
        </p:txBody>
      </p:sp>
      <p:sp>
        <p:nvSpPr>
          <p:cNvPr id="10" name="Espace réservé du numéro de diapositive 9"/>
          <p:cNvSpPr>
            <a:spLocks noGrp="1"/>
          </p:cNvSpPr>
          <p:nvPr>
            <p:ph type="sldNum" sz="quarter" idx="12"/>
          </p:nvPr>
        </p:nvSpPr>
        <p:spPr/>
        <p:txBody>
          <a:bodyPr/>
          <a:lstStyle/>
          <a:p>
            <a:pPr>
              <a:defRPr/>
            </a:pPr>
            <a:fld id="{36926C08-CAE4-4D5F-9B84-3A0FF54EE92C}" type="slidenum">
              <a:rPr lang="fr-FR" smtClean="0"/>
              <a:pPr>
                <a:defRPr/>
              </a:pPr>
              <a:t>8</a:t>
            </a:fld>
            <a:endParaRPr lang="fr-FR" dirty="0"/>
          </a:p>
        </p:txBody>
      </p:sp>
      <p:graphicFrame>
        <p:nvGraphicFramePr>
          <p:cNvPr id="4" name="Tabulka 3">
            <a:extLst>
              <a:ext uri="{FF2B5EF4-FFF2-40B4-BE49-F238E27FC236}">
                <a16:creationId xmlns:a16="http://schemas.microsoft.com/office/drawing/2014/main" id="{646DBDFD-5A53-4101-8430-10A8176C15D7}"/>
              </a:ext>
            </a:extLst>
          </p:cNvPr>
          <p:cNvGraphicFramePr>
            <a:graphicFrameLocks noGrp="1"/>
          </p:cNvGraphicFramePr>
          <p:nvPr>
            <p:extLst>
              <p:ext uri="{D42A27DB-BD31-4B8C-83A1-F6EECF244321}">
                <p14:modId xmlns:p14="http://schemas.microsoft.com/office/powerpoint/2010/main" val="1200110286"/>
              </p:ext>
            </p:extLst>
          </p:nvPr>
        </p:nvGraphicFramePr>
        <p:xfrm>
          <a:off x="328165" y="1241880"/>
          <a:ext cx="7900989" cy="4884743"/>
        </p:xfrm>
        <a:graphic>
          <a:graphicData uri="http://schemas.openxmlformats.org/drawingml/2006/table">
            <a:tbl>
              <a:tblPr>
                <a:tableStyleId>{5C22544A-7EE6-4342-B048-85BDC9FD1C3A}</a:tableStyleId>
              </a:tblPr>
              <a:tblGrid>
                <a:gridCol w="2475275">
                  <a:extLst>
                    <a:ext uri="{9D8B030D-6E8A-4147-A177-3AD203B41FA5}">
                      <a16:colId xmlns:a16="http://schemas.microsoft.com/office/drawing/2014/main" val="3053194117"/>
                    </a:ext>
                  </a:extLst>
                </a:gridCol>
                <a:gridCol w="855095">
                  <a:extLst>
                    <a:ext uri="{9D8B030D-6E8A-4147-A177-3AD203B41FA5}">
                      <a16:colId xmlns:a16="http://schemas.microsoft.com/office/drawing/2014/main" val="3219722124"/>
                    </a:ext>
                  </a:extLst>
                </a:gridCol>
                <a:gridCol w="2160240">
                  <a:extLst>
                    <a:ext uri="{9D8B030D-6E8A-4147-A177-3AD203B41FA5}">
                      <a16:colId xmlns:a16="http://schemas.microsoft.com/office/drawing/2014/main" val="2684605265"/>
                    </a:ext>
                  </a:extLst>
                </a:gridCol>
                <a:gridCol w="2410379">
                  <a:extLst>
                    <a:ext uri="{9D8B030D-6E8A-4147-A177-3AD203B41FA5}">
                      <a16:colId xmlns:a16="http://schemas.microsoft.com/office/drawing/2014/main" val="3163582672"/>
                    </a:ext>
                  </a:extLst>
                </a:gridCol>
              </a:tblGrid>
              <a:tr h="273647">
                <a:tc>
                  <a:txBody>
                    <a:bodyPr/>
                    <a:lstStyle/>
                    <a:p>
                      <a:pPr algn="ctr" fontAlgn="b"/>
                      <a:r>
                        <a:rPr lang="cs-CZ" sz="1200" b="1" u="none" strike="noStrike" dirty="0" err="1">
                          <a:effectLst/>
                        </a:rPr>
                        <a:t>Description</a:t>
                      </a:r>
                      <a:endParaRPr lang="cs-CZ" sz="1200" b="1" i="0" u="none" strike="noStrike" dirty="0">
                        <a:solidFill>
                          <a:srgbClr val="FFFFFF"/>
                        </a:solidFill>
                        <a:effectLst/>
                        <a:latin typeface="Calibri" panose="020F0502020204030204" pitchFamily="34" charset="0"/>
                      </a:endParaRPr>
                    </a:p>
                  </a:txBody>
                  <a:tcPr marL="4344" marR="4344" marT="4344"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cs-CZ" sz="1200" b="1" u="none" strike="noStrike" dirty="0">
                          <a:effectLst/>
                        </a:rPr>
                        <a:t>Target</a:t>
                      </a:r>
                      <a:endParaRPr lang="cs-CZ" sz="1200" b="1" i="0" u="none" strike="noStrike" dirty="0">
                        <a:solidFill>
                          <a:srgbClr val="FFFFFF"/>
                        </a:solidFill>
                        <a:effectLst/>
                        <a:latin typeface="Calibri" panose="020F0502020204030204" pitchFamily="34" charset="0"/>
                      </a:endParaRPr>
                    </a:p>
                  </a:txBody>
                  <a:tcPr marL="4344" marR="4344" marT="4344"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cs-CZ" sz="1200" b="1" u="none" strike="noStrike" dirty="0" err="1">
                          <a:effectLst/>
                        </a:rPr>
                        <a:t>Achieved</a:t>
                      </a:r>
                      <a:r>
                        <a:rPr lang="cs-CZ" sz="1200" b="1" u="none" strike="noStrike" dirty="0">
                          <a:effectLst/>
                        </a:rPr>
                        <a:t> Dec 2021</a:t>
                      </a:r>
                      <a:endParaRPr lang="cs-CZ" sz="1200" b="1" i="0" u="none" strike="noStrike" dirty="0">
                        <a:solidFill>
                          <a:srgbClr val="FFFFFF"/>
                        </a:solidFill>
                        <a:effectLst/>
                        <a:latin typeface="Calibri" panose="020F0502020204030204" pitchFamily="34" charset="0"/>
                      </a:endParaRPr>
                    </a:p>
                  </a:txBody>
                  <a:tcPr marL="4344" marR="4344" marT="4344"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fontAlgn="b"/>
                      <a:r>
                        <a:rPr lang="cs-CZ" sz="1200" b="1" u="none" strike="noStrike" dirty="0" err="1">
                          <a:effectLst/>
                        </a:rPr>
                        <a:t>Comments</a:t>
                      </a:r>
                      <a:endParaRPr lang="cs-CZ" sz="1200" b="1" i="0" u="none" strike="noStrike" dirty="0">
                        <a:solidFill>
                          <a:srgbClr val="FFFFFF"/>
                        </a:solidFill>
                        <a:effectLst/>
                        <a:latin typeface="Calibri" panose="020F0502020204030204" pitchFamily="34" charset="0"/>
                      </a:endParaRPr>
                    </a:p>
                  </a:txBody>
                  <a:tcPr marL="4344" marR="4344" marT="4344" marB="0" anchor="b">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6452470"/>
                  </a:ext>
                </a:extLst>
              </a:tr>
              <a:tr h="277991">
                <a:tc>
                  <a:txBody>
                    <a:bodyPr/>
                    <a:lstStyle/>
                    <a:p>
                      <a:pPr algn="l" fontAlgn="t"/>
                      <a:r>
                        <a:rPr lang="en-US" sz="1200" u="none" strike="noStrike">
                          <a:effectLst/>
                        </a:rPr>
                        <a:t>Number of hospitals accepting to participate in the piloting</a:t>
                      </a:r>
                      <a:endParaRPr lang="en-US" sz="1200" b="0" i="0" u="none" strike="noStrike">
                        <a:solidFill>
                          <a:srgbClr val="000000"/>
                        </a:solidFill>
                        <a:effectLst/>
                        <a:latin typeface="Calibri" panose="020F0502020204030204" pitchFamily="34" charset="0"/>
                      </a:endParaRPr>
                    </a:p>
                  </a:txBody>
                  <a:tcPr marL="4344" marR="4344" marT="4344"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fontAlgn="ctr"/>
                      <a:r>
                        <a:rPr lang="cs-CZ" sz="1200" u="none" strike="noStrike">
                          <a:effectLst/>
                        </a:rPr>
                        <a:t>2</a:t>
                      </a:r>
                      <a:endParaRPr lang="cs-CZ" sz="1200" b="0" i="0" u="none" strike="noStrike">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fontAlgn="ctr"/>
                      <a:r>
                        <a:rPr lang="cs-CZ" sz="1200" u="none" strike="noStrike">
                          <a:effectLst/>
                        </a:rPr>
                        <a:t>2</a:t>
                      </a:r>
                      <a:endParaRPr lang="cs-CZ" sz="1200" b="0" i="0" u="none" strike="noStrike">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fontAlgn="ctr"/>
                      <a:r>
                        <a:rPr lang="cs-CZ" sz="1200" u="none" strike="noStrike" dirty="0">
                          <a:effectLst/>
                        </a:rPr>
                        <a:t> </a:t>
                      </a:r>
                      <a:endParaRPr lang="cs-CZ" sz="1200" b="0" i="0" u="none" strike="noStrike" dirty="0">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14080697"/>
                  </a:ext>
                </a:extLst>
              </a:tr>
              <a:tr h="338801">
                <a:tc>
                  <a:txBody>
                    <a:bodyPr/>
                    <a:lstStyle/>
                    <a:p>
                      <a:pPr algn="l" fontAlgn="t"/>
                      <a:r>
                        <a:rPr lang="en-US" sz="1200" u="none" strike="noStrike" dirty="0">
                          <a:effectLst/>
                        </a:rPr>
                        <a:t>Number of newly reported cases from these hospitals coded using </a:t>
                      </a:r>
                      <a:r>
                        <a:rPr lang="en-US" sz="1200" u="none" strike="noStrike" dirty="0" err="1">
                          <a:effectLst/>
                        </a:rPr>
                        <a:t>Orphacodes</a:t>
                      </a:r>
                      <a:r>
                        <a:rPr lang="en-US" sz="1200" u="none" strike="noStrike" dirty="0">
                          <a:effectLst/>
                        </a:rPr>
                        <a:t> per year</a:t>
                      </a:r>
                      <a:endParaRPr lang="en-US" sz="1200" b="0" i="0" u="none" strike="noStrike" dirty="0">
                        <a:solidFill>
                          <a:srgbClr val="000000"/>
                        </a:solidFill>
                        <a:effectLst/>
                        <a:latin typeface="Calibri" panose="020F0502020204030204" pitchFamily="34" charset="0"/>
                      </a:endParaRPr>
                    </a:p>
                  </a:txBody>
                  <a:tcPr marL="4344" marR="4344" marT="4344"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fontAlgn="ctr"/>
                      <a:r>
                        <a:rPr lang="cs-CZ" sz="1200" u="none" strike="noStrike">
                          <a:effectLst/>
                        </a:rPr>
                        <a:t>50</a:t>
                      </a:r>
                      <a:endParaRPr lang="cs-CZ" sz="1200" b="0" i="0" u="none" strike="noStrike">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fontAlgn="ctr"/>
                      <a:r>
                        <a:rPr lang="cs-CZ" sz="1200" u="none" strike="noStrike">
                          <a:effectLst/>
                        </a:rPr>
                        <a:t>874</a:t>
                      </a:r>
                      <a:endParaRPr lang="cs-CZ" sz="1200" b="0" i="0" u="none" strike="noStrike">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fontAlgn="ctr"/>
                      <a:r>
                        <a:rPr lang="en-US" sz="1200" u="none" strike="noStrike">
                          <a:effectLst/>
                        </a:rPr>
                        <a:t>874 cases in total from 2019 to 2021</a:t>
                      </a:r>
                      <a:br>
                        <a:rPr lang="en-US" sz="1200" u="none" strike="noStrike">
                          <a:effectLst/>
                        </a:rPr>
                      </a:br>
                      <a:r>
                        <a:rPr lang="en-US" sz="1200" u="none" strike="noStrike">
                          <a:effectLst/>
                        </a:rPr>
                        <a:t>approximately 291 cases per year</a:t>
                      </a:r>
                      <a:endParaRPr lang="en-US" sz="1200" b="0" i="0" u="none" strike="noStrike">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3304388"/>
                  </a:ext>
                </a:extLst>
              </a:tr>
              <a:tr h="254535">
                <a:tc>
                  <a:txBody>
                    <a:bodyPr/>
                    <a:lstStyle/>
                    <a:p>
                      <a:pPr algn="l" fontAlgn="t"/>
                      <a:r>
                        <a:rPr lang="en-US" sz="1200" u="none" strike="noStrike" dirty="0">
                          <a:effectLst/>
                        </a:rPr>
                        <a:t>National Register of Congenital Malformations manages to implement </a:t>
                      </a:r>
                      <a:r>
                        <a:rPr lang="en-US" sz="1200" u="none" strike="noStrike" dirty="0" err="1">
                          <a:effectLst/>
                        </a:rPr>
                        <a:t>Orphacodes</a:t>
                      </a:r>
                      <a:r>
                        <a:rPr lang="en-US" sz="1200" u="none" strike="noStrike" dirty="0">
                          <a:effectLst/>
                        </a:rPr>
                        <a:t> in its recording system</a:t>
                      </a:r>
                      <a:endParaRPr lang="en-US" sz="1200" b="0" i="0" u="none" strike="noStrike" dirty="0">
                        <a:solidFill>
                          <a:srgbClr val="000000"/>
                        </a:solidFill>
                        <a:effectLst/>
                        <a:latin typeface="Calibri" panose="020F0502020204030204" pitchFamily="34" charset="0"/>
                      </a:endParaRPr>
                    </a:p>
                  </a:txBody>
                  <a:tcPr marL="4344" marR="4344" marT="4344"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fontAlgn="ctr"/>
                      <a:r>
                        <a:rPr lang="cs-CZ" sz="1200" u="none" strike="noStrike" dirty="0">
                          <a:effectLst/>
                        </a:rPr>
                        <a:t>1</a:t>
                      </a:r>
                      <a:endParaRPr lang="cs-CZ" sz="1200" b="0" i="0" u="none" strike="noStrike" dirty="0">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fontAlgn="ctr"/>
                      <a:r>
                        <a:rPr lang="cs-CZ" sz="1200" u="none" strike="noStrike">
                          <a:effectLst/>
                        </a:rPr>
                        <a:t>1</a:t>
                      </a:r>
                      <a:endParaRPr lang="cs-CZ" sz="1200" b="0" i="0" u="none" strike="noStrike">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fontAlgn="ctr"/>
                      <a:r>
                        <a:rPr lang="cs-CZ" sz="1200" u="none" strike="noStrike">
                          <a:effectLst/>
                        </a:rPr>
                        <a:t> </a:t>
                      </a:r>
                      <a:endParaRPr lang="cs-CZ" sz="1200" b="0" i="0" u="none" strike="noStrike">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25854338"/>
                  </a:ext>
                </a:extLst>
              </a:tr>
              <a:tr h="182431">
                <a:tc>
                  <a:txBody>
                    <a:bodyPr/>
                    <a:lstStyle/>
                    <a:p>
                      <a:pPr algn="l" fontAlgn="t"/>
                      <a:r>
                        <a:rPr lang="en-US" sz="1200" u="none" strike="noStrike" dirty="0">
                          <a:effectLst/>
                        </a:rPr>
                        <a:t>Number of training sessions performed</a:t>
                      </a:r>
                      <a:endParaRPr lang="en-US" sz="1200" b="0" i="0" u="none" strike="noStrike" dirty="0">
                        <a:solidFill>
                          <a:srgbClr val="000000"/>
                        </a:solidFill>
                        <a:effectLst/>
                        <a:latin typeface="Calibri" panose="020F0502020204030204" pitchFamily="34" charset="0"/>
                      </a:endParaRPr>
                    </a:p>
                  </a:txBody>
                  <a:tcPr marL="4344" marR="4344" marT="4344"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fontAlgn="ctr"/>
                      <a:r>
                        <a:rPr lang="cs-CZ" sz="1200" u="none" strike="noStrike" dirty="0">
                          <a:effectLst/>
                        </a:rPr>
                        <a:t>3</a:t>
                      </a:r>
                      <a:endParaRPr lang="cs-CZ" sz="1200" b="0" i="0" u="none" strike="noStrike" dirty="0">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fontAlgn="ctr"/>
                      <a:r>
                        <a:rPr lang="cs-CZ" sz="1200" u="none" strike="noStrike">
                          <a:effectLst/>
                        </a:rPr>
                        <a:t>3</a:t>
                      </a:r>
                      <a:endParaRPr lang="cs-CZ" sz="1200" b="0" i="0" u="none" strike="noStrike">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fontAlgn="ctr"/>
                      <a:r>
                        <a:rPr lang="en-US" sz="1200" u="none" strike="noStrike" dirty="0" err="1">
                          <a:effectLst/>
                        </a:rPr>
                        <a:t>Als</a:t>
                      </a:r>
                      <a:r>
                        <a:rPr lang="cs-CZ" sz="1200" u="none" strike="noStrike" dirty="0">
                          <a:effectLst/>
                        </a:rPr>
                        <a:t>o </a:t>
                      </a:r>
                      <a:r>
                        <a:rPr lang="en-US" sz="1200" u="none" strike="noStrike" dirty="0">
                          <a:effectLst/>
                        </a:rPr>
                        <a:t>e-learning via Moodle platform was created</a:t>
                      </a:r>
                      <a:endParaRPr lang="en-US" sz="1200" b="0" i="0" u="none" strike="noStrike" dirty="0">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38315267"/>
                  </a:ext>
                </a:extLst>
              </a:tr>
              <a:tr h="173744">
                <a:tc>
                  <a:txBody>
                    <a:bodyPr/>
                    <a:lstStyle/>
                    <a:p>
                      <a:pPr algn="l" fontAlgn="t"/>
                      <a:r>
                        <a:rPr lang="cs-CZ" sz="1200" u="none" strike="noStrike">
                          <a:effectLst/>
                        </a:rPr>
                        <a:t>Number of clinicians trained</a:t>
                      </a:r>
                      <a:endParaRPr lang="cs-CZ" sz="1200" b="0" i="0" u="none" strike="noStrike">
                        <a:solidFill>
                          <a:srgbClr val="000000"/>
                        </a:solidFill>
                        <a:effectLst/>
                        <a:latin typeface="Calibri" panose="020F0502020204030204" pitchFamily="34" charset="0"/>
                      </a:endParaRPr>
                    </a:p>
                  </a:txBody>
                  <a:tcPr marL="4344" marR="4344" marT="4344"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fontAlgn="ctr"/>
                      <a:r>
                        <a:rPr lang="cs-CZ" sz="1200" u="none" strike="noStrike" dirty="0">
                          <a:effectLst/>
                        </a:rPr>
                        <a:t>15</a:t>
                      </a:r>
                      <a:endParaRPr lang="cs-CZ" sz="1200" b="0" i="0" u="none" strike="noStrike" dirty="0">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fontAlgn="ctr"/>
                      <a:r>
                        <a:rPr lang="cs-CZ" sz="1200" u="none" strike="noStrike">
                          <a:effectLst/>
                        </a:rPr>
                        <a:t>44</a:t>
                      </a:r>
                      <a:endParaRPr lang="cs-CZ" sz="1200" b="0" i="0" u="none" strike="noStrike">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fontAlgn="ctr"/>
                      <a:r>
                        <a:rPr lang="cs-CZ" sz="1200" u="none" strike="noStrike">
                          <a:effectLst/>
                        </a:rPr>
                        <a:t> </a:t>
                      </a:r>
                      <a:endParaRPr lang="cs-CZ" sz="1200" b="0" i="0" u="none" strike="noStrike">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99312955"/>
                  </a:ext>
                </a:extLst>
              </a:tr>
              <a:tr h="204149">
                <a:tc>
                  <a:txBody>
                    <a:bodyPr/>
                    <a:lstStyle/>
                    <a:p>
                      <a:pPr algn="l" fontAlgn="t"/>
                      <a:r>
                        <a:rPr lang="en-US" sz="1200" u="none" strike="noStrike">
                          <a:effectLst/>
                        </a:rPr>
                        <a:t>Satisfaction and knowledge of trainees</a:t>
                      </a:r>
                      <a:endParaRPr lang="en-US" sz="1200" b="0" i="0" u="none" strike="noStrike">
                        <a:solidFill>
                          <a:srgbClr val="000000"/>
                        </a:solidFill>
                        <a:effectLst/>
                        <a:latin typeface="Calibri" panose="020F0502020204030204" pitchFamily="34" charset="0"/>
                      </a:endParaRPr>
                    </a:p>
                  </a:txBody>
                  <a:tcPr marL="4344" marR="4344" marT="4344"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fontAlgn="ctr"/>
                      <a:r>
                        <a:rPr lang="cs-CZ" sz="1200" u="none" strike="noStrike">
                          <a:effectLst/>
                        </a:rPr>
                        <a:t>90%</a:t>
                      </a:r>
                      <a:endParaRPr lang="cs-CZ" sz="1200" b="0" i="0" u="none" strike="noStrike">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fontAlgn="ctr"/>
                      <a:r>
                        <a:rPr lang="en-US" sz="1200" u="none" strike="noStrike">
                          <a:effectLst/>
                        </a:rPr>
                        <a:t>Percentage will be available during the December</a:t>
                      </a:r>
                      <a:endParaRPr lang="en-US" sz="1200" b="0" i="0" u="none" strike="noStrike">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fontAlgn="ctr"/>
                      <a:r>
                        <a:rPr lang="en-US" sz="1200" u="none" strike="noStrike" dirty="0">
                          <a:effectLst/>
                        </a:rPr>
                        <a:t>Collecting data from the satisfaction survey is in progress</a:t>
                      </a:r>
                      <a:endParaRPr lang="en-US" sz="1200" b="0" i="0" u="none" strike="noStrike" dirty="0">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0194396"/>
                  </a:ext>
                </a:extLst>
              </a:tr>
              <a:tr h="140907">
                <a:tc>
                  <a:txBody>
                    <a:bodyPr/>
                    <a:lstStyle/>
                    <a:p>
                      <a:pPr algn="l" fontAlgn="t"/>
                      <a:r>
                        <a:rPr lang="en-US" sz="1200" u="none" strike="noStrike">
                          <a:effectLst/>
                        </a:rPr>
                        <a:t>Number of hospitals reporting to the register using Orphacodes per year</a:t>
                      </a:r>
                      <a:endParaRPr lang="en-US" sz="1200" b="0" i="0" u="none" strike="noStrike">
                        <a:solidFill>
                          <a:srgbClr val="000000"/>
                        </a:solidFill>
                        <a:effectLst/>
                        <a:latin typeface="Calibri" panose="020F0502020204030204" pitchFamily="34" charset="0"/>
                      </a:endParaRPr>
                    </a:p>
                  </a:txBody>
                  <a:tcPr marL="4344" marR="4344" marT="4344"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fontAlgn="ctr"/>
                      <a:r>
                        <a:rPr lang="cs-CZ" sz="1200" u="none" strike="noStrike">
                          <a:effectLst/>
                        </a:rPr>
                        <a:t>7</a:t>
                      </a:r>
                      <a:endParaRPr lang="cs-CZ" sz="1200" b="0" i="0" u="none" strike="noStrike">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fontAlgn="ctr"/>
                      <a:r>
                        <a:rPr lang="cs-CZ" sz="1200" u="none" strike="noStrike" dirty="0">
                          <a:effectLst/>
                        </a:rPr>
                        <a:t>8</a:t>
                      </a:r>
                      <a:endParaRPr lang="cs-CZ" sz="1200" b="0" i="0" u="none" strike="noStrike" dirty="0">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fontAlgn="ctr"/>
                      <a:r>
                        <a:rPr lang="cs-CZ" sz="1200" u="none" strike="noStrike">
                          <a:effectLst/>
                        </a:rPr>
                        <a:t> </a:t>
                      </a:r>
                      <a:endParaRPr lang="cs-CZ" sz="1200" b="0" i="0" u="none" strike="noStrike">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18220480"/>
                  </a:ext>
                </a:extLst>
              </a:tr>
              <a:tr h="243242">
                <a:tc>
                  <a:txBody>
                    <a:bodyPr/>
                    <a:lstStyle/>
                    <a:p>
                      <a:pPr algn="l" fontAlgn="t"/>
                      <a:r>
                        <a:rPr lang="en-US" sz="1200" u="none" strike="noStrike">
                          <a:effectLst/>
                        </a:rPr>
                        <a:t>Number of cases reported using Orphacodes by these hospitals per year</a:t>
                      </a:r>
                      <a:endParaRPr lang="en-US" sz="1200" b="0" i="0" u="none" strike="noStrike">
                        <a:solidFill>
                          <a:srgbClr val="000000"/>
                        </a:solidFill>
                        <a:effectLst/>
                        <a:latin typeface="Calibri" panose="020F0502020204030204" pitchFamily="34" charset="0"/>
                      </a:endParaRPr>
                    </a:p>
                  </a:txBody>
                  <a:tcPr marL="4344" marR="4344" marT="4344"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fontAlgn="ctr"/>
                      <a:r>
                        <a:rPr lang="cs-CZ" sz="1200" u="none" strike="noStrike">
                          <a:effectLst/>
                        </a:rPr>
                        <a:t>200</a:t>
                      </a:r>
                      <a:endParaRPr lang="cs-CZ" sz="1200" b="0" i="0" u="none" strike="noStrike">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ctr" fontAlgn="ctr"/>
                      <a:r>
                        <a:rPr lang="cs-CZ" sz="1200" u="none" strike="noStrike" dirty="0">
                          <a:effectLst/>
                        </a:rPr>
                        <a:t>965</a:t>
                      </a:r>
                      <a:endParaRPr lang="cs-CZ" sz="1200" b="0" i="0" u="none" strike="noStrike" dirty="0">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fontAlgn="ctr"/>
                      <a:r>
                        <a:rPr lang="en-US" sz="1200" u="none" strike="noStrike" dirty="0">
                          <a:effectLst/>
                        </a:rPr>
                        <a:t>965 cases in total from 2019 to 2021 (8 hospitals)</a:t>
                      </a:r>
                      <a:br>
                        <a:rPr lang="en-US" sz="1200" u="none" strike="noStrike" dirty="0">
                          <a:effectLst/>
                        </a:rPr>
                      </a:br>
                      <a:r>
                        <a:rPr lang="en-US" sz="1200" u="none" strike="noStrike" dirty="0">
                          <a:effectLst/>
                        </a:rPr>
                        <a:t>approximately 321 cases per year</a:t>
                      </a:r>
                      <a:endParaRPr lang="en-US" sz="1200" b="0" i="0" u="none" strike="noStrike" dirty="0">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29313742"/>
                  </a:ext>
                </a:extLst>
              </a:tr>
              <a:tr h="588124">
                <a:tc>
                  <a:txBody>
                    <a:bodyPr/>
                    <a:lstStyle/>
                    <a:p>
                      <a:pPr algn="l" fontAlgn="t"/>
                      <a:r>
                        <a:rPr lang="en-US" sz="1200" u="none" strike="noStrike" dirty="0">
                          <a:effectLst/>
                        </a:rPr>
                        <a:t>A comparison between the period 2016-2017 and the Project implementation period will render significant results as regards overall RD cases identified, accuracy of reporting and variety of diagnoses reported. A report will be issued.</a:t>
                      </a:r>
                      <a:endParaRPr lang="en-US" sz="1200" b="0" i="0" u="none" strike="noStrike" dirty="0">
                        <a:solidFill>
                          <a:srgbClr val="000000"/>
                        </a:solidFill>
                        <a:effectLst/>
                        <a:latin typeface="Calibri" panose="020F0502020204030204" pitchFamily="34" charset="0"/>
                      </a:endParaRPr>
                    </a:p>
                  </a:txBody>
                  <a:tcPr marL="4344" marR="4344" marT="4344"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200" u="none" strike="noStrike" dirty="0">
                          <a:effectLst/>
                        </a:rPr>
                        <a:t>at least a 50% increase in the number of cases identified</a:t>
                      </a:r>
                      <a:endParaRPr lang="en-US" sz="1200" b="0" i="0" u="none" strike="noStrike" dirty="0">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200" u="none" strike="noStrike" dirty="0">
                          <a:effectLst/>
                        </a:rPr>
                        <a:t>2016-2017: 57 rare disease cases inserted to the registry</a:t>
                      </a:r>
                      <a:br>
                        <a:rPr lang="en-US" sz="1200" u="none" strike="noStrike" dirty="0">
                          <a:effectLst/>
                        </a:rPr>
                      </a:br>
                      <a:r>
                        <a:rPr lang="en-US" sz="1200" u="none" strike="noStrike" dirty="0">
                          <a:effectLst/>
                        </a:rPr>
                        <a:t>2019-2021: 965 rare disease cases inserted to the registry</a:t>
                      </a:r>
                      <a:endParaRPr lang="en-US" sz="1200" b="0" i="0" u="none" strike="noStrike" dirty="0">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200" u="none" strike="noStrike" dirty="0">
                          <a:effectLst/>
                        </a:rPr>
                        <a:t>compare to the period 2016-2017 the number of inserted cases increased more than 16 times</a:t>
                      </a:r>
                      <a:endParaRPr lang="en-US" sz="1200" b="0" i="0" u="none" strike="noStrike" dirty="0">
                        <a:solidFill>
                          <a:srgbClr val="000000"/>
                        </a:solidFill>
                        <a:effectLst/>
                        <a:latin typeface="Calibri" panose="020F0502020204030204" pitchFamily="34" charset="0"/>
                      </a:endParaRPr>
                    </a:p>
                  </a:txBody>
                  <a:tcPr marL="4344" marR="4344" marT="4344"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53510640"/>
                  </a:ext>
                </a:extLst>
              </a:tr>
            </a:tbl>
          </a:graphicData>
        </a:graphic>
      </p:graphicFrame>
    </p:spTree>
    <p:extLst>
      <p:ext uri="{BB962C8B-B14F-4D97-AF65-F5344CB8AC3E}">
        <p14:creationId xmlns:p14="http://schemas.microsoft.com/office/powerpoint/2010/main" val="4027125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63500"/>
            <a:ext cx="8054280" cy="1143000"/>
          </a:xfrm>
        </p:spPr>
        <p:txBody>
          <a:bodyPr vert="horz" wrap="square" lIns="91440" tIns="45720" rIns="91440" bIns="45720" numCol="1" anchor="ctr" anchorCtr="0" compatLnSpc="1">
            <a:prstTxWarp prst="textNoShape">
              <a:avLst/>
            </a:prstTxWarp>
            <a:normAutofit/>
          </a:bodyPr>
          <a:lstStyle/>
          <a:p>
            <a:r>
              <a:rPr lang="cs-CZ" b="1" kern="1200" dirty="0">
                <a:latin typeface="+mj-lt"/>
                <a:ea typeface="+mj-ea"/>
                <a:cs typeface="+mj-cs"/>
              </a:rPr>
              <a:t>Czech </a:t>
            </a:r>
            <a:r>
              <a:rPr lang="cs-CZ" b="1" kern="1200" dirty="0" err="1">
                <a:latin typeface="+mj-lt"/>
                <a:ea typeface="+mj-ea"/>
                <a:cs typeface="+mj-cs"/>
              </a:rPr>
              <a:t>Repblic</a:t>
            </a:r>
            <a:r>
              <a:rPr lang="cs-CZ" b="1" kern="1200" dirty="0">
                <a:latin typeface="+mj-lt"/>
                <a:ea typeface="+mj-ea"/>
                <a:cs typeface="+mj-cs"/>
              </a:rPr>
              <a:t> – </a:t>
            </a:r>
            <a:r>
              <a:rPr lang="cs-CZ" b="1" kern="1200" dirty="0" err="1">
                <a:latin typeface="+mj-lt"/>
                <a:ea typeface="+mj-ea"/>
                <a:cs typeface="+mj-cs"/>
              </a:rPr>
              <a:t>ORPHAcodes</a:t>
            </a:r>
            <a:r>
              <a:rPr lang="cs-CZ" b="1" kern="1200" dirty="0">
                <a:latin typeface="+mj-lt"/>
                <a:ea typeface="+mj-ea"/>
                <a:cs typeface="+mj-cs"/>
              </a:rPr>
              <a:t> </a:t>
            </a:r>
            <a:r>
              <a:rPr lang="fr-FR" b="1" kern="1200" dirty="0">
                <a:latin typeface="+mj-lt"/>
                <a:ea typeface="+mj-ea"/>
                <a:cs typeface="+mj-cs"/>
              </a:rPr>
              <a:t>Courses</a:t>
            </a:r>
          </a:p>
        </p:txBody>
      </p:sp>
      <p:sp>
        <p:nvSpPr>
          <p:cNvPr id="3" name="TextovéPole 2">
            <a:extLst>
              <a:ext uri="{FF2B5EF4-FFF2-40B4-BE49-F238E27FC236}">
                <a16:creationId xmlns:a16="http://schemas.microsoft.com/office/drawing/2014/main" id="{2DE1DB92-8B3C-4A87-B8BD-E49A18C2D724}"/>
              </a:ext>
            </a:extLst>
          </p:cNvPr>
          <p:cNvSpPr txBox="1"/>
          <p:nvPr/>
        </p:nvSpPr>
        <p:spPr bwMode="auto">
          <a:xfrm>
            <a:off x="251520" y="1047270"/>
            <a:ext cx="4815535" cy="5445605"/>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p>
            <a:pPr eaLnBrk="0" hangingPunct="0">
              <a:spcBef>
                <a:spcPct val="20000"/>
              </a:spcBef>
            </a:pPr>
            <a:r>
              <a:rPr lang="fr-FR" sz="2400" dirty="0">
                <a:latin typeface="+mn-lt"/>
              </a:rPr>
              <a:t>Motol</a:t>
            </a:r>
            <a:r>
              <a:rPr lang="cs-CZ" sz="2400" dirty="0">
                <a:latin typeface="+mn-lt"/>
              </a:rPr>
              <a:t> University </a:t>
            </a:r>
            <a:r>
              <a:rPr lang="cs-CZ" sz="2400" dirty="0" err="1">
                <a:latin typeface="+mn-lt"/>
              </a:rPr>
              <a:t>Hospital</a:t>
            </a:r>
            <a:endParaRPr lang="cs-CZ" sz="2400" dirty="0">
              <a:latin typeface="+mn-lt"/>
            </a:endParaRPr>
          </a:p>
          <a:p>
            <a:pPr marL="457200" indent="-457200" eaLnBrk="0" hangingPunct="0">
              <a:spcBef>
                <a:spcPct val="20000"/>
              </a:spcBef>
              <a:buFontTx/>
              <a:buChar char="-"/>
            </a:pPr>
            <a:r>
              <a:rPr lang="cs-CZ" sz="1400" dirty="0">
                <a:latin typeface="+mn-lt"/>
              </a:rPr>
              <a:t>19.2. 2020</a:t>
            </a:r>
          </a:p>
          <a:p>
            <a:pPr marL="457200" indent="-457200" eaLnBrk="0" hangingPunct="0">
              <a:spcBef>
                <a:spcPct val="20000"/>
              </a:spcBef>
              <a:buFontTx/>
              <a:buChar char="-"/>
            </a:pPr>
            <a:r>
              <a:rPr lang="cs-CZ" sz="1400" dirty="0">
                <a:latin typeface="+mn-lt"/>
              </a:rPr>
              <a:t>17 </a:t>
            </a:r>
            <a:r>
              <a:rPr lang="cs-CZ" sz="1400" dirty="0" err="1">
                <a:latin typeface="+mn-lt"/>
              </a:rPr>
              <a:t>participants</a:t>
            </a:r>
            <a:r>
              <a:rPr lang="cs-CZ" sz="1400" dirty="0">
                <a:latin typeface="+mn-lt"/>
              </a:rPr>
              <a:t>, </a:t>
            </a:r>
            <a:r>
              <a:rPr lang="cs-CZ" sz="1400" dirty="0" err="1">
                <a:latin typeface="+mn-lt"/>
              </a:rPr>
              <a:t>present</a:t>
            </a:r>
            <a:r>
              <a:rPr lang="cs-CZ" sz="1400" dirty="0">
                <a:latin typeface="+mn-lt"/>
              </a:rPr>
              <a:t> </a:t>
            </a:r>
            <a:r>
              <a:rPr lang="cs-CZ" sz="1400" dirty="0" err="1">
                <a:latin typeface="+mn-lt"/>
              </a:rPr>
              <a:t>form</a:t>
            </a:r>
            <a:endParaRPr lang="cs-CZ" sz="1400" dirty="0">
              <a:latin typeface="+mn-lt"/>
            </a:endParaRPr>
          </a:p>
          <a:p>
            <a:pPr marL="457200" indent="-457200" eaLnBrk="0" hangingPunct="0">
              <a:spcBef>
                <a:spcPct val="20000"/>
              </a:spcBef>
              <a:buFontTx/>
              <a:buChar char="-"/>
            </a:pPr>
            <a:r>
              <a:rPr lang="cs-CZ" sz="1400" dirty="0" err="1">
                <a:latin typeface="+mn-lt"/>
              </a:rPr>
              <a:t>Practical</a:t>
            </a:r>
            <a:r>
              <a:rPr lang="cs-CZ" sz="1400" dirty="0">
                <a:latin typeface="+mn-lt"/>
              </a:rPr>
              <a:t> </a:t>
            </a:r>
            <a:r>
              <a:rPr lang="cs-CZ" sz="1400" dirty="0" err="1">
                <a:latin typeface="+mn-lt"/>
              </a:rPr>
              <a:t>exercise</a:t>
            </a:r>
            <a:r>
              <a:rPr lang="cs-CZ" sz="1400" dirty="0">
                <a:latin typeface="+mn-lt"/>
              </a:rPr>
              <a:t> </a:t>
            </a:r>
            <a:r>
              <a:rPr lang="cs-CZ" sz="1400" dirty="0" err="1">
                <a:latin typeface="+mn-lt"/>
              </a:rPr>
              <a:t>how</a:t>
            </a:r>
            <a:r>
              <a:rPr lang="cs-CZ" sz="1400" dirty="0">
                <a:latin typeface="+mn-lt"/>
              </a:rPr>
              <a:t> to </a:t>
            </a:r>
            <a:r>
              <a:rPr lang="cs-CZ" sz="1400" dirty="0" err="1">
                <a:latin typeface="+mn-lt"/>
              </a:rPr>
              <a:t>work</a:t>
            </a:r>
            <a:r>
              <a:rPr lang="cs-CZ" sz="1400" dirty="0">
                <a:latin typeface="+mn-lt"/>
              </a:rPr>
              <a:t> </a:t>
            </a:r>
            <a:r>
              <a:rPr lang="cs-CZ" sz="1400" dirty="0" err="1">
                <a:latin typeface="+mn-lt"/>
              </a:rPr>
              <a:t>with</a:t>
            </a:r>
            <a:r>
              <a:rPr lang="cs-CZ" sz="1400" dirty="0">
                <a:latin typeface="+mn-lt"/>
              </a:rPr>
              <a:t> </a:t>
            </a:r>
            <a:r>
              <a:rPr lang="cs-CZ" sz="1400" dirty="0" err="1">
                <a:latin typeface="+mn-lt"/>
              </a:rPr>
              <a:t>National</a:t>
            </a:r>
            <a:r>
              <a:rPr lang="cs-CZ" sz="1400" dirty="0">
                <a:latin typeface="+mn-lt"/>
              </a:rPr>
              <a:t> registry </a:t>
            </a:r>
            <a:r>
              <a:rPr lang="cs-CZ" sz="1400" dirty="0" err="1">
                <a:latin typeface="+mn-lt"/>
              </a:rPr>
              <a:t>of</a:t>
            </a:r>
            <a:r>
              <a:rPr lang="cs-CZ" sz="1400" dirty="0">
                <a:latin typeface="+mn-lt"/>
              </a:rPr>
              <a:t> </a:t>
            </a:r>
            <a:r>
              <a:rPr lang="cs-CZ" sz="1400" dirty="0" err="1">
                <a:latin typeface="+mn-lt"/>
              </a:rPr>
              <a:t>congenital</a:t>
            </a:r>
            <a:r>
              <a:rPr lang="cs-CZ" sz="1400" dirty="0">
                <a:latin typeface="+mn-lt"/>
              </a:rPr>
              <a:t> </a:t>
            </a:r>
            <a:r>
              <a:rPr lang="cs-CZ" sz="1400" dirty="0" err="1">
                <a:latin typeface="+mn-lt"/>
              </a:rPr>
              <a:t>malformations</a:t>
            </a:r>
            <a:endParaRPr lang="cs-CZ" sz="1400" dirty="0">
              <a:latin typeface="+mn-lt"/>
            </a:endParaRPr>
          </a:p>
          <a:p>
            <a:pPr marL="457200" indent="-457200" eaLnBrk="0" hangingPunct="0">
              <a:spcBef>
                <a:spcPct val="20000"/>
              </a:spcBef>
              <a:buFontTx/>
              <a:buChar char="-"/>
            </a:pPr>
            <a:endParaRPr lang="fr-FR" sz="1400" dirty="0">
              <a:latin typeface="+mn-lt"/>
            </a:endParaRPr>
          </a:p>
          <a:p>
            <a:pPr eaLnBrk="0" hangingPunct="0">
              <a:spcBef>
                <a:spcPct val="20000"/>
              </a:spcBef>
            </a:pPr>
            <a:r>
              <a:rPr lang="fr-FR" sz="2400" dirty="0">
                <a:latin typeface="+mn-lt"/>
              </a:rPr>
              <a:t>General University Hospital</a:t>
            </a:r>
            <a:r>
              <a:rPr lang="cs-CZ" sz="2400" dirty="0">
                <a:latin typeface="+mn-lt"/>
              </a:rPr>
              <a:t> in Prague</a:t>
            </a:r>
          </a:p>
          <a:p>
            <a:pPr marL="342900" indent="-342900" eaLnBrk="0" hangingPunct="0">
              <a:spcBef>
                <a:spcPct val="20000"/>
              </a:spcBef>
              <a:buFontTx/>
              <a:buChar char="-"/>
            </a:pPr>
            <a:r>
              <a:rPr lang="cs-CZ" sz="1400" dirty="0">
                <a:latin typeface="+mn-lt"/>
              </a:rPr>
              <a:t>2.6. 2021</a:t>
            </a:r>
          </a:p>
          <a:p>
            <a:pPr marL="342900" indent="-342900" eaLnBrk="0" hangingPunct="0">
              <a:spcBef>
                <a:spcPct val="20000"/>
              </a:spcBef>
              <a:buFontTx/>
              <a:buChar char="-"/>
            </a:pPr>
            <a:r>
              <a:rPr lang="cs-CZ" sz="1400" dirty="0">
                <a:latin typeface="+mn-lt"/>
              </a:rPr>
              <a:t>14 </a:t>
            </a:r>
            <a:r>
              <a:rPr lang="cs-CZ" sz="1400" dirty="0" err="1">
                <a:latin typeface="+mn-lt"/>
              </a:rPr>
              <a:t>participants</a:t>
            </a:r>
            <a:r>
              <a:rPr lang="cs-CZ" sz="1400" dirty="0">
                <a:latin typeface="+mn-lt"/>
              </a:rPr>
              <a:t>, online </a:t>
            </a:r>
            <a:r>
              <a:rPr lang="cs-CZ" sz="1400" dirty="0" err="1">
                <a:latin typeface="+mn-lt"/>
              </a:rPr>
              <a:t>form</a:t>
            </a:r>
            <a:r>
              <a:rPr lang="cs-CZ" sz="1400" dirty="0">
                <a:latin typeface="+mn-lt"/>
              </a:rPr>
              <a:t> via </a:t>
            </a:r>
            <a:r>
              <a:rPr lang="cs-CZ" sz="1400" dirty="0" err="1">
                <a:latin typeface="+mn-lt"/>
              </a:rPr>
              <a:t>Teams</a:t>
            </a:r>
            <a:endParaRPr lang="cs-CZ" sz="1400" dirty="0">
              <a:latin typeface="+mn-lt"/>
            </a:endParaRPr>
          </a:p>
          <a:p>
            <a:pPr marL="342900" indent="-342900" eaLnBrk="0" hangingPunct="0">
              <a:spcBef>
                <a:spcPct val="20000"/>
              </a:spcBef>
              <a:buFontTx/>
              <a:buChar char="-"/>
            </a:pPr>
            <a:r>
              <a:rPr lang="cs-CZ" sz="1400" dirty="0" err="1">
                <a:latin typeface="+mn-lt"/>
              </a:rPr>
              <a:t>Presentation</a:t>
            </a:r>
            <a:r>
              <a:rPr lang="cs-CZ" sz="1400" dirty="0">
                <a:latin typeface="+mn-lt"/>
              </a:rPr>
              <a:t> </a:t>
            </a:r>
            <a:r>
              <a:rPr lang="cs-CZ" sz="1400" dirty="0" err="1">
                <a:latin typeface="+mn-lt"/>
              </a:rPr>
              <a:t>how</a:t>
            </a:r>
            <a:r>
              <a:rPr lang="cs-CZ" sz="1400" dirty="0">
                <a:latin typeface="+mn-lt"/>
              </a:rPr>
              <a:t> to insert </a:t>
            </a:r>
            <a:r>
              <a:rPr lang="cs-CZ" sz="1400" dirty="0" err="1">
                <a:latin typeface="+mn-lt"/>
              </a:rPr>
              <a:t>rare</a:t>
            </a:r>
            <a:r>
              <a:rPr lang="cs-CZ" sz="1400" dirty="0">
                <a:latin typeface="+mn-lt"/>
              </a:rPr>
              <a:t> </a:t>
            </a:r>
            <a:r>
              <a:rPr lang="cs-CZ" sz="1400" dirty="0" err="1">
                <a:latin typeface="+mn-lt"/>
              </a:rPr>
              <a:t>disease</a:t>
            </a:r>
            <a:r>
              <a:rPr lang="cs-CZ" sz="1400" dirty="0">
                <a:latin typeface="+mn-lt"/>
              </a:rPr>
              <a:t> </a:t>
            </a:r>
            <a:r>
              <a:rPr lang="cs-CZ" sz="1400" dirty="0" err="1">
                <a:latin typeface="+mn-lt"/>
              </a:rPr>
              <a:t>cases</a:t>
            </a:r>
            <a:r>
              <a:rPr lang="cs-CZ" sz="1400" dirty="0">
                <a:latin typeface="+mn-lt"/>
              </a:rPr>
              <a:t> to </a:t>
            </a:r>
            <a:r>
              <a:rPr lang="cs-CZ" sz="1400" dirty="0" err="1">
                <a:latin typeface="+mn-lt"/>
              </a:rPr>
              <a:t>the</a:t>
            </a:r>
            <a:r>
              <a:rPr lang="cs-CZ" sz="1400" dirty="0">
                <a:latin typeface="+mn-lt"/>
              </a:rPr>
              <a:t> </a:t>
            </a:r>
            <a:r>
              <a:rPr lang="cs-CZ" sz="1400" dirty="0" err="1">
                <a:latin typeface="+mn-lt"/>
              </a:rPr>
              <a:t>hospital</a:t>
            </a:r>
            <a:r>
              <a:rPr lang="cs-CZ" sz="1400" dirty="0">
                <a:latin typeface="+mn-lt"/>
              </a:rPr>
              <a:t> </a:t>
            </a:r>
            <a:r>
              <a:rPr lang="cs-CZ" sz="1400" dirty="0" err="1">
                <a:latin typeface="+mn-lt"/>
              </a:rPr>
              <a:t>information</a:t>
            </a:r>
            <a:r>
              <a:rPr lang="cs-CZ" sz="1400" dirty="0">
                <a:latin typeface="+mn-lt"/>
              </a:rPr>
              <a:t> </a:t>
            </a:r>
            <a:r>
              <a:rPr lang="cs-CZ" sz="1400" dirty="0" err="1">
                <a:latin typeface="+mn-lt"/>
              </a:rPr>
              <a:t>system</a:t>
            </a:r>
            <a:r>
              <a:rPr lang="cs-CZ" sz="1400" dirty="0">
                <a:latin typeface="+mn-lt"/>
              </a:rPr>
              <a:t> Medea</a:t>
            </a:r>
          </a:p>
          <a:p>
            <a:pPr marL="342900" indent="-342900" eaLnBrk="0" hangingPunct="0">
              <a:spcBef>
                <a:spcPct val="20000"/>
              </a:spcBef>
              <a:buFontTx/>
              <a:buChar char="-"/>
            </a:pPr>
            <a:endParaRPr lang="fr-FR" sz="1400" dirty="0">
              <a:latin typeface="+mn-lt"/>
            </a:endParaRPr>
          </a:p>
          <a:p>
            <a:pPr eaLnBrk="0" hangingPunct="0">
              <a:spcBef>
                <a:spcPct val="20000"/>
              </a:spcBef>
            </a:pPr>
            <a:r>
              <a:rPr lang="cs-CZ" sz="2400" dirty="0">
                <a:latin typeface="+mn-lt"/>
              </a:rPr>
              <a:t>University </a:t>
            </a:r>
            <a:r>
              <a:rPr lang="cs-CZ" sz="2400" dirty="0" err="1">
                <a:latin typeface="+mn-lt"/>
              </a:rPr>
              <a:t>Hospital</a:t>
            </a:r>
            <a:r>
              <a:rPr lang="fr-FR" sz="2400" dirty="0">
                <a:latin typeface="+mn-lt"/>
              </a:rPr>
              <a:t> Brno</a:t>
            </a:r>
            <a:endParaRPr lang="cs-CZ" sz="2400" dirty="0">
              <a:latin typeface="+mn-lt"/>
            </a:endParaRPr>
          </a:p>
          <a:p>
            <a:pPr marL="342900" indent="-342900" eaLnBrk="0" hangingPunct="0">
              <a:spcBef>
                <a:spcPct val="20000"/>
              </a:spcBef>
              <a:buFontTx/>
              <a:buChar char="-"/>
            </a:pPr>
            <a:r>
              <a:rPr lang="cs-CZ" sz="1400" dirty="0">
                <a:latin typeface="+mn-lt"/>
              </a:rPr>
              <a:t>30.6. 2021</a:t>
            </a:r>
          </a:p>
          <a:p>
            <a:pPr marL="342900" indent="-342900" eaLnBrk="0" hangingPunct="0">
              <a:spcBef>
                <a:spcPct val="20000"/>
              </a:spcBef>
              <a:buFontTx/>
              <a:buChar char="-"/>
            </a:pPr>
            <a:r>
              <a:rPr lang="cs-CZ" sz="1400" dirty="0">
                <a:latin typeface="+mn-lt"/>
              </a:rPr>
              <a:t>13 </a:t>
            </a:r>
            <a:r>
              <a:rPr lang="cs-CZ" sz="1400" dirty="0" err="1">
                <a:latin typeface="+mn-lt"/>
              </a:rPr>
              <a:t>participants</a:t>
            </a:r>
            <a:r>
              <a:rPr lang="cs-CZ" sz="1400" dirty="0">
                <a:latin typeface="+mn-lt"/>
              </a:rPr>
              <a:t>, </a:t>
            </a:r>
            <a:r>
              <a:rPr lang="cs-CZ" sz="1400" dirty="0" err="1">
                <a:latin typeface="+mn-lt"/>
              </a:rPr>
              <a:t>present</a:t>
            </a:r>
            <a:r>
              <a:rPr lang="cs-CZ" sz="1400" dirty="0">
                <a:latin typeface="+mn-lt"/>
              </a:rPr>
              <a:t> </a:t>
            </a:r>
            <a:r>
              <a:rPr lang="cs-CZ" sz="1400" dirty="0" err="1">
                <a:latin typeface="+mn-lt"/>
              </a:rPr>
              <a:t>form</a:t>
            </a:r>
            <a:endParaRPr lang="cs-CZ" sz="1400" dirty="0">
              <a:latin typeface="+mn-lt"/>
            </a:endParaRPr>
          </a:p>
          <a:p>
            <a:pPr marL="342900" indent="-342900" eaLnBrk="0" hangingPunct="0">
              <a:spcBef>
                <a:spcPct val="20000"/>
              </a:spcBef>
              <a:buFontTx/>
              <a:buChar char="-"/>
            </a:pPr>
            <a:r>
              <a:rPr lang="en-US" sz="1400" dirty="0">
                <a:latin typeface="+mn-lt"/>
              </a:rPr>
              <a:t>Presentation how to insert rare disease cases to the hospital information system Medea</a:t>
            </a:r>
          </a:p>
          <a:p>
            <a:pPr marL="342900" indent="-342900" eaLnBrk="0" hangingPunct="0">
              <a:spcBef>
                <a:spcPct val="20000"/>
              </a:spcBef>
              <a:buFontTx/>
              <a:buChar char="-"/>
            </a:pPr>
            <a:endParaRPr lang="cs-CZ" sz="1400" dirty="0">
              <a:latin typeface="+mn-lt"/>
            </a:endParaRPr>
          </a:p>
        </p:txBody>
      </p:sp>
      <p:sp>
        <p:nvSpPr>
          <p:cNvPr id="10" name="Espace réservé du numéro de diapositive 9"/>
          <p:cNvSpPr>
            <a:spLocks noGrp="1"/>
          </p:cNvSpPr>
          <p:nvPr>
            <p:ph type="sldNum" sz="quarter" idx="12"/>
          </p:nvPr>
        </p:nvSpPr>
        <p:spPr>
          <a:xfrm>
            <a:off x="8401050" y="6492875"/>
            <a:ext cx="660400" cy="365125"/>
          </a:xfrm>
        </p:spPr>
        <p:txBody>
          <a:bodyPr vert="horz" lIns="91440" tIns="45720" rIns="91440" bIns="45720" rtlCol="0" anchor="ctr">
            <a:normAutofit/>
          </a:bodyPr>
          <a:lstStyle/>
          <a:p>
            <a:pPr>
              <a:spcAft>
                <a:spcPts val="600"/>
              </a:spcAft>
              <a:defRPr/>
            </a:pPr>
            <a:fld id="{36926C08-CAE4-4D5F-9B84-3A0FF54EE92C}" type="slidenum">
              <a:rPr lang="fr-FR" kern="1200">
                <a:solidFill>
                  <a:srgbClr val="666666">
                    <a:tint val="75000"/>
                  </a:srgbClr>
                </a:solidFill>
                <a:latin typeface="+mn-lt"/>
                <a:ea typeface="+mn-ea"/>
                <a:cs typeface="+mn-cs"/>
              </a:rPr>
              <a:pPr>
                <a:spcAft>
                  <a:spcPts val="600"/>
                </a:spcAft>
                <a:defRPr/>
              </a:pPr>
              <a:t>9</a:t>
            </a:fld>
            <a:endParaRPr lang="fr-FR" kern="1200">
              <a:solidFill>
                <a:srgbClr val="666666">
                  <a:tint val="75000"/>
                </a:srgbClr>
              </a:solidFill>
              <a:latin typeface="+mn-lt"/>
              <a:ea typeface="+mn-ea"/>
              <a:cs typeface="+mn-cs"/>
            </a:endParaRPr>
          </a:p>
        </p:txBody>
      </p:sp>
      <p:pic>
        <p:nvPicPr>
          <p:cNvPr id="5" name="Obrázek 4" descr="Obsah obrázku text, strop, interiér, zeď&#10;&#10;Popis byl vytvořen automaticky">
            <a:extLst>
              <a:ext uri="{FF2B5EF4-FFF2-40B4-BE49-F238E27FC236}">
                <a16:creationId xmlns:a16="http://schemas.microsoft.com/office/drawing/2014/main" id="{753F9A65-0A14-45EE-996E-8291A6D997E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164099" y="1604691"/>
            <a:ext cx="3255729" cy="3648618"/>
          </a:xfrm>
          <a:prstGeom prst="rect">
            <a:avLst/>
          </a:prstGeom>
          <a:noFill/>
        </p:spPr>
      </p:pic>
    </p:spTree>
    <p:extLst>
      <p:ext uri="{BB962C8B-B14F-4D97-AF65-F5344CB8AC3E}">
        <p14:creationId xmlns:p14="http://schemas.microsoft.com/office/powerpoint/2010/main" val="2177184974"/>
      </p:ext>
    </p:extLst>
  </p:cSld>
  <p:clrMapOvr>
    <a:masterClrMapping/>
  </p:clrMapOvr>
</p:sld>
</file>

<file path=ppt/theme/theme1.xml><?xml version="1.0" encoding="utf-8"?>
<a:theme xmlns:a="http://schemas.openxmlformats.org/drawingml/2006/main" name="1_Thème Office">
  <a:themeElements>
    <a:clrScheme name="RD-CODE">
      <a:dk1>
        <a:srgbClr val="000000"/>
      </a:dk1>
      <a:lt1>
        <a:srgbClr val="FFFFFF"/>
      </a:lt1>
      <a:dk2>
        <a:srgbClr val="999999"/>
      </a:dk2>
      <a:lt2>
        <a:srgbClr val="49A078"/>
      </a:lt2>
      <a:accent1>
        <a:srgbClr val="008258"/>
      </a:accent1>
      <a:accent2>
        <a:srgbClr val="FFD431"/>
      </a:accent2>
      <a:accent3>
        <a:srgbClr val="9CC597"/>
      </a:accent3>
      <a:accent4>
        <a:srgbClr val="164194"/>
      </a:accent4>
      <a:accent5>
        <a:srgbClr val="B9D6F2"/>
      </a:accent5>
      <a:accent6>
        <a:srgbClr val="666666"/>
      </a:accent6>
      <a:hlink>
        <a:srgbClr val="164194"/>
      </a:hlink>
      <a:folHlink>
        <a:srgbClr val="00006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3832</TotalTime>
  <Words>1228</Words>
  <Application>Microsoft Office PowerPoint</Application>
  <PresentationFormat>Předvádění na obrazovce (4:3)</PresentationFormat>
  <Paragraphs>266</Paragraphs>
  <Slides>12</Slides>
  <Notes>0</Notes>
  <HiddenSlides>0</HiddenSlides>
  <MMClips>0</MMClips>
  <ScaleCrop>false</ScaleCrop>
  <HeadingPairs>
    <vt:vector size="6" baseType="variant">
      <vt:variant>
        <vt:lpstr>Použitá písma</vt:lpstr>
      </vt:variant>
      <vt:variant>
        <vt:i4>2</vt:i4>
      </vt:variant>
      <vt:variant>
        <vt:lpstr>Motiv</vt:lpstr>
      </vt:variant>
      <vt:variant>
        <vt:i4>1</vt:i4>
      </vt:variant>
      <vt:variant>
        <vt:lpstr>Nadpisy snímků</vt:lpstr>
      </vt:variant>
      <vt:variant>
        <vt:i4>12</vt:i4>
      </vt:variant>
    </vt:vector>
  </HeadingPairs>
  <TitlesOfParts>
    <vt:vector size="15" baseType="lpstr">
      <vt:lpstr>Arial</vt:lpstr>
      <vt:lpstr>Calibri</vt:lpstr>
      <vt:lpstr>1_Thème Office</vt:lpstr>
      <vt:lpstr>RD-CODE Final Workshop 29-30th November 2021</vt:lpstr>
      <vt:lpstr>Content</vt:lpstr>
      <vt:lpstr>Czech Republic (10.6 mil inhabitants)</vt:lpstr>
      <vt:lpstr>Czech Republic</vt:lpstr>
      <vt:lpstr>Czech Republic – data collections</vt:lpstr>
      <vt:lpstr>Czech Republic side effects </vt:lpstr>
      <vt:lpstr>Czech Republic – ORPHAcodes use</vt:lpstr>
      <vt:lpstr>Czech Republic RD-CODE Key Activities and Milestones</vt:lpstr>
      <vt:lpstr>Czech Repblic – ORPHAcodes Courses</vt:lpstr>
      <vt:lpstr>ORPHAcodes E-learning</vt:lpstr>
      <vt:lpstr>Discussion</vt:lpstr>
      <vt:lpstr>Roundtable Topics – Session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angin</dc:creator>
  <cp:lastModifiedBy>Miroslav</cp:lastModifiedBy>
  <cp:revision>190</cp:revision>
  <dcterms:created xsi:type="dcterms:W3CDTF">2012-05-07T13:50:16Z</dcterms:created>
  <dcterms:modified xsi:type="dcterms:W3CDTF">2021-11-27T08:58:48Z</dcterms:modified>
</cp:coreProperties>
</file>