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63" r:id="rId3"/>
    <p:sldId id="265" r:id="rId4"/>
    <p:sldId id="261" r:id="rId5"/>
    <p:sldId id="268" r:id="rId6"/>
    <p:sldId id="279" r:id="rId7"/>
    <p:sldId id="275" r:id="rId8"/>
    <p:sldId id="276" r:id="rId9"/>
    <p:sldId id="278" r:id="rId10"/>
    <p:sldId id="277" r:id="rId11"/>
    <p:sldId id="274" r:id="rId1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84" autoAdjust="0"/>
    <p:restoredTop sz="94660"/>
  </p:normalViewPr>
  <p:slideViewPr>
    <p:cSldViewPr>
      <p:cViewPr varScale="1">
        <p:scale>
          <a:sx n="121" d="100"/>
          <a:sy n="121" d="100"/>
        </p:scale>
        <p:origin x="1350" y="90"/>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98" d="100"/>
          <a:sy n="98" d="100"/>
        </p:scale>
        <p:origin x="-3516" y="-96"/>
      </p:cViewPr>
      <p:guideLst>
        <p:guide orient="horz" pos="2880"/>
        <p:guide pos="2160"/>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EF55FA-1DEA-4D69-8AB7-9BDCF33A402F}" type="datetimeFigureOut">
              <a:rPr lang="fr-FR" smtClean="0"/>
              <a:pPr/>
              <a:t>24/11/2021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3779A5-B32A-43CD-8B12-E5B64DF101CA}" type="slidenum">
              <a:rPr lang="fr-FR" smtClean="0"/>
              <a:pPr/>
              <a:t>‹N°›</a:t>
            </a:fld>
            <a:endParaRPr lang="fr-FR"/>
          </a:p>
        </p:txBody>
      </p:sp>
    </p:spTree>
    <p:extLst>
      <p:ext uri="{BB962C8B-B14F-4D97-AF65-F5344CB8AC3E}">
        <p14:creationId xmlns:p14="http://schemas.microsoft.com/office/powerpoint/2010/main" val="28504088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33779A5-B32A-43CD-8B12-E5B64DF101CA}" type="slidenum">
              <a:rPr lang="fr-FR" smtClean="0"/>
              <a:pPr/>
              <a:t>8</a:t>
            </a:fld>
            <a:endParaRPr lang="fr-FR"/>
          </a:p>
        </p:txBody>
      </p:sp>
    </p:spTree>
    <p:extLst>
      <p:ext uri="{BB962C8B-B14F-4D97-AF65-F5344CB8AC3E}">
        <p14:creationId xmlns:p14="http://schemas.microsoft.com/office/powerpoint/2010/main" val="22989977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cxnSp>
        <p:nvCxnSpPr>
          <p:cNvPr id="32" name="Straight Connector 31"/>
          <p:cNvCxnSpPr/>
          <p:nvPr/>
        </p:nvCxnSpPr>
        <p:spPr>
          <a:xfrm rot="16200000" flipH="1">
            <a:off x="4056459" y="2971800"/>
            <a:ext cx="6858000" cy="9144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10800000" flipV="1">
            <a:off x="5568952" y="3681412"/>
            <a:ext cx="3572669"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6481872" y="-8467"/>
            <a:ext cx="2659747"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6854640" y="-8467"/>
            <a:ext cx="2289362"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6261100" y="3048000"/>
            <a:ext cx="2882900"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6617209" y="-8467"/>
            <a:ext cx="2524411"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8000640" y="-8467"/>
            <a:ext cx="1140980"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8036253" y="-8467"/>
            <a:ext cx="110536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7534496" y="3589867"/>
            <a:ext cx="1607123"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391448" y="2228850"/>
            <a:ext cx="5825202" cy="1646302"/>
          </a:xfrm>
        </p:spPr>
        <p:txBody>
          <a:bodyPr anchor="b">
            <a:noAutofit/>
          </a:bodyPr>
          <a:lstStyle>
            <a:lvl1pPr algn="l">
              <a:defRPr sz="4800">
                <a:solidFill>
                  <a:schemeClr val="accent6">
                    <a:lumMod val="75000"/>
                  </a:schemeClr>
                </a:solidFill>
              </a:defRPr>
            </a:lvl1pPr>
          </a:lstStyle>
          <a:p>
            <a:r>
              <a:rPr lang="en-US" dirty="0" smtClean="0"/>
              <a:t>Click to edit Master title style</a:t>
            </a:r>
            <a:endParaRPr lang="en-US" dirty="0"/>
          </a:p>
        </p:txBody>
      </p:sp>
      <p:sp>
        <p:nvSpPr>
          <p:cNvPr id="3" name="Subtitle 2"/>
          <p:cNvSpPr>
            <a:spLocks noGrp="1"/>
          </p:cNvSpPr>
          <p:nvPr>
            <p:ph type="subTitle" idx="1" hasCustomPrompt="1"/>
          </p:nvPr>
        </p:nvSpPr>
        <p:spPr>
          <a:xfrm>
            <a:off x="391448" y="3875150"/>
            <a:ext cx="5825202" cy="1096899"/>
          </a:xfrm>
        </p:spPr>
        <p:txBody>
          <a:bodyPr anchor="t"/>
          <a:lstStyle>
            <a:lvl1pPr marL="0" indent="0" algn="l">
              <a:buNone/>
              <a:defRPr>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a:t>
            </a:r>
          </a:p>
          <a:p>
            <a:r>
              <a:rPr lang="en-US" dirty="0" smtClean="0"/>
              <a:t>subtitle </a:t>
            </a:r>
          </a:p>
          <a:p>
            <a:r>
              <a:rPr lang="en-US" dirty="0" smtClean="0"/>
              <a:t>style</a:t>
            </a:r>
            <a:endParaRPr lang="en-US" dirty="0"/>
          </a:p>
        </p:txBody>
      </p:sp>
      <p:sp>
        <p:nvSpPr>
          <p:cNvPr id="25" name="ZoneTexte 24"/>
          <p:cNvSpPr txBox="1"/>
          <p:nvPr userDrawn="1"/>
        </p:nvSpPr>
        <p:spPr>
          <a:xfrm>
            <a:off x="7327900" y="3257014"/>
            <a:ext cx="1816100" cy="3600986"/>
          </a:xfrm>
          <a:prstGeom prst="rect">
            <a:avLst/>
          </a:prstGeom>
          <a:noFill/>
        </p:spPr>
        <p:txBody>
          <a:bodyPr wrap="square" rtlCol="0">
            <a:spAutoFit/>
          </a:bodyPr>
          <a:lstStyle/>
          <a:p>
            <a:pPr algn="r" fontAlgn="base">
              <a:spcBef>
                <a:spcPct val="0"/>
              </a:spcBef>
              <a:spcAft>
                <a:spcPct val="0"/>
              </a:spcAft>
            </a:pPr>
            <a:r>
              <a:rPr lang="en-US" sz="1200" i="1" dirty="0" smtClean="0">
                <a:solidFill>
                  <a:schemeClr val="bg1"/>
                </a:solidFill>
                <a:latin typeface="+mj-lt"/>
              </a:rPr>
              <a:t>The content of presentation represents the views of the author only and is his/her sole responsibility; it can not be considered to reflect the views of the European Commission and/or the Consumers, Health, Agriculture and Food Executive Agency or any other body of the European Union. The European Commission and the Agency do not accept any responsibility for use that may be made of the information it contains.</a:t>
            </a:r>
            <a:endParaRPr lang="fr-FR" sz="2000" dirty="0">
              <a:solidFill>
                <a:schemeClr val="bg1"/>
              </a:solidFill>
              <a:latin typeface="+mj-lt"/>
            </a:endParaRPr>
          </a:p>
        </p:txBody>
      </p:sp>
      <p:pic>
        <p:nvPicPr>
          <p:cNvPr id="33" name="Image 32" descr="ec_for_fb.jpg"/>
          <p:cNvPicPr>
            <a:picLocks noChangeAspect="1"/>
          </p:cNvPicPr>
          <p:nvPr userDrawn="1"/>
        </p:nvPicPr>
        <p:blipFill>
          <a:blip r:embed="rId2" cstate="print"/>
          <a:srcRect l="12153" r="12500"/>
          <a:stretch>
            <a:fillRect/>
          </a:stretch>
        </p:blipFill>
        <p:spPr>
          <a:xfrm>
            <a:off x="4883150" y="5943600"/>
            <a:ext cx="1377950" cy="914400"/>
          </a:xfrm>
          <a:prstGeom prst="rect">
            <a:avLst/>
          </a:prstGeom>
        </p:spPr>
      </p:pic>
      <p:sp>
        <p:nvSpPr>
          <p:cNvPr id="34" name="Rectangle 33"/>
          <p:cNvSpPr/>
          <p:nvPr userDrawn="1"/>
        </p:nvSpPr>
        <p:spPr>
          <a:xfrm>
            <a:off x="7461250" y="1637090"/>
            <a:ext cx="1682750" cy="1569660"/>
          </a:xfrm>
          <a:prstGeom prst="rect">
            <a:avLst/>
          </a:prstGeom>
        </p:spPr>
        <p:txBody>
          <a:bodyPr wrap="square">
            <a:spAutoFit/>
          </a:bodyPr>
          <a:lstStyle/>
          <a:p>
            <a:pPr algn="r" fontAlgn="base">
              <a:spcBef>
                <a:spcPct val="0"/>
              </a:spcBef>
              <a:spcAft>
                <a:spcPct val="0"/>
              </a:spcAft>
            </a:pPr>
            <a:r>
              <a:rPr lang="fr-FR" sz="1200" i="1" dirty="0" smtClean="0">
                <a:solidFill>
                  <a:schemeClr val="bg1"/>
                </a:solidFill>
                <a:latin typeface="+mj-lt"/>
              </a:rPr>
              <a:t>This </a:t>
            </a:r>
            <a:r>
              <a:rPr lang="fr-FR" sz="1200" i="1" dirty="0" err="1" smtClean="0">
                <a:solidFill>
                  <a:schemeClr val="bg1"/>
                </a:solidFill>
                <a:latin typeface="+mj-lt"/>
              </a:rPr>
              <a:t>presentation</a:t>
            </a:r>
            <a:r>
              <a:rPr lang="fr-FR" sz="1200" i="1" dirty="0" smtClean="0">
                <a:solidFill>
                  <a:schemeClr val="bg1"/>
                </a:solidFill>
                <a:latin typeface="+mj-lt"/>
              </a:rPr>
              <a:t> </a:t>
            </a:r>
            <a:r>
              <a:rPr lang="en-US" sz="1200" i="1" dirty="0" smtClean="0">
                <a:solidFill>
                  <a:schemeClr val="bg1"/>
                </a:solidFill>
                <a:latin typeface="+mj-lt"/>
              </a:rPr>
              <a:t>is part of the project / joint action ‘826607/ RD-CODE’ which has received funding from the European Union’s Health </a:t>
            </a:r>
            <a:r>
              <a:rPr lang="en-US" sz="1200" i="1" dirty="0" err="1" smtClean="0">
                <a:solidFill>
                  <a:schemeClr val="bg1"/>
                </a:solidFill>
                <a:latin typeface="+mj-lt"/>
              </a:rPr>
              <a:t>Programme</a:t>
            </a:r>
            <a:r>
              <a:rPr lang="en-US" sz="1200" i="1" dirty="0" smtClean="0">
                <a:solidFill>
                  <a:schemeClr val="bg1"/>
                </a:solidFill>
                <a:latin typeface="+mj-lt"/>
              </a:rPr>
              <a:t> (2014-2020).</a:t>
            </a:r>
          </a:p>
        </p:txBody>
      </p:sp>
      <p:pic>
        <p:nvPicPr>
          <p:cNvPr id="35" name="Image 34" descr="Logo_RD-Code.gif"/>
          <p:cNvPicPr>
            <a:picLocks noChangeAspect="1"/>
          </p:cNvPicPr>
          <p:nvPr userDrawn="1"/>
        </p:nvPicPr>
        <p:blipFill>
          <a:blip r:embed="rId3" cstate="print"/>
          <a:stretch>
            <a:fillRect/>
          </a:stretch>
        </p:blipFill>
        <p:spPr>
          <a:xfrm>
            <a:off x="304800" y="539750"/>
            <a:ext cx="4508402" cy="844550"/>
          </a:xfrm>
          <a:prstGeom prst="rect">
            <a:avLst/>
          </a:prstGeom>
        </p:spPr>
      </p:pic>
      <p:grpSp>
        <p:nvGrpSpPr>
          <p:cNvPr id="36" name="Groupe 47"/>
          <p:cNvGrpSpPr/>
          <p:nvPr userDrawn="1"/>
        </p:nvGrpSpPr>
        <p:grpSpPr>
          <a:xfrm>
            <a:off x="389811" y="6304518"/>
            <a:ext cx="2181939" cy="369332"/>
            <a:chOff x="2319750" y="6037818"/>
            <a:chExt cx="2181939" cy="369332"/>
          </a:xfrm>
        </p:grpSpPr>
        <p:sp>
          <p:nvSpPr>
            <p:cNvPr id="37" name="Rectangle 36"/>
            <p:cNvSpPr/>
            <p:nvPr userDrawn="1"/>
          </p:nvSpPr>
          <p:spPr>
            <a:xfrm>
              <a:off x="2496012" y="6037818"/>
              <a:ext cx="2005677" cy="369332"/>
            </a:xfrm>
            <a:prstGeom prst="rect">
              <a:avLst/>
            </a:prstGeom>
          </p:spPr>
          <p:txBody>
            <a:bodyPr wrap="none">
              <a:spAutoFit/>
            </a:bodyPr>
            <a:lstStyle/>
            <a:p>
              <a:pPr fontAlgn="base">
                <a:spcBef>
                  <a:spcPct val="0"/>
                </a:spcBef>
                <a:spcAft>
                  <a:spcPct val="0"/>
                </a:spcAft>
                <a:defRPr/>
              </a:pPr>
              <a:r>
                <a:rPr lang="fr-FR" b="1" dirty="0" smtClean="0">
                  <a:solidFill>
                    <a:srgbClr val="666666"/>
                  </a:solidFill>
                  <a:latin typeface="Arial" charset="0"/>
                </a:rPr>
                <a:t>http://rd-code.eu</a:t>
              </a:r>
              <a:endParaRPr lang="fr-FR" b="1" dirty="0">
                <a:solidFill>
                  <a:srgbClr val="666666"/>
                </a:solidFill>
                <a:latin typeface="Arial" charset="0"/>
              </a:endParaRPr>
            </a:p>
          </p:txBody>
        </p:sp>
        <p:pic>
          <p:nvPicPr>
            <p:cNvPr id="38" name="Image 37" descr="star.gif"/>
            <p:cNvPicPr>
              <a:picLocks noChangeAspect="1"/>
            </p:cNvPicPr>
            <p:nvPr userDrawn="1"/>
          </p:nvPicPr>
          <p:blipFill>
            <a:blip r:embed="rId4" cstate="print"/>
            <a:stretch>
              <a:fillRect/>
            </a:stretch>
          </p:blipFill>
          <p:spPr>
            <a:xfrm>
              <a:off x="2319750" y="6096000"/>
              <a:ext cx="252000" cy="252000"/>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27000" y="63500"/>
            <a:ext cx="8089900" cy="1143000"/>
          </a:xfrm>
        </p:spPr>
        <p:txBody>
          <a:bodyPr/>
          <a:lstStyle>
            <a:lvl1pPr algn="l">
              <a:defRPr sz="4000" b="1">
                <a:solidFill>
                  <a:schemeClr val="accent1"/>
                </a:solidFill>
              </a:defRPr>
            </a:lvl1pPr>
          </a:lstStyle>
          <a:p>
            <a:r>
              <a:rPr lang="fr-FR" dirty="0" smtClean="0"/>
              <a:t>Cliquez pour modifier le style du titre</a:t>
            </a:r>
            <a:endParaRPr lang="fr-FR" dirty="0"/>
          </a:p>
        </p:txBody>
      </p:sp>
      <p:sp>
        <p:nvSpPr>
          <p:cNvPr id="3" name="Espace réservé du contenu 2"/>
          <p:cNvSpPr>
            <a:spLocks noGrp="1"/>
          </p:cNvSpPr>
          <p:nvPr>
            <p:ph idx="1"/>
          </p:nvPr>
        </p:nvSpPr>
        <p:spPr>
          <a:xfrm>
            <a:off x="127000" y="1473200"/>
            <a:ext cx="8089900" cy="4889500"/>
          </a:xfrm>
        </p:spPr>
        <p:txBody>
          <a:bodyPr/>
          <a:lstStyle>
            <a:lvl1pPr>
              <a:buFontTx/>
              <a:buBlip>
                <a:blip r:embed="rId2"/>
              </a:buBlip>
              <a:defRPr>
                <a:solidFill>
                  <a:srgbClr val="081908"/>
                </a:solidFill>
              </a:defRPr>
            </a:lvl1pPr>
            <a:lvl2pPr>
              <a:buClr>
                <a:schemeClr val="accent1"/>
              </a:buClr>
              <a:buSzPct val="80000"/>
              <a:buFontTx/>
              <a:buBlip>
                <a:blip r:embed="rId3"/>
              </a:buBlip>
              <a:defRPr>
                <a:solidFill>
                  <a:srgbClr val="081908"/>
                </a:solidFill>
              </a:defRPr>
            </a:lvl2pPr>
            <a:lvl3pPr>
              <a:buClr>
                <a:schemeClr val="tx1"/>
              </a:buClr>
              <a:buFont typeface="Calibri" pitchFamily="34" charset="0"/>
              <a:buChar char="&gt;"/>
              <a:defRPr>
                <a:solidFill>
                  <a:srgbClr val="081908"/>
                </a:solidFill>
              </a:defRPr>
            </a:lvl3pPr>
            <a:lvl4pPr>
              <a:defRPr>
                <a:solidFill>
                  <a:srgbClr val="081908"/>
                </a:solidFill>
              </a:defRPr>
            </a:lvl4pPr>
            <a:lvl5pPr>
              <a:defRPr>
                <a:solidFill>
                  <a:srgbClr val="081908"/>
                </a:solidFill>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6" name="Espace réservé du numéro de diapositive 5"/>
          <p:cNvSpPr>
            <a:spLocks noGrp="1"/>
          </p:cNvSpPr>
          <p:nvPr>
            <p:ph type="sldNum" sz="quarter" idx="11"/>
          </p:nvPr>
        </p:nvSpPr>
        <p:spPr>
          <a:xfrm>
            <a:off x="8369300" y="6442075"/>
            <a:ext cx="736600" cy="365125"/>
          </a:xfrm>
        </p:spPr>
        <p:txBody>
          <a:bodyPr/>
          <a:lstStyle>
            <a:lvl1pPr>
              <a:defRPr>
                <a:solidFill>
                  <a:schemeClr val="bg1"/>
                </a:solidFill>
              </a:defRPr>
            </a:lvl1pPr>
          </a:lstStyle>
          <a:p>
            <a:pPr>
              <a:defRPr/>
            </a:pPr>
            <a:fld id="{730FAD06-16F0-4E7E-B3A8-447A4807ABCD}" type="slidenum">
              <a:rPr lang="fr-FR" smtClean="0"/>
              <a:pPr>
                <a:defRPr/>
              </a:pPr>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solidFill>
                  <a:schemeClr val="accent6">
                    <a:lumMod val="75000"/>
                  </a:schemeClr>
                </a:solidFill>
              </a:defRPr>
            </a:lvl1p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a:xfrm>
            <a:off x="341530" y="6349240"/>
            <a:ext cx="2133600" cy="365125"/>
          </a:xfrm>
          <a:prstGeom prst="rect">
            <a:avLst/>
          </a:prstGeom>
        </p:spPr>
        <p:txBody>
          <a:bodyPr/>
          <a:lstStyle>
            <a:lvl1pPr>
              <a:defRPr/>
            </a:lvl1pPr>
          </a:lstStyle>
          <a:p>
            <a:pPr>
              <a:defRPr/>
            </a:pPr>
            <a:endParaRPr lang="fr-FR" dirty="0">
              <a:solidFill>
                <a:srgbClr val="999999"/>
              </a:solidFill>
            </a:endParaRP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fr-FR" dirty="0">
              <a:solidFill>
                <a:srgbClr val="666666">
                  <a:tint val="75000"/>
                </a:srgb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79C8B1FA-10AC-40BB-B8D4-E779DEAEC870}" type="slidenum">
              <a:rPr lang="fr-FR">
                <a:solidFill>
                  <a:srgbClr val="666666">
                    <a:tint val="75000"/>
                  </a:srgbClr>
                </a:solidFill>
              </a:rPr>
              <a:pPr>
                <a:defRPr/>
              </a:pPr>
              <a:t>‹N°›</a:t>
            </a:fld>
            <a:endParaRPr lang="fr-FR" dirty="0">
              <a:solidFill>
                <a:srgbClr val="666666">
                  <a:tint val="75000"/>
                </a:srgb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smtClean="0"/>
              <a:t>Cliquez pour modifier le style du titre</a:t>
            </a:r>
            <a:endParaRPr lang="fr-FR" dirty="0"/>
          </a:p>
        </p:txBody>
      </p:sp>
      <p:sp>
        <p:nvSpPr>
          <p:cNvPr id="3" name="Espace réservé du contenu 2"/>
          <p:cNvSpPr>
            <a:spLocks noGrp="1"/>
          </p:cNvSpPr>
          <p:nvPr>
            <p:ph sz="half" idx="1"/>
          </p:nvPr>
        </p:nvSpPr>
        <p:spPr>
          <a:xfrm>
            <a:off x="152400" y="1600200"/>
            <a:ext cx="4038600" cy="4525963"/>
          </a:xfrm>
        </p:spPr>
        <p:txBody>
          <a:bodyPr/>
          <a:lstStyle>
            <a:lvl1pPr>
              <a:buFontTx/>
              <a:buBlip>
                <a:blip r:embed="rId2"/>
              </a:buBlip>
              <a:defRPr sz="28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5" name="Espace réservé de la date 4"/>
          <p:cNvSpPr>
            <a:spLocks noGrp="1"/>
          </p:cNvSpPr>
          <p:nvPr>
            <p:ph type="dt" sz="half" idx="10"/>
          </p:nvPr>
        </p:nvSpPr>
        <p:spPr>
          <a:xfrm>
            <a:off x="341530" y="6349240"/>
            <a:ext cx="2133600" cy="365125"/>
          </a:xfrm>
          <a:prstGeom prst="rect">
            <a:avLst/>
          </a:prstGeom>
        </p:spPr>
        <p:txBody>
          <a:bodyPr/>
          <a:lstStyle>
            <a:lvl1pPr>
              <a:defRPr/>
            </a:lvl1pPr>
          </a:lstStyle>
          <a:p>
            <a:pPr>
              <a:defRPr/>
            </a:pPr>
            <a:endParaRPr lang="fr-FR" dirty="0">
              <a:solidFill>
                <a:srgbClr val="999999"/>
              </a:solidFill>
            </a:endParaRP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fr-FR" dirty="0">
              <a:solidFill>
                <a:srgbClr val="666666">
                  <a:tint val="75000"/>
                </a:srgbClr>
              </a:solidFill>
            </a:endParaRPr>
          </a:p>
        </p:txBody>
      </p:sp>
      <p:sp>
        <p:nvSpPr>
          <p:cNvPr id="7" name="Espace réservé du numéro de diapositive 6"/>
          <p:cNvSpPr>
            <a:spLocks noGrp="1"/>
          </p:cNvSpPr>
          <p:nvPr>
            <p:ph type="sldNum" sz="quarter" idx="12"/>
          </p:nvPr>
        </p:nvSpPr>
        <p:spPr/>
        <p:txBody>
          <a:bodyPr/>
          <a:lstStyle>
            <a:lvl1pPr>
              <a:defRPr/>
            </a:lvl1pPr>
          </a:lstStyle>
          <a:p>
            <a:pPr>
              <a:defRPr/>
            </a:pPr>
            <a:fld id="{7FD52149-FBE2-42BC-BF50-B249DAFD373F}" type="slidenum">
              <a:rPr lang="fr-FR">
                <a:solidFill>
                  <a:srgbClr val="666666">
                    <a:tint val="75000"/>
                  </a:srgbClr>
                </a:solidFill>
              </a:rPr>
              <a:pPr>
                <a:defRPr/>
              </a:pPr>
              <a:t>‹N°›</a:t>
            </a:fld>
            <a:endParaRPr lang="fr-FR" dirty="0">
              <a:solidFill>
                <a:srgbClr val="666666">
                  <a:tint val="75000"/>
                </a:srgbClr>
              </a:solidFill>
            </a:endParaRPr>
          </a:p>
        </p:txBody>
      </p:sp>
      <p:sp>
        <p:nvSpPr>
          <p:cNvPr id="8" name="Espace réservé du contenu 2"/>
          <p:cNvSpPr>
            <a:spLocks noGrp="1"/>
          </p:cNvSpPr>
          <p:nvPr>
            <p:ph sz="half" idx="13"/>
          </p:nvPr>
        </p:nvSpPr>
        <p:spPr>
          <a:xfrm>
            <a:off x="4356100" y="1606550"/>
            <a:ext cx="4038600" cy="4525963"/>
          </a:xfrm>
        </p:spPr>
        <p:txBody>
          <a:bodyPr/>
          <a:lstStyle>
            <a:lvl1pPr>
              <a:buFontTx/>
              <a:buBlip>
                <a:blip r:embed="rId2"/>
              </a:buBlip>
              <a:defRPr sz="28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127000" y="1535113"/>
            <a:ext cx="4040188" cy="639762"/>
          </a:xfrm>
        </p:spPr>
        <p:txBody>
          <a:bodyPr anchor="b"/>
          <a:lstStyle>
            <a:lvl1pPr marL="0" indent="0">
              <a:buNone/>
              <a:defRPr sz="2400" b="1">
                <a:solidFill>
                  <a:schemeClr val="accent6">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smtClean="0"/>
              <a:t>Cliquez pour modifier les styles du texte du masque</a:t>
            </a:r>
          </a:p>
        </p:txBody>
      </p:sp>
      <p:sp>
        <p:nvSpPr>
          <p:cNvPr id="5" name="Espace réservé du texte 4"/>
          <p:cNvSpPr>
            <a:spLocks noGrp="1"/>
          </p:cNvSpPr>
          <p:nvPr>
            <p:ph type="body" sz="quarter" idx="3"/>
          </p:nvPr>
        </p:nvSpPr>
        <p:spPr>
          <a:xfrm>
            <a:off x="4314825" y="1535113"/>
            <a:ext cx="4041775" cy="639762"/>
          </a:xfrm>
        </p:spPr>
        <p:txBody>
          <a:bodyPr anchor="b"/>
          <a:lstStyle>
            <a:lvl1pPr marL="0" indent="0">
              <a:buNone/>
              <a:defRPr sz="2400" b="1">
                <a:solidFill>
                  <a:schemeClr val="accent6">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smtClean="0"/>
              <a:t>Cliquez pour modifier les styles du texte du masque</a:t>
            </a:r>
          </a:p>
        </p:txBody>
      </p:sp>
      <p:sp>
        <p:nvSpPr>
          <p:cNvPr id="7" name="Espace réservé de la date 6"/>
          <p:cNvSpPr>
            <a:spLocks noGrp="1"/>
          </p:cNvSpPr>
          <p:nvPr>
            <p:ph type="dt" sz="half" idx="10"/>
          </p:nvPr>
        </p:nvSpPr>
        <p:spPr>
          <a:xfrm>
            <a:off x="341530" y="6349240"/>
            <a:ext cx="2133600" cy="365125"/>
          </a:xfrm>
          <a:prstGeom prst="rect">
            <a:avLst/>
          </a:prstGeom>
        </p:spPr>
        <p:txBody>
          <a:bodyPr/>
          <a:lstStyle>
            <a:lvl1pPr>
              <a:defRPr/>
            </a:lvl1pPr>
          </a:lstStyle>
          <a:p>
            <a:pPr>
              <a:defRPr/>
            </a:pPr>
            <a:endParaRPr lang="fr-FR" dirty="0">
              <a:solidFill>
                <a:srgbClr val="999999"/>
              </a:solidFill>
            </a:endParaRPr>
          </a:p>
        </p:txBody>
      </p:sp>
      <p:sp>
        <p:nvSpPr>
          <p:cNvPr id="8" name="Espace réservé du pied de page 7"/>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fr-FR" dirty="0">
              <a:solidFill>
                <a:srgbClr val="666666">
                  <a:tint val="75000"/>
                </a:srgbClr>
              </a:solidFill>
            </a:endParaRPr>
          </a:p>
        </p:txBody>
      </p:sp>
      <p:sp>
        <p:nvSpPr>
          <p:cNvPr id="9" name="Espace réservé du numéro de diapositive 8"/>
          <p:cNvSpPr>
            <a:spLocks noGrp="1"/>
          </p:cNvSpPr>
          <p:nvPr>
            <p:ph type="sldNum" sz="quarter" idx="12"/>
          </p:nvPr>
        </p:nvSpPr>
        <p:spPr/>
        <p:txBody>
          <a:bodyPr/>
          <a:lstStyle>
            <a:lvl1pPr>
              <a:defRPr/>
            </a:lvl1pPr>
          </a:lstStyle>
          <a:p>
            <a:pPr>
              <a:defRPr/>
            </a:pPr>
            <a:fld id="{36926C08-CAE4-4D5F-9B84-3A0FF54EE92C}" type="slidenum">
              <a:rPr lang="fr-FR">
                <a:solidFill>
                  <a:srgbClr val="666666">
                    <a:tint val="75000"/>
                  </a:srgbClr>
                </a:solidFill>
              </a:rPr>
              <a:pPr>
                <a:defRPr/>
              </a:pPr>
              <a:t>‹N°›</a:t>
            </a:fld>
            <a:endParaRPr lang="fr-FR" dirty="0">
              <a:solidFill>
                <a:srgbClr val="666666">
                  <a:tint val="75000"/>
                </a:srgbClr>
              </a:solidFill>
            </a:endParaRPr>
          </a:p>
        </p:txBody>
      </p:sp>
      <p:sp>
        <p:nvSpPr>
          <p:cNvPr id="10" name="Espace réservé du contenu 2"/>
          <p:cNvSpPr>
            <a:spLocks noGrp="1"/>
          </p:cNvSpPr>
          <p:nvPr>
            <p:ph sz="half" idx="13"/>
          </p:nvPr>
        </p:nvSpPr>
        <p:spPr>
          <a:xfrm>
            <a:off x="127000" y="2184400"/>
            <a:ext cx="4038600" cy="3941763"/>
          </a:xfrm>
        </p:spPr>
        <p:txBody>
          <a:bodyPr/>
          <a:lstStyle>
            <a:lvl1pPr>
              <a:buFontTx/>
              <a:buBlip>
                <a:blip r:embed="rId2"/>
              </a:buBlip>
              <a:defRPr sz="24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11" name="Espace réservé du contenu 2"/>
          <p:cNvSpPr>
            <a:spLocks noGrp="1"/>
          </p:cNvSpPr>
          <p:nvPr>
            <p:ph sz="half" idx="14"/>
          </p:nvPr>
        </p:nvSpPr>
        <p:spPr>
          <a:xfrm>
            <a:off x="4330700" y="2184400"/>
            <a:ext cx="4038600" cy="3941763"/>
          </a:xfrm>
        </p:spPr>
        <p:txBody>
          <a:bodyPr/>
          <a:lstStyle>
            <a:lvl1pPr>
              <a:buFontTx/>
              <a:buBlip>
                <a:blip r:embed="rId2"/>
              </a:buBlip>
              <a:defRPr sz="24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smtClean="0"/>
              <a:t>Cliquez pour modifier le style du titre</a:t>
            </a:r>
            <a:endParaRPr lang="fr-FR" dirty="0"/>
          </a:p>
        </p:txBody>
      </p:sp>
      <p:sp>
        <p:nvSpPr>
          <p:cNvPr id="3" name="Espace réservé de la date 2"/>
          <p:cNvSpPr>
            <a:spLocks noGrp="1"/>
          </p:cNvSpPr>
          <p:nvPr>
            <p:ph type="dt" sz="half" idx="10"/>
          </p:nvPr>
        </p:nvSpPr>
        <p:spPr>
          <a:xfrm>
            <a:off x="341530" y="6349240"/>
            <a:ext cx="2133600" cy="365125"/>
          </a:xfrm>
          <a:prstGeom prst="rect">
            <a:avLst/>
          </a:prstGeom>
        </p:spPr>
        <p:txBody>
          <a:bodyPr/>
          <a:lstStyle>
            <a:lvl1pPr>
              <a:defRPr/>
            </a:lvl1pPr>
          </a:lstStyle>
          <a:p>
            <a:pPr>
              <a:defRPr/>
            </a:pPr>
            <a:endParaRPr lang="fr-FR" dirty="0">
              <a:solidFill>
                <a:srgbClr val="999999"/>
              </a:solidFill>
            </a:endParaRPr>
          </a:p>
        </p:txBody>
      </p:sp>
      <p:sp>
        <p:nvSpPr>
          <p:cNvPr id="4" name="Espace réservé du pied de page 3"/>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fr-FR" dirty="0">
              <a:solidFill>
                <a:srgbClr val="666666">
                  <a:tint val="75000"/>
                </a:srgbClr>
              </a:solidFill>
            </a:endParaRPr>
          </a:p>
        </p:txBody>
      </p:sp>
      <p:sp>
        <p:nvSpPr>
          <p:cNvPr id="5" name="Espace réservé du numéro de diapositive 4"/>
          <p:cNvSpPr>
            <a:spLocks noGrp="1"/>
          </p:cNvSpPr>
          <p:nvPr>
            <p:ph type="sldNum" sz="quarter" idx="12"/>
          </p:nvPr>
        </p:nvSpPr>
        <p:spPr/>
        <p:txBody>
          <a:bodyPr/>
          <a:lstStyle>
            <a:lvl1pPr>
              <a:defRPr/>
            </a:lvl1pPr>
          </a:lstStyle>
          <a:p>
            <a:pPr>
              <a:defRPr/>
            </a:pPr>
            <a:fld id="{CF0CB66E-CF2B-4B7D-A0F6-B2AA14317566}" type="slidenum">
              <a:rPr lang="fr-FR">
                <a:solidFill>
                  <a:srgbClr val="666666">
                    <a:tint val="75000"/>
                  </a:srgbClr>
                </a:solidFill>
              </a:rPr>
              <a:pPr>
                <a:defRPr/>
              </a:pPr>
              <a:t>‹N°›</a:t>
            </a:fld>
            <a:endParaRPr lang="fr-FR" dirty="0">
              <a:solidFill>
                <a:srgbClr val="666666">
                  <a:tint val="75000"/>
                </a:srgb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341530" y="6349240"/>
            <a:ext cx="2133600" cy="365125"/>
          </a:xfrm>
          <a:prstGeom prst="rect">
            <a:avLst/>
          </a:prstGeom>
        </p:spPr>
        <p:txBody>
          <a:bodyPr/>
          <a:lstStyle>
            <a:lvl1pPr>
              <a:defRPr/>
            </a:lvl1pPr>
          </a:lstStyle>
          <a:p>
            <a:pPr>
              <a:defRPr/>
            </a:pPr>
            <a:endParaRPr lang="fr-FR" dirty="0">
              <a:solidFill>
                <a:srgbClr val="999999"/>
              </a:solidFill>
            </a:endParaRPr>
          </a:p>
        </p:txBody>
      </p:sp>
      <p:sp>
        <p:nvSpPr>
          <p:cNvPr id="3" name="Espace réservé du pied de page 2"/>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fr-FR" dirty="0">
              <a:solidFill>
                <a:srgbClr val="666666">
                  <a:tint val="75000"/>
                </a:srgbClr>
              </a:solidFill>
            </a:endParaRPr>
          </a:p>
        </p:txBody>
      </p:sp>
      <p:sp>
        <p:nvSpPr>
          <p:cNvPr id="4" name="Espace réservé du numéro de diapositive 3"/>
          <p:cNvSpPr>
            <a:spLocks noGrp="1"/>
          </p:cNvSpPr>
          <p:nvPr>
            <p:ph type="sldNum" sz="quarter" idx="12"/>
          </p:nvPr>
        </p:nvSpPr>
        <p:spPr/>
        <p:txBody>
          <a:bodyPr/>
          <a:lstStyle>
            <a:lvl1pPr>
              <a:defRPr/>
            </a:lvl1pPr>
          </a:lstStyle>
          <a:p>
            <a:pPr>
              <a:defRPr/>
            </a:pPr>
            <a:fld id="{6C4C5725-2DCC-4DFF-8A84-DD47BA27F453}" type="slidenum">
              <a:rPr lang="fr-FR">
                <a:solidFill>
                  <a:srgbClr val="666666">
                    <a:tint val="75000"/>
                  </a:srgbClr>
                </a:solidFill>
              </a:rPr>
              <a:pPr>
                <a:defRPr/>
              </a:pPr>
              <a:t>‹N°›</a:t>
            </a:fld>
            <a:endParaRPr lang="fr-FR" dirty="0">
              <a:solidFill>
                <a:srgbClr val="666666">
                  <a:tint val="75000"/>
                </a:srgb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341530" y="6349240"/>
            <a:ext cx="2133600" cy="365125"/>
          </a:xfrm>
          <a:prstGeom prst="rect">
            <a:avLst/>
          </a:prstGeom>
        </p:spPr>
        <p:txBody>
          <a:bodyPr/>
          <a:lstStyle>
            <a:lvl1pPr>
              <a:defRPr/>
            </a:lvl1pPr>
          </a:lstStyle>
          <a:p>
            <a:pPr>
              <a:defRPr/>
            </a:pPr>
            <a:endParaRPr lang="fr-FR" dirty="0">
              <a:solidFill>
                <a:srgbClr val="999999"/>
              </a:solidFill>
            </a:endParaRP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fr-FR" dirty="0">
              <a:solidFill>
                <a:srgbClr val="666666">
                  <a:tint val="75000"/>
                </a:srgbClr>
              </a:solidFill>
            </a:endParaRPr>
          </a:p>
        </p:txBody>
      </p:sp>
      <p:sp>
        <p:nvSpPr>
          <p:cNvPr id="7" name="Espace réservé du numéro de diapositive 6"/>
          <p:cNvSpPr>
            <a:spLocks noGrp="1"/>
          </p:cNvSpPr>
          <p:nvPr>
            <p:ph type="sldNum" sz="quarter" idx="12"/>
          </p:nvPr>
        </p:nvSpPr>
        <p:spPr/>
        <p:txBody>
          <a:bodyPr/>
          <a:lstStyle>
            <a:lvl1pPr>
              <a:defRPr/>
            </a:lvl1pPr>
          </a:lstStyle>
          <a:p>
            <a:pPr>
              <a:defRPr/>
            </a:pPr>
            <a:fld id="{7ED31D03-0BD5-4410-84FB-4D394D09BA9A}" type="slidenum">
              <a:rPr lang="fr-FR">
                <a:solidFill>
                  <a:srgbClr val="666666">
                    <a:tint val="75000"/>
                  </a:srgbClr>
                </a:solidFill>
              </a:rPr>
              <a:pPr>
                <a:defRPr/>
              </a:pPr>
              <a:t>‹N°›</a:t>
            </a:fld>
            <a:endParaRPr lang="fr-FR" dirty="0">
              <a:solidFill>
                <a:srgbClr val="666666">
                  <a:tint val="75000"/>
                </a:srgb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gif"/><Relationship Id="rId5" Type="http://schemas.openxmlformats.org/officeDocument/2006/relationships/slideLayout" Target="../slideLayouts/slideLayout5.xml"/><Relationship Id="rId10"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2" name="Groupe 21"/>
          <p:cNvGrpSpPr/>
          <p:nvPr userDrawn="1"/>
        </p:nvGrpSpPr>
        <p:grpSpPr>
          <a:xfrm rot="16200000">
            <a:off x="5340350" y="3054350"/>
            <a:ext cx="6857999" cy="749299"/>
            <a:chOff x="-2" y="5962650"/>
            <a:chExt cx="9144001" cy="933450"/>
          </a:xfrm>
        </p:grpSpPr>
        <p:sp>
          <p:nvSpPr>
            <p:cNvPr id="10" name="Rectangle 23"/>
            <p:cNvSpPr/>
            <p:nvPr userDrawn="1"/>
          </p:nvSpPr>
          <p:spPr>
            <a:xfrm rot="5400000">
              <a:off x="2597862" y="3409237"/>
              <a:ext cx="887574" cy="6083300"/>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23"/>
            <p:cNvSpPr/>
            <p:nvPr userDrawn="1"/>
          </p:nvSpPr>
          <p:spPr>
            <a:xfrm rot="5400000">
              <a:off x="2085976" y="4010025"/>
              <a:ext cx="800098" cy="4972051"/>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7"/>
            <p:cNvSpPr/>
            <p:nvPr userDrawn="1"/>
          </p:nvSpPr>
          <p:spPr>
            <a:xfrm rot="5400000">
              <a:off x="4105986" y="1856662"/>
              <a:ext cx="932024" cy="9144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8"/>
            <p:cNvSpPr/>
            <p:nvPr userDrawn="1"/>
          </p:nvSpPr>
          <p:spPr>
            <a:xfrm rot="5400000">
              <a:off x="4328237" y="2078912"/>
              <a:ext cx="487524" cy="9144000"/>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9"/>
            <p:cNvSpPr/>
            <p:nvPr userDrawn="1"/>
          </p:nvSpPr>
          <p:spPr>
            <a:xfrm rot="5400000">
              <a:off x="4291454" y="2042129"/>
              <a:ext cx="561089" cy="9144000"/>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27"/>
            <p:cNvSpPr/>
            <p:nvPr userDrawn="1"/>
          </p:nvSpPr>
          <p:spPr>
            <a:xfrm rot="5400000">
              <a:off x="1887855" y="4430393"/>
              <a:ext cx="576424" cy="4352137"/>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1027" name="Espace réservé du titre 1"/>
          <p:cNvSpPr>
            <a:spLocks noGrp="1"/>
          </p:cNvSpPr>
          <p:nvPr>
            <p:ph type="title"/>
          </p:nvPr>
        </p:nvSpPr>
        <p:spPr bwMode="auto">
          <a:xfrm>
            <a:off x="127000" y="63500"/>
            <a:ext cx="8178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dirty="0" smtClean="0"/>
              <a:t>Cliquez pour modifier le style du titre</a:t>
            </a:r>
          </a:p>
        </p:txBody>
      </p:sp>
      <p:sp>
        <p:nvSpPr>
          <p:cNvPr id="1028" name="Espace réservé du texte 2"/>
          <p:cNvSpPr>
            <a:spLocks noGrp="1"/>
          </p:cNvSpPr>
          <p:nvPr>
            <p:ph type="body" idx="1"/>
          </p:nvPr>
        </p:nvSpPr>
        <p:spPr bwMode="auto">
          <a:xfrm>
            <a:off x="127000" y="1606550"/>
            <a:ext cx="8559800" cy="4711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p>
        </p:txBody>
      </p:sp>
      <p:sp>
        <p:nvSpPr>
          <p:cNvPr id="6" name="Espace réservé du numéro de diapositive 5"/>
          <p:cNvSpPr>
            <a:spLocks noGrp="1"/>
          </p:cNvSpPr>
          <p:nvPr>
            <p:ph type="sldNum" sz="quarter" idx="4"/>
          </p:nvPr>
        </p:nvSpPr>
        <p:spPr>
          <a:xfrm>
            <a:off x="8401050" y="6492875"/>
            <a:ext cx="660400" cy="365125"/>
          </a:xfrm>
          <a:prstGeom prst="rect">
            <a:avLst/>
          </a:prstGeom>
        </p:spPr>
        <p:txBody>
          <a:bodyPr vert="horz" lIns="91440" tIns="45720" rIns="91440" bIns="45720" rtlCol="0" anchor="ctr"/>
          <a:lstStyle>
            <a:lvl1pPr algn="r" fontAlgn="auto">
              <a:spcBef>
                <a:spcPts val="0"/>
              </a:spcBef>
              <a:spcAft>
                <a:spcPts val="0"/>
              </a:spcAft>
              <a:defRPr sz="1200">
                <a:solidFill>
                  <a:schemeClr val="bg1"/>
                </a:solidFill>
                <a:latin typeface="+mn-lt"/>
              </a:defRPr>
            </a:lvl1pPr>
          </a:lstStyle>
          <a:p>
            <a:pPr>
              <a:defRPr/>
            </a:pPr>
            <a:fld id="{63526578-C2C2-4AE5-AD9B-38EC955BE777}" type="slidenum">
              <a:rPr lang="fr-FR" smtClean="0"/>
              <a:pPr>
                <a:defRPr/>
              </a:pPr>
              <a:t>‹N°›</a:t>
            </a:fld>
            <a:endParaRPr lang="fr-FR" dirty="0"/>
          </a:p>
        </p:txBody>
      </p:sp>
      <p:pic>
        <p:nvPicPr>
          <p:cNvPr id="27" name="Image 26" descr="Logo_RD-Code.gif"/>
          <p:cNvPicPr>
            <a:picLocks noChangeAspect="1"/>
          </p:cNvPicPr>
          <p:nvPr userDrawn="1"/>
        </p:nvPicPr>
        <p:blipFill>
          <a:blip r:embed="rId10" cstate="print"/>
          <a:stretch>
            <a:fillRect/>
          </a:stretch>
        </p:blipFill>
        <p:spPr>
          <a:xfrm>
            <a:off x="6599705" y="6487601"/>
            <a:ext cx="1706095" cy="319599"/>
          </a:xfrm>
          <a:prstGeom prst="rect">
            <a:avLst/>
          </a:prstGeom>
        </p:spPr>
      </p:pic>
      <p:grpSp>
        <p:nvGrpSpPr>
          <p:cNvPr id="28" name="Groupe 47"/>
          <p:cNvGrpSpPr/>
          <p:nvPr userDrawn="1"/>
        </p:nvGrpSpPr>
        <p:grpSpPr>
          <a:xfrm>
            <a:off x="213700" y="6496050"/>
            <a:ext cx="1691300" cy="307777"/>
            <a:chOff x="2398418" y="6037818"/>
            <a:chExt cx="1691300" cy="307777"/>
          </a:xfrm>
        </p:grpSpPr>
        <p:sp>
          <p:nvSpPr>
            <p:cNvPr id="29" name="Rectangle 28"/>
            <p:cNvSpPr/>
            <p:nvPr userDrawn="1"/>
          </p:nvSpPr>
          <p:spPr>
            <a:xfrm>
              <a:off x="2496012" y="6037818"/>
              <a:ext cx="1593706" cy="307777"/>
            </a:xfrm>
            <a:prstGeom prst="rect">
              <a:avLst/>
            </a:prstGeom>
          </p:spPr>
          <p:txBody>
            <a:bodyPr wrap="none">
              <a:spAutoFit/>
            </a:bodyPr>
            <a:lstStyle/>
            <a:p>
              <a:pPr fontAlgn="base">
                <a:spcBef>
                  <a:spcPct val="0"/>
                </a:spcBef>
                <a:spcAft>
                  <a:spcPct val="0"/>
                </a:spcAft>
                <a:defRPr/>
              </a:pPr>
              <a:r>
                <a:rPr lang="fr-FR" sz="1400" b="1" dirty="0" smtClean="0">
                  <a:solidFill>
                    <a:schemeClr val="tx1"/>
                  </a:solidFill>
                  <a:latin typeface="Arial" charset="0"/>
                </a:rPr>
                <a:t>http://rd-code.eu</a:t>
              </a:r>
              <a:endParaRPr lang="fr-FR" sz="1400" b="1" dirty="0">
                <a:solidFill>
                  <a:schemeClr val="tx1"/>
                </a:solidFill>
                <a:latin typeface="Arial" charset="0"/>
              </a:endParaRPr>
            </a:p>
          </p:txBody>
        </p:sp>
        <p:pic>
          <p:nvPicPr>
            <p:cNvPr id="30" name="Image 29" descr="star.gif"/>
            <p:cNvPicPr>
              <a:picLocks noChangeAspect="1"/>
            </p:cNvPicPr>
            <p:nvPr userDrawn="1"/>
          </p:nvPicPr>
          <p:blipFill>
            <a:blip r:embed="rId11" cstate="print"/>
            <a:stretch>
              <a:fillRect/>
            </a:stretch>
          </p:blipFill>
          <p:spPr>
            <a:xfrm>
              <a:off x="2398418" y="6101706"/>
              <a:ext cx="180000" cy="180000"/>
            </a:xfrm>
            <a:prstGeom prst="rect">
              <a:avLst/>
            </a:prstGeom>
          </p:spPr>
        </p:pic>
      </p:grpSp>
      <p:cxnSp>
        <p:nvCxnSpPr>
          <p:cNvPr id="43" name="Connecteur droit 42"/>
          <p:cNvCxnSpPr/>
          <p:nvPr userDrawn="1"/>
        </p:nvCxnSpPr>
        <p:spPr>
          <a:xfrm>
            <a:off x="-139700" y="6451600"/>
            <a:ext cx="92837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9" r:id="rId8"/>
  </p:sldLayoutIdLst>
  <p:hf hdr="0" ftr="0" dt="0"/>
  <p:txStyles>
    <p:titleStyle>
      <a:lvl1pPr algn="l" rtl="0" eaLnBrk="0" fontAlgn="base" hangingPunct="0">
        <a:spcBef>
          <a:spcPct val="0"/>
        </a:spcBef>
        <a:spcAft>
          <a:spcPct val="0"/>
        </a:spcAft>
        <a:defRPr sz="4000" b="1"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bndmr.fr/espace-patients/transparence/"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ctrTitle"/>
          </p:nvPr>
        </p:nvSpPr>
        <p:spPr/>
        <p:txBody>
          <a:bodyPr/>
          <a:lstStyle/>
          <a:p>
            <a:r>
              <a:rPr lang="en-US" dirty="0" smtClean="0"/>
              <a:t>Panel</a:t>
            </a:r>
          </a:p>
        </p:txBody>
      </p:sp>
      <p:sp>
        <p:nvSpPr>
          <p:cNvPr id="3" name="Sous-titre 2"/>
          <p:cNvSpPr>
            <a:spLocks noGrp="1"/>
          </p:cNvSpPr>
          <p:nvPr>
            <p:ph type="subTitle" idx="1"/>
          </p:nvPr>
        </p:nvSpPr>
        <p:spPr/>
        <p:txBody>
          <a:bodyPr/>
          <a:lstStyle/>
          <a:p>
            <a:r>
              <a:rPr lang="en-US" dirty="0"/>
              <a:t>How can RD-Code meet your needs</a:t>
            </a:r>
            <a:r>
              <a:rPr lang="en-US" dirty="0" smtClean="0"/>
              <a:t>?</a:t>
            </a:r>
          </a:p>
          <a:p>
            <a:r>
              <a:rPr lang="fr-FR" b="1" dirty="0"/>
              <a:t>The French </a:t>
            </a:r>
            <a:r>
              <a:rPr lang="fr-FR" b="1" dirty="0" err="1"/>
              <a:t>experience</a:t>
            </a:r>
            <a:r>
              <a:rPr lang="en-US" b="1" dirty="0" smtClean="0"/>
              <a:t> </a:t>
            </a:r>
            <a:r>
              <a:rPr lang="en-US" dirty="0"/>
              <a:t>	</a:t>
            </a:r>
          </a:p>
        </p:txBody>
      </p:sp>
      <p:sp>
        <p:nvSpPr>
          <p:cNvPr id="6" name="Rectangle 5"/>
          <p:cNvSpPr/>
          <p:nvPr/>
        </p:nvSpPr>
        <p:spPr>
          <a:xfrm>
            <a:off x="838200" y="1428750"/>
            <a:ext cx="5885137" cy="584775"/>
          </a:xfrm>
          <a:prstGeom prst="rect">
            <a:avLst/>
          </a:prstGeom>
        </p:spPr>
        <p:txBody>
          <a:bodyPr wrap="none">
            <a:spAutoFit/>
          </a:bodyPr>
          <a:lstStyle/>
          <a:p>
            <a:r>
              <a:rPr lang="fr-FR" sz="3200" b="1" dirty="0" smtClean="0"/>
              <a:t>Final Workshop – 29/30 </a:t>
            </a:r>
            <a:r>
              <a:rPr lang="fr-FR" sz="3200" b="1" dirty="0" err="1" smtClean="0"/>
              <a:t>nov</a:t>
            </a:r>
            <a:r>
              <a:rPr lang="fr-FR" sz="3200" b="1" dirty="0" smtClean="0"/>
              <a:t> 2021</a:t>
            </a:r>
            <a:endParaRPr lang="fr-FR" sz="3200" b="1" dirty="0"/>
          </a:p>
        </p:txBody>
      </p:sp>
    </p:spTree>
    <p:extLst>
      <p:ext uri="{BB962C8B-B14F-4D97-AF65-F5344CB8AC3E}">
        <p14:creationId xmlns:p14="http://schemas.microsoft.com/office/powerpoint/2010/main" val="25402623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Suggestions </a:t>
            </a:r>
            <a:r>
              <a:rPr lang="en-US" dirty="0"/>
              <a:t>for improvements of the </a:t>
            </a:r>
            <a:r>
              <a:rPr lang="en-US" dirty="0" err="1"/>
              <a:t>Orphanet</a:t>
            </a:r>
            <a:r>
              <a:rPr lang="en-US" dirty="0"/>
              <a:t> </a:t>
            </a:r>
            <a:r>
              <a:rPr lang="en-US" dirty="0" smtClean="0"/>
              <a:t>nomenclature use</a:t>
            </a:r>
            <a:endParaRPr lang="en-US" dirty="0"/>
          </a:p>
        </p:txBody>
      </p:sp>
      <p:sp>
        <p:nvSpPr>
          <p:cNvPr id="3" name="Espace réservé du contenu 2"/>
          <p:cNvSpPr>
            <a:spLocks noGrp="1"/>
          </p:cNvSpPr>
          <p:nvPr>
            <p:ph idx="1"/>
          </p:nvPr>
        </p:nvSpPr>
        <p:spPr>
          <a:xfrm>
            <a:off x="127000" y="1473200"/>
            <a:ext cx="8405440" cy="4889500"/>
          </a:xfrm>
        </p:spPr>
        <p:txBody>
          <a:bodyPr>
            <a:normAutofit fontScale="92500" lnSpcReduction="20000"/>
          </a:bodyPr>
          <a:lstStyle/>
          <a:p>
            <a:r>
              <a:rPr lang="en-US" dirty="0" smtClean="0"/>
              <a:t>Structure : </a:t>
            </a:r>
          </a:p>
          <a:p>
            <a:pPr lvl="1"/>
            <a:r>
              <a:rPr lang="en-US" dirty="0" smtClean="0"/>
              <a:t>Create an ID for </a:t>
            </a:r>
            <a:r>
              <a:rPr lang="en-US" smtClean="0"/>
              <a:t>synonyms </a:t>
            </a:r>
          </a:p>
          <a:p>
            <a:pPr lvl="1"/>
            <a:r>
              <a:rPr lang="en-US" smtClean="0"/>
              <a:t>Have </a:t>
            </a:r>
            <a:r>
              <a:rPr lang="en-US" dirty="0" smtClean="0"/>
              <a:t>the “Obsolete” and “Not rare in Europe” applied to </a:t>
            </a:r>
            <a:r>
              <a:rPr lang="en-US" u="sng" dirty="0" smtClean="0"/>
              <a:t>all terms </a:t>
            </a:r>
            <a:r>
              <a:rPr lang="en-US" dirty="0" smtClean="0"/>
              <a:t>of on OC, not only on the preferred term</a:t>
            </a:r>
          </a:p>
          <a:p>
            <a:pPr lvl="1"/>
            <a:endParaRPr lang="en-US" dirty="0" smtClean="0"/>
          </a:p>
          <a:p>
            <a:r>
              <a:rPr lang="en-US" dirty="0" smtClean="0"/>
              <a:t>Updates : pressure from expert centers to have more regular updates </a:t>
            </a:r>
          </a:p>
          <a:p>
            <a:pPr lvl="1"/>
            <a:r>
              <a:rPr lang="en-US" dirty="0" smtClean="0"/>
              <a:t>In EHR : difficulty to make them update once a year, based on the Nomenclature Pack </a:t>
            </a:r>
          </a:p>
          <a:p>
            <a:pPr lvl="2"/>
            <a:r>
              <a:rPr lang="en-US" dirty="0" smtClean="0"/>
              <a:t>Cost impact (incl. managing the change of format)</a:t>
            </a:r>
          </a:p>
          <a:p>
            <a:pPr lvl="1"/>
            <a:r>
              <a:rPr lang="en-US" dirty="0" smtClean="0"/>
              <a:t>In </a:t>
            </a:r>
            <a:r>
              <a:rPr lang="en-US" dirty="0" err="1" smtClean="0"/>
              <a:t>BaMaRa</a:t>
            </a:r>
            <a:r>
              <a:rPr lang="en-US" dirty="0" smtClean="0"/>
              <a:t> : every 6 months ? =&gt; discussion to have another file to upload in our system</a:t>
            </a:r>
          </a:p>
        </p:txBody>
      </p:sp>
      <p:sp>
        <p:nvSpPr>
          <p:cNvPr id="4" name="Espace réservé du numéro de diapositive 3"/>
          <p:cNvSpPr>
            <a:spLocks noGrp="1"/>
          </p:cNvSpPr>
          <p:nvPr>
            <p:ph type="sldNum" sz="quarter" idx="11"/>
          </p:nvPr>
        </p:nvSpPr>
        <p:spPr/>
        <p:txBody>
          <a:bodyPr/>
          <a:lstStyle/>
          <a:p>
            <a:fld id="{6850AE19-EF7A-4163-A102-7999587677DA}" type="slidenum">
              <a:rPr lang="fr-FR" smtClean="0"/>
              <a:pPr/>
              <a:t>10</a:t>
            </a:fld>
            <a:endParaRPr lang="fr-FR"/>
          </a:p>
        </p:txBody>
      </p:sp>
    </p:spTree>
    <p:extLst>
      <p:ext uri="{BB962C8B-B14F-4D97-AF65-F5344CB8AC3E}">
        <p14:creationId xmlns:p14="http://schemas.microsoft.com/office/powerpoint/2010/main" val="35818141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en-US" dirty="0" smtClean="0"/>
              <a:t>Thank you</a:t>
            </a:r>
            <a:endParaRPr lang="en-US" dirty="0"/>
          </a:p>
        </p:txBody>
      </p:sp>
      <p:sp>
        <p:nvSpPr>
          <p:cNvPr id="6" name="Espace réservé du texte 5"/>
          <p:cNvSpPr>
            <a:spLocks noGrp="1"/>
          </p:cNvSpPr>
          <p:nvPr>
            <p:ph type="body" idx="1"/>
          </p:nvPr>
        </p:nvSpPr>
        <p:spPr/>
        <p:txBody>
          <a:bodyPr/>
          <a:lstStyle/>
          <a:p>
            <a:r>
              <a:rPr lang="en-US" dirty="0" smtClean="0"/>
              <a:t>celine.angin@aphp.fr</a:t>
            </a:r>
            <a:endParaRPr lang="en-US" dirty="0"/>
          </a:p>
        </p:txBody>
      </p:sp>
      <p:sp>
        <p:nvSpPr>
          <p:cNvPr id="4" name="Espace réservé du numéro de diapositive 3"/>
          <p:cNvSpPr>
            <a:spLocks noGrp="1"/>
          </p:cNvSpPr>
          <p:nvPr>
            <p:ph type="sldNum" sz="quarter" idx="12"/>
          </p:nvPr>
        </p:nvSpPr>
        <p:spPr/>
        <p:txBody>
          <a:bodyPr/>
          <a:lstStyle/>
          <a:p>
            <a:pPr>
              <a:defRPr/>
            </a:pPr>
            <a:fld id="{730FAD06-16F0-4E7E-B3A8-447A4807ABCD}" type="slidenum">
              <a:rPr lang="fr-FR" smtClean="0"/>
              <a:pPr>
                <a:defRPr/>
              </a:pPr>
              <a:t>11</a:t>
            </a:fld>
            <a:endParaRPr lang="fr-FR" dirty="0"/>
          </a:p>
        </p:txBody>
      </p:sp>
    </p:spTree>
    <p:extLst>
      <p:ext uri="{BB962C8B-B14F-4D97-AF65-F5344CB8AC3E}">
        <p14:creationId xmlns:p14="http://schemas.microsoft.com/office/powerpoint/2010/main" val="3035418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smtClean="0"/>
              <a:t>The French RD registry (BNDMR) </a:t>
            </a:r>
            <a:br>
              <a:rPr lang="en-US" dirty="0" smtClean="0"/>
            </a:br>
            <a:r>
              <a:rPr lang="en-US" dirty="0" smtClean="0"/>
              <a:t>data flow</a:t>
            </a:r>
            <a:endParaRPr lang="en-US" dirty="0"/>
          </a:p>
        </p:txBody>
      </p:sp>
      <p:sp>
        <p:nvSpPr>
          <p:cNvPr id="5" name="Espace réservé du numéro de diapositive 4"/>
          <p:cNvSpPr>
            <a:spLocks noGrp="1"/>
          </p:cNvSpPr>
          <p:nvPr>
            <p:ph type="sldNum" sz="quarter" idx="12"/>
          </p:nvPr>
        </p:nvSpPr>
        <p:spPr/>
        <p:txBody>
          <a:bodyPr/>
          <a:lstStyle/>
          <a:p>
            <a:fld id="{6850AE19-EF7A-4163-A102-7999587677DA}" type="slidenum">
              <a:rPr lang="fr-FR" smtClean="0"/>
              <a:pPr/>
              <a:t>2</a:t>
            </a:fld>
            <a:endParaRPr lang="fr-FR"/>
          </a:p>
        </p:txBody>
      </p:sp>
      <p:sp>
        <p:nvSpPr>
          <p:cNvPr id="3" name="Rectangle 2"/>
          <p:cNvSpPr/>
          <p:nvPr/>
        </p:nvSpPr>
        <p:spPr>
          <a:xfrm>
            <a:off x="149201" y="5250538"/>
            <a:ext cx="5210085" cy="923330"/>
          </a:xfrm>
          <a:prstGeom prst="rect">
            <a:avLst/>
          </a:prstGeom>
        </p:spPr>
        <p:txBody>
          <a:bodyPr wrap="square">
            <a:spAutoFit/>
          </a:bodyPr>
          <a:lstStyle/>
          <a:p>
            <a:r>
              <a:rPr lang="en-US" dirty="0"/>
              <a:t>Expert centers only </a:t>
            </a:r>
          </a:p>
          <a:p>
            <a:pPr marL="742950" lvl="1" indent="-285750">
              <a:buFont typeface="Arial" panose="020B0604020202020204" pitchFamily="34" charset="0"/>
              <a:buChar char="•"/>
            </a:pPr>
            <a:r>
              <a:rPr lang="en-US" dirty="0"/>
              <a:t>2222 certified by the Ministry of Health</a:t>
            </a:r>
          </a:p>
          <a:p>
            <a:pPr marL="742950" lvl="1" indent="-285750">
              <a:buFont typeface="Arial" panose="020B0604020202020204" pitchFamily="34" charset="0"/>
              <a:buChar char="•"/>
            </a:pPr>
            <a:r>
              <a:rPr lang="en-US" dirty="0"/>
              <a:t>130 different hospitals</a:t>
            </a:r>
          </a:p>
        </p:txBody>
      </p:sp>
      <p:pic>
        <p:nvPicPr>
          <p:cNvPr id="4" name="Image 3"/>
          <p:cNvPicPr>
            <a:picLocks noChangeAspect="1"/>
          </p:cNvPicPr>
          <p:nvPr/>
        </p:nvPicPr>
        <p:blipFill rotWithShape="1">
          <a:blip r:embed="rId2">
            <a:extLst>
              <a:ext uri="{28A0092B-C50C-407E-A947-70E740481C1C}">
                <a14:useLocalDpi xmlns:a14="http://schemas.microsoft.com/office/drawing/2010/main" val="0"/>
              </a:ext>
            </a:extLst>
          </a:blip>
          <a:srcRect l="3629" r="2607"/>
          <a:stretch/>
        </p:blipFill>
        <p:spPr>
          <a:xfrm>
            <a:off x="104516" y="1363416"/>
            <a:ext cx="8337914" cy="3888888"/>
          </a:xfrm>
          <a:prstGeom prst="rect">
            <a:avLst/>
          </a:prstGeom>
        </p:spPr>
      </p:pic>
      <p:sp>
        <p:nvSpPr>
          <p:cNvPr id="6" name="ZoneTexte 5"/>
          <p:cNvSpPr txBox="1"/>
          <p:nvPr/>
        </p:nvSpPr>
        <p:spPr>
          <a:xfrm>
            <a:off x="149201" y="4005808"/>
            <a:ext cx="2487584" cy="923330"/>
          </a:xfrm>
          <a:prstGeom prst="rect">
            <a:avLst/>
          </a:prstGeom>
          <a:noFill/>
        </p:spPr>
        <p:txBody>
          <a:bodyPr wrap="square" rtlCol="0">
            <a:spAutoFit/>
          </a:bodyPr>
          <a:lstStyle/>
          <a:p>
            <a:r>
              <a:rPr lang="fr-FR" dirty="0" err="1" smtClean="0"/>
              <a:t>Dedicated</a:t>
            </a:r>
            <a:r>
              <a:rPr lang="fr-FR" dirty="0" smtClean="0"/>
              <a:t> </a:t>
            </a:r>
            <a:r>
              <a:rPr lang="fr-FR" dirty="0" err="1" smtClean="0"/>
              <a:t>form</a:t>
            </a:r>
            <a:r>
              <a:rPr lang="fr-FR" dirty="0" smtClean="0"/>
              <a:t> for RD </a:t>
            </a:r>
            <a:r>
              <a:rPr lang="fr-FR" dirty="0" err="1" smtClean="0"/>
              <a:t>specified</a:t>
            </a:r>
            <a:r>
              <a:rPr lang="fr-FR" dirty="0" smtClean="0"/>
              <a:t> by a national </a:t>
            </a:r>
            <a:r>
              <a:rPr lang="fr-FR" dirty="0" err="1" smtClean="0"/>
              <a:t>authority</a:t>
            </a:r>
            <a:endParaRPr lang="fr-FR" dirty="0" smtClean="0"/>
          </a:p>
        </p:txBody>
      </p:sp>
      <p:sp>
        <p:nvSpPr>
          <p:cNvPr id="7" name="Flèche droite 6"/>
          <p:cNvSpPr/>
          <p:nvPr/>
        </p:nvSpPr>
        <p:spPr>
          <a:xfrm rot="5400000">
            <a:off x="962372" y="3740531"/>
            <a:ext cx="491648" cy="11315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7266759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Implementation of the Orphanet nomenclature</a:t>
            </a:r>
            <a:endParaRPr lang="en-US" dirty="0"/>
          </a:p>
        </p:txBody>
      </p:sp>
      <p:sp>
        <p:nvSpPr>
          <p:cNvPr id="3" name="Espace réservé du contenu 2"/>
          <p:cNvSpPr>
            <a:spLocks noGrp="1"/>
          </p:cNvSpPr>
          <p:nvPr>
            <p:ph idx="1"/>
          </p:nvPr>
        </p:nvSpPr>
        <p:spPr/>
        <p:txBody>
          <a:bodyPr>
            <a:normAutofit/>
          </a:bodyPr>
          <a:lstStyle/>
          <a:p>
            <a:r>
              <a:rPr lang="en-US" dirty="0" err="1" smtClean="0"/>
              <a:t>Orpha</a:t>
            </a:r>
            <a:r>
              <a:rPr lang="en-US" dirty="0" smtClean="0"/>
              <a:t> codes list (no classification) </a:t>
            </a:r>
          </a:p>
          <a:p>
            <a:r>
              <a:rPr lang="en-US" dirty="0" smtClean="0"/>
              <a:t>For diagnosis coding: </a:t>
            </a:r>
            <a:r>
              <a:rPr lang="en-US" b="1" dirty="0" smtClean="0">
                <a:solidFill>
                  <a:schemeClr val="accent4"/>
                </a:solidFill>
              </a:rPr>
              <a:t>disorders and subtypes </a:t>
            </a:r>
            <a:r>
              <a:rPr lang="en-US" dirty="0" smtClean="0"/>
              <a:t>only </a:t>
            </a:r>
            <a:r>
              <a:rPr lang="en-US" i="1" dirty="0" smtClean="0"/>
              <a:t>(only one code)</a:t>
            </a:r>
          </a:p>
          <a:p>
            <a:r>
              <a:rPr lang="en-US" dirty="0" smtClean="0"/>
              <a:t>For clinical description coding: </a:t>
            </a:r>
            <a:r>
              <a:rPr lang="en-US" b="1" dirty="0" smtClean="0">
                <a:solidFill>
                  <a:schemeClr val="accent4"/>
                </a:solidFill>
              </a:rPr>
              <a:t>groups </a:t>
            </a:r>
            <a:r>
              <a:rPr lang="en-US" dirty="0"/>
              <a:t>only</a:t>
            </a:r>
            <a:r>
              <a:rPr lang="en-US" b="1" dirty="0" smtClean="0">
                <a:solidFill>
                  <a:schemeClr val="accent4"/>
                </a:solidFill>
              </a:rPr>
              <a:t> </a:t>
            </a:r>
            <a:r>
              <a:rPr lang="en-US" dirty="0" smtClean="0"/>
              <a:t>(together with ICD10 &amp; HPO) </a:t>
            </a:r>
            <a:r>
              <a:rPr lang="en-US" i="1" dirty="0" smtClean="0"/>
              <a:t>(several codes possible)</a:t>
            </a:r>
          </a:p>
          <a:p>
            <a:pPr lvl="2"/>
            <a:endParaRPr lang="en-US" dirty="0"/>
          </a:p>
        </p:txBody>
      </p:sp>
      <p:sp>
        <p:nvSpPr>
          <p:cNvPr id="4" name="Espace réservé du numéro de diapositive 3"/>
          <p:cNvSpPr>
            <a:spLocks noGrp="1"/>
          </p:cNvSpPr>
          <p:nvPr>
            <p:ph type="sldNum" sz="quarter" idx="11"/>
          </p:nvPr>
        </p:nvSpPr>
        <p:spPr/>
        <p:txBody>
          <a:bodyPr/>
          <a:lstStyle/>
          <a:p>
            <a:fld id="{6850AE19-EF7A-4163-A102-7999587677DA}" type="slidenum">
              <a:rPr lang="fr-FR" smtClean="0"/>
              <a:pPr/>
              <a:t>3</a:t>
            </a:fld>
            <a:endParaRPr lang="fr-FR"/>
          </a:p>
        </p:txBody>
      </p:sp>
    </p:spTree>
    <p:extLst>
      <p:ext uri="{BB962C8B-B14F-4D97-AF65-F5344CB8AC3E}">
        <p14:creationId xmlns:p14="http://schemas.microsoft.com/office/powerpoint/2010/main" val="37240157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3074" name="Picture 2"/>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l="249" t="10922" r="29798" b="36756"/>
          <a:stretch/>
        </p:blipFill>
        <p:spPr bwMode="auto">
          <a:xfrm>
            <a:off x="5299" y="44624"/>
            <a:ext cx="7856001" cy="3672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Espace réservé du numéro de diapositive 6"/>
          <p:cNvSpPr>
            <a:spLocks noGrp="1"/>
          </p:cNvSpPr>
          <p:nvPr>
            <p:ph type="sldNum" sz="quarter" idx="11"/>
          </p:nvPr>
        </p:nvSpPr>
        <p:spPr/>
        <p:txBody>
          <a:bodyPr/>
          <a:lstStyle/>
          <a:p>
            <a:fld id="{6850AE19-EF7A-4163-A102-7999587677DA}" type="slidenum">
              <a:rPr lang="fr-FR" smtClean="0"/>
              <a:pPr/>
              <a:t>4</a:t>
            </a:fld>
            <a:endParaRPr lang="fr-FR"/>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158" t="37991" r="19241" b="42109"/>
          <a:stretch/>
        </p:blipFill>
        <p:spPr bwMode="auto">
          <a:xfrm>
            <a:off x="251520" y="4509120"/>
            <a:ext cx="5763931" cy="136284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0076" t="44274" r="18800" b="44945"/>
          <a:stretch/>
        </p:blipFill>
        <p:spPr bwMode="auto">
          <a:xfrm>
            <a:off x="6261100" y="4895850"/>
            <a:ext cx="1456774" cy="88238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7787" t="19605" r="18809" b="36756"/>
          <a:stretch/>
        </p:blipFill>
        <p:spPr bwMode="auto">
          <a:xfrm>
            <a:off x="740735" y="654050"/>
            <a:ext cx="7120565" cy="3062982"/>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136252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Description of a patient : </a:t>
            </a:r>
            <a:br>
              <a:rPr lang="en-US" smtClean="0"/>
            </a:br>
            <a:r>
              <a:rPr lang="en-US" smtClean="0"/>
              <a:t>not only a disease code</a:t>
            </a:r>
            <a:endParaRPr lang="en-US" dirty="0"/>
          </a:p>
        </p:txBody>
      </p:sp>
      <p:sp>
        <p:nvSpPr>
          <p:cNvPr id="3" name="Espace réservé du contenu 2"/>
          <p:cNvSpPr>
            <a:spLocks noGrp="1"/>
          </p:cNvSpPr>
          <p:nvPr>
            <p:ph idx="1"/>
          </p:nvPr>
        </p:nvSpPr>
        <p:spPr>
          <a:xfrm>
            <a:off x="127000" y="1473200"/>
            <a:ext cx="8089900" cy="5106150"/>
          </a:xfrm>
        </p:spPr>
        <p:txBody>
          <a:bodyPr>
            <a:normAutofit fontScale="62500" lnSpcReduction="20000"/>
          </a:bodyPr>
          <a:lstStyle/>
          <a:p>
            <a:r>
              <a:rPr lang="en-US" dirty="0" smtClean="0"/>
              <a:t>Diagnosis assertion:</a:t>
            </a:r>
          </a:p>
          <a:p>
            <a:pPr lvl="1"/>
            <a:r>
              <a:rPr lang="en-US" dirty="0" smtClean="0"/>
              <a:t>Initial/ongoing: </a:t>
            </a:r>
          </a:p>
          <a:p>
            <a:pPr lvl="2"/>
            <a:r>
              <a:rPr lang="en-US" dirty="0" smtClean="0"/>
              <a:t>The </a:t>
            </a:r>
            <a:r>
              <a:rPr lang="en-US" dirty="0"/>
              <a:t>diagnosis is in progress, </a:t>
            </a:r>
            <a:r>
              <a:rPr lang="en-US" dirty="0" smtClean="0"/>
              <a:t>in the early phase of investigation</a:t>
            </a:r>
          </a:p>
          <a:p>
            <a:pPr lvl="1"/>
            <a:r>
              <a:rPr lang="en-US" dirty="0" smtClean="0"/>
              <a:t>Suspected: </a:t>
            </a:r>
          </a:p>
          <a:p>
            <a:pPr lvl="2"/>
            <a:r>
              <a:rPr lang="en-US" dirty="0" smtClean="0"/>
              <a:t>The </a:t>
            </a:r>
            <a:r>
              <a:rPr lang="en-US" dirty="0"/>
              <a:t>diagnostic hypothesis is likely given the available data. </a:t>
            </a:r>
            <a:endParaRPr lang="en-US" dirty="0" smtClean="0"/>
          </a:p>
          <a:p>
            <a:pPr lvl="2"/>
            <a:r>
              <a:rPr lang="en-US" dirty="0" smtClean="0"/>
              <a:t>However</a:t>
            </a:r>
            <a:r>
              <a:rPr lang="en-US" dirty="0"/>
              <a:t>, the set of signs or analyzes necessary to assert the diagnosis are not gathered </a:t>
            </a:r>
            <a:r>
              <a:rPr lang="en-US" dirty="0" smtClean="0"/>
              <a:t>to be </a:t>
            </a:r>
            <a:r>
              <a:rPr lang="en-US" dirty="0"/>
              <a:t>confirmed </a:t>
            </a:r>
            <a:endParaRPr lang="en-US" dirty="0" smtClean="0"/>
          </a:p>
          <a:p>
            <a:pPr lvl="1"/>
            <a:r>
              <a:rPr lang="en-US" dirty="0" smtClean="0"/>
              <a:t>Confirmed: </a:t>
            </a:r>
          </a:p>
          <a:p>
            <a:pPr lvl="2"/>
            <a:r>
              <a:rPr lang="en-US" dirty="0" smtClean="0"/>
              <a:t>The </a:t>
            </a:r>
            <a:r>
              <a:rPr lang="en-US" dirty="0"/>
              <a:t>diagnosis has been </a:t>
            </a:r>
            <a:r>
              <a:rPr lang="en-US" dirty="0" smtClean="0"/>
              <a:t>confirmed (method used should be indicated)</a:t>
            </a:r>
          </a:p>
          <a:p>
            <a:pPr lvl="1"/>
            <a:r>
              <a:rPr lang="en-US" dirty="0" smtClean="0"/>
              <a:t>Undetermined: </a:t>
            </a:r>
          </a:p>
          <a:p>
            <a:pPr lvl="2"/>
            <a:r>
              <a:rPr lang="en-US" dirty="0" smtClean="0"/>
              <a:t>A </a:t>
            </a:r>
            <a:r>
              <a:rPr lang="en-US" dirty="0"/>
              <a:t>rare </a:t>
            </a:r>
            <a:r>
              <a:rPr lang="en-US" dirty="0" smtClean="0"/>
              <a:t>disease is suspected, </a:t>
            </a:r>
            <a:r>
              <a:rPr lang="en-US" dirty="0"/>
              <a:t>but can not </a:t>
            </a:r>
            <a:r>
              <a:rPr lang="en-US" dirty="0" smtClean="0"/>
              <a:t>be associated to a </a:t>
            </a:r>
            <a:r>
              <a:rPr lang="en-US" dirty="0"/>
              <a:t>specific diagnostic entity. </a:t>
            </a:r>
            <a:endParaRPr lang="en-US" dirty="0" smtClean="0"/>
          </a:p>
          <a:p>
            <a:pPr lvl="2"/>
            <a:r>
              <a:rPr lang="en-US" dirty="0" smtClean="0"/>
              <a:t>The </a:t>
            </a:r>
            <a:r>
              <a:rPr lang="en-US" dirty="0"/>
              <a:t>investigations are completed or impossible to achieve.</a:t>
            </a:r>
            <a:endParaRPr lang="en-US" dirty="0" smtClean="0"/>
          </a:p>
          <a:p>
            <a:r>
              <a:rPr lang="en-US" dirty="0" smtClean="0"/>
              <a:t>Phenotype (clinical description)</a:t>
            </a:r>
          </a:p>
          <a:p>
            <a:pPr lvl="1"/>
            <a:r>
              <a:rPr lang="en-US" dirty="0" smtClean="0"/>
              <a:t>HPO</a:t>
            </a:r>
          </a:p>
          <a:p>
            <a:pPr lvl="1"/>
            <a:r>
              <a:rPr lang="en-US" dirty="0" smtClean="0"/>
              <a:t>CIM10</a:t>
            </a:r>
          </a:p>
          <a:p>
            <a:pPr lvl="1"/>
            <a:r>
              <a:rPr lang="en-US" dirty="0" err="1" smtClean="0"/>
              <a:t>Orpha</a:t>
            </a:r>
            <a:endParaRPr lang="en-US" dirty="0" smtClean="0"/>
          </a:p>
          <a:p>
            <a:r>
              <a:rPr lang="en-US" dirty="0" smtClean="0"/>
              <a:t>Genotype</a:t>
            </a:r>
          </a:p>
          <a:p>
            <a:pPr lvl="1"/>
            <a:r>
              <a:rPr lang="en-US" dirty="0" smtClean="0"/>
              <a:t>HGNC</a:t>
            </a:r>
          </a:p>
          <a:p>
            <a:pPr lvl="1"/>
            <a:r>
              <a:rPr lang="en-US" dirty="0" smtClean="0"/>
              <a:t>Work in progress to describe variants</a:t>
            </a:r>
          </a:p>
          <a:p>
            <a:pPr lvl="1">
              <a:buNone/>
            </a:pPr>
            <a:endParaRPr lang="en-US" dirty="0"/>
          </a:p>
        </p:txBody>
      </p:sp>
      <p:sp>
        <p:nvSpPr>
          <p:cNvPr id="4" name="Espace réservé du numéro de diapositive 3"/>
          <p:cNvSpPr>
            <a:spLocks noGrp="1"/>
          </p:cNvSpPr>
          <p:nvPr>
            <p:ph type="sldNum" sz="quarter" idx="11"/>
          </p:nvPr>
        </p:nvSpPr>
        <p:spPr/>
        <p:txBody>
          <a:bodyPr/>
          <a:lstStyle/>
          <a:p>
            <a:fld id="{6850AE19-EF7A-4163-A102-7999587677DA}" type="slidenum">
              <a:rPr lang="fr-FR" smtClean="0"/>
              <a:pPr/>
              <a:t>5</a:t>
            </a:fld>
            <a:endParaRPr lang="fr-FR"/>
          </a:p>
        </p:txBody>
      </p:sp>
    </p:spTree>
    <p:extLst>
      <p:ext uri="{BB962C8B-B14F-4D97-AF65-F5344CB8AC3E}">
        <p14:creationId xmlns:p14="http://schemas.microsoft.com/office/powerpoint/2010/main" val="9762534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What</a:t>
            </a:r>
            <a:r>
              <a:rPr lang="fr-FR" dirty="0" smtClean="0"/>
              <a:t> </a:t>
            </a:r>
            <a:r>
              <a:rPr lang="fr-FR" dirty="0" err="1" smtClean="0"/>
              <a:t>we</a:t>
            </a:r>
            <a:r>
              <a:rPr lang="fr-FR" dirty="0" smtClean="0"/>
              <a:t> </a:t>
            </a:r>
            <a:r>
              <a:rPr lang="fr-FR" dirty="0" err="1" smtClean="0"/>
              <a:t>can</a:t>
            </a:r>
            <a:r>
              <a:rPr lang="fr-FR" dirty="0" smtClean="0"/>
              <a:t> </a:t>
            </a:r>
            <a:r>
              <a:rPr lang="fr-FR" dirty="0" err="1" smtClean="0"/>
              <a:t>already</a:t>
            </a:r>
            <a:r>
              <a:rPr lang="fr-FR" dirty="0" smtClean="0"/>
              <a:t> do </a:t>
            </a:r>
            <a:r>
              <a:rPr lang="fr-FR" dirty="0" err="1" smtClean="0"/>
              <a:t>with</a:t>
            </a:r>
            <a:r>
              <a:rPr lang="fr-FR" dirty="0" smtClean="0"/>
              <a:t> the OC</a:t>
            </a:r>
            <a:endParaRPr lang="fr-FR" dirty="0"/>
          </a:p>
        </p:txBody>
      </p:sp>
      <p:sp>
        <p:nvSpPr>
          <p:cNvPr id="3" name="Espace réservé du contenu 2"/>
          <p:cNvSpPr>
            <a:spLocks noGrp="1"/>
          </p:cNvSpPr>
          <p:nvPr>
            <p:ph idx="1"/>
          </p:nvPr>
        </p:nvSpPr>
        <p:spPr/>
        <p:txBody>
          <a:bodyPr/>
          <a:lstStyle/>
          <a:p>
            <a:r>
              <a:rPr lang="en-GB" sz="2400" dirty="0" smtClean="0"/>
              <a:t>Counts: number of patients affected by a disease or a group of disease in a geographic area (France, specific region…) including:</a:t>
            </a:r>
          </a:p>
          <a:p>
            <a:pPr lvl="1"/>
            <a:r>
              <a:rPr lang="en-GB" sz="2000" dirty="0"/>
              <a:t>Epidemiological </a:t>
            </a:r>
            <a:r>
              <a:rPr lang="en-GB" sz="2000" dirty="0" smtClean="0"/>
              <a:t>studies</a:t>
            </a:r>
            <a:endParaRPr lang="en-GB" sz="2000" dirty="0"/>
          </a:p>
          <a:p>
            <a:pPr lvl="1"/>
            <a:r>
              <a:rPr lang="en-GB" sz="2000" dirty="0" smtClean="0"/>
              <a:t>Clinical trials feasibility studies (number of patients eligible)</a:t>
            </a:r>
          </a:p>
          <a:p>
            <a:r>
              <a:rPr lang="en-GB" sz="2400" dirty="0" smtClean="0"/>
              <a:t>Comparison </a:t>
            </a:r>
            <a:r>
              <a:rPr lang="en-GB" sz="2400" dirty="0" smtClean="0"/>
              <a:t>of epidemiological data: </a:t>
            </a:r>
          </a:p>
          <a:p>
            <a:pPr lvl="1"/>
            <a:r>
              <a:rPr lang="en-GB" sz="2000" dirty="0" smtClean="0"/>
              <a:t>Do we have a higher / lower representation of a disease / a subtype in France compared to the literature (based on </a:t>
            </a:r>
            <a:r>
              <a:rPr lang="en-GB" sz="2000" dirty="0" err="1" smtClean="0"/>
              <a:t>Orphadata</a:t>
            </a:r>
            <a:r>
              <a:rPr lang="en-GB" sz="2000" dirty="0" smtClean="0"/>
              <a:t> extract</a:t>
            </a:r>
            <a:r>
              <a:rPr lang="en-GB" sz="2000" dirty="0" smtClean="0"/>
              <a:t>)</a:t>
            </a:r>
          </a:p>
          <a:p>
            <a:r>
              <a:rPr lang="en-GB" sz="2400" dirty="0" smtClean="0"/>
              <a:t>Comparison of cohort with other registries</a:t>
            </a:r>
          </a:p>
          <a:p>
            <a:pPr lvl="1"/>
            <a:r>
              <a:rPr lang="en-GB" sz="2000" dirty="0" smtClean="0"/>
              <a:t>Do we have </a:t>
            </a:r>
            <a:r>
              <a:rPr lang="en-GB" sz="2000" smtClean="0"/>
              <a:t>the same patients? </a:t>
            </a:r>
            <a:endParaRPr lang="en-GB" sz="2000" dirty="0" smtClean="0"/>
          </a:p>
          <a:p>
            <a:pPr marL="0" indent="0">
              <a:buNone/>
            </a:pPr>
            <a:endParaRPr lang="en-GB" sz="1600" dirty="0" smtClean="0"/>
          </a:p>
          <a:p>
            <a:pPr marL="0" indent="0">
              <a:buNone/>
            </a:pPr>
            <a:r>
              <a:rPr lang="fr-FR" sz="2400" dirty="0" smtClean="0"/>
              <a:t>List </a:t>
            </a:r>
            <a:r>
              <a:rPr lang="fr-FR" sz="2400" dirty="0" smtClean="0"/>
              <a:t>of </a:t>
            </a:r>
            <a:r>
              <a:rPr lang="fr-FR" sz="2400" dirty="0" err="1" smtClean="0"/>
              <a:t>our</a:t>
            </a:r>
            <a:r>
              <a:rPr lang="fr-FR" sz="2400" dirty="0" smtClean="0"/>
              <a:t> </a:t>
            </a:r>
            <a:r>
              <a:rPr lang="fr-FR" sz="2400" dirty="0" smtClean="0"/>
              <a:t>&gt;140 </a:t>
            </a:r>
            <a:r>
              <a:rPr lang="fr-FR" sz="2400" dirty="0" err="1" smtClean="0"/>
              <a:t>projects</a:t>
            </a:r>
            <a:r>
              <a:rPr lang="fr-FR" sz="2400" dirty="0" smtClean="0"/>
              <a:t> (</a:t>
            </a:r>
            <a:r>
              <a:rPr lang="fr-FR" sz="2400" dirty="0" err="1" smtClean="0"/>
              <a:t>done</a:t>
            </a:r>
            <a:r>
              <a:rPr lang="fr-FR" sz="2400" dirty="0" smtClean="0"/>
              <a:t> or </a:t>
            </a:r>
            <a:r>
              <a:rPr lang="fr-FR" sz="2400" dirty="0" err="1" smtClean="0"/>
              <a:t>ongoing</a:t>
            </a:r>
            <a:r>
              <a:rPr lang="fr-FR" sz="2400" dirty="0" smtClean="0"/>
              <a:t>) </a:t>
            </a:r>
            <a:r>
              <a:rPr lang="fr-FR" sz="2400" dirty="0" err="1" smtClean="0"/>
              <a:t>available</a:t>
            </a:r>
            <a:r>
              <a:rPr lang="fr-FR" sz="2400" dirty="0" smtClean="0"/>
              <a:t> </a:t>
            </a:r>
            <a:r>
              <a:rPr lang="fr-FR" sz="2400" dirty="0" err="1" smtClean="0"/>
              <a:t>here</a:t>
            </a:r>
            <a:r>
              <a:rPr lang="fr-FR" sz="2400" dirty="0" smtClean="0"/>
              <a:t> </a:t>
            </a:r>
            <a:r>
              <a:rPr lang="fr-FR" sz="1400" dirty="0" smtClean="0">
                <a:hlinkClick r:id="rId2"/>
              </a:rPr>
              <a:t>https</a:t>
            </a:r>
            <a:r>
              <a:rPr lang="fr-FR" sz="1400" dirty="0">
                <a:hlinkClick r:id="rId2"/>
              </a:rPr>
              <a:t>://www.bndmr.fr/espace-patients/transparence/</a:t>
            </a:r>
            <a:r>
              <a:rPr lang="fr-FR" sz="1400" dirty="0"/>
              <a:t> </a:t>
            </a:r>
            <a:r>
              <a:rPr lang="fr-FR" sz="1400" dirty="0" smtClean="0"/>
              <a:t>(not all of </a:t>
            </a:r>
            <a:r>
              <a:rPr lang="fr-FR" sz="1400" dirty="0" err="1" smtClean="0"/>
              <a:t>them</a:t>
            </a:r>
            <a:r>
              <a:rPr lang="fr-FR" sz="1400" dirty="0" smtClean="0"/>
              <a:t> are </a:t>
            </a:r>
            <a:r>
              <a:rPr lang="fr-FR" sz="1400" dirty="0" err="1" smtClean="0"/>
              <a:t>based</a:t>
            </a:r>
            <a:r>
              <a:rPr lang="fr-FR" sz="1400" dirty="0" smtClean="0"/>
              <a:t> on </a:t>
            </a:r>
            <a:r>
              <a:rPr lang="fr-FR" sz="1400" dirty="0" err="1" smtClean="0"/>
              <a:t>Orphacodes</a:t>
            </a:r>
            <a:r>
              <a:rPr lang="fr-FR" sz="1400" dirty="0" smtClean="0"/>
              <a:t>)</a:t>
            </a:r>
            <a:endParaRPr lang="fr-FR" sz="1400" dirty="0"/>
          </a:p>
          <a:p>
            <a:pPr marL="0" indent="0">
              <a:buNone/>
            </a:pPr>
            <a:endParaRPr lang="en-GB" sz="2400" dirty="0" smtClean="0"/>
          </a:p>
        </p:txBody>
      </p:sp>
      <p:sp>
        <p:nvSpPr>
          <p:cNvPr id="4" name="Espace réservé du numéro de diapositive 3"/>
          <p:cNvSpPr>
            <a:spLocks noGrp="1"/>
          </p:cNvSpPr>
          <p:nvPr>
            <p:ph type="sldNum" sz="quarter" idx="11"/>
          </p:nvPr>
        </p:nvSpPr>
        <p:spPr/>
        <p:txBody>
          <a:bodyPr/>
          <a:lstStyle/>
          <a:p>
            <a:pPr>
              <a:defRPr/>
            </a:pPr>
            <a:fld id="{730FAD06-16F0-4E7E-B3A8-447A4807ABCD}" type="slidenum">
              <a:rPr lang="fr-FR" smtClean="0"/>
              <a:pPr>
                <a:defRPr/>
              </a:pPr>
              <a:t>6</a:t>
            </a:fld>
            <a:endParaRPr lang="fr-FR" dirty="0"/>
          </a:p>
        </p:txBody>
      </p:sp>
    </p:spTree>
    <p:extLst>
      <p:ext uri="{BB962C8B-B14F-4D97-AF65-F5344CB8AC3E}">
        <p14:creationId xmlns:p14="http://schemas.microsoft.com/office/powerpoint/2010/main" val="36422657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Image 19"/>
          <p:cNvPicPr>
            <a:picLocks noChangeAspect="1"/>
          </p:cNvPicPr>
          <p:nvPr/>
        </p:nvPicPr>
        <p:blipFill>
          <a:blip r:embed="rId2"/>
          <a:stretch>
            <a:fillRect/>
          </a:stretch>
        </p:blipFill>
        <p:spPr>
          <a:xfrm>
            <a:off x="1399093" y="1562549"/>
            <a:ext cx="4287629" cy="2583642"/>
          </a:xfrm>
          <a:prstGeom prst="rect">
            <a:avLst/>
          </a:prstGeom>
          <a:ln>
            <a:noFill/>
          </a:ln>
          <a:effectLst>
            <a:outerShdw blurRad="190500" algn="tl" rotWithShape="0">
              <a:srgbClr val="000000">
                <a:alpha val="70000"/>
              </a:srgbClr>
            </a:outerShdw>
          </a:effectLst>
        </p:spPr>
      </p:pic>
      <p:sp>
        <p:nvSpPr>
          <p:cNvPr id="6" name="Titre 5"/>
          <p:cNvSpPr>
            <a:spLocks noGrp="1"/>
          </p:cNvSpPr>
          <p:nvPr>
            <p:ph type="title"/>
          </p:nvPr>
        </p:nvSpPr>
        <p:spPr>
          <a:xfrm>
            <a:off x="127000" y="63500"/>
            <a:ext cx="8301428" cy="1143000"/>
          </a:xfrm>
        </p:spPr>
        <p:txBody>
          <a:bodyPr/>
          <a:lstStyle/>
          <a:p>
            <a:r>
              <a:rPr lang="fr-FR" dirty="0" smtClean="0"/>
              <a:t>Use of </a:t>
            </a:r>
            <a:r>
              <a:rPr lang="fr-FR" dirty="0" err="1" smtClean="0"/>
              <a:t>OrphaCodes</a:t>
            </a:r>
            <a:r>
              <a:rPr lang="fr-FR" dirty="0" smtClean="0"/>
              <a:t> in the French </a:t>
            </a:r>
            <a:r>
              <a:rPr lang="fr-FR" dirty="0" err="1" smtClean="0"/>
              <a:t>registry</a:t>
            </a:r>
            <a:r>
              <a:rPr lang="fr-FR" dirty="0" smtClean="0"/>
              <a:t> (sept. 21)</a:t>
            </a:r>
            <a:endParaRPr lang="fr-FR" dirty="0"/>
          </a:p>
        </p:txBody>
      </p:sp>
      <p:sp>
        <p:nvSpPr>
          <p:cNvPr id="11" name="Espace réservé du contenu 10"/>
          <p:cNvSpPr>
            <a:spLocks noGrp="1"/>
          </p:cNvSpPr>
          <p:nvPr>
            <p:ph idx="1"/>
          </p:nvPr>
        </p:nvSpPr>
        <p:spPr>
          <a:xfrm>
            <a:off x="229956" y="4554125"/>
            <a:ext cx="8089900" cy="1661310"/>
          </a:xfrm>
        </p:spPr>
        <p:txBody>
          <a:bodyPr/>
          <a:lstStyle/>
          <a:p>
            <a:r>
              <a:rPr lang="fr-FR" sz="2000" dirty="0"/>
              <a:t>88% </a:t>
            </a:r>
            <a:r>
              <a:rPr lang="fr-FR" sz="2000" dirty="0" smtClean="0"/>
              <a:t>of group codes are </a:t>
            </a:r>
            <a:r>
              <a:rPr lang="fr-FR" sz="2000" dirty="0" err="1" smtClean="0"/>
              <a:t>used</a:t>
            </a:r>
            <a:r>
              <a:rPr lang="fr-FR" sz="2000" dirty="0" smtClean="0"/>
              <a:t> </a:t>
            </a:r>
            <a:r>
              <a:rPr lang="fr-FR" sz="2000" dirty="0" err="1" smtClean="0"/>
              <a:t>without</a:t>
            </a:r>
            <a:r>
              <a:rPr lang="fr-FR" sz="2000" dirty="0" smtClean="0"/>
              <a:t> a </a:t>
            </a:r>
            <a:r>
              <a:rPr lang="fr-FR" sz="2000" dirty="0" err="1" smtClean="0"/>
              <a:t>diagnosis</a:t>
            </a:r>
            <a:r>
              <a:rPr lang="fr-FR" sz="2000" dirty="0" smtClean="0"/>
              <a:t> code</a:t>
            </a:r>
            <a:endParaRPr lang="fr-FR" sz="2000" dirty="0"/>
          </a:p>
          <a:p>
            <a:r>
              <a:rPr lang="fr-FR" sz="2000" dirty="0" smtClean="0"/>
              <a:t>Possible </a:t>
            </a:r>
            <a:r>
              <a:rPr lang="fr-FR" sz="2000" dirty="0" err="1" smtClean="0"/>
              <a:t>explaination</a:t>
            </a:r>
            <a:endParaRPr lang="fr-FR" sz="2000" dirty="0"/>
          </a:p>
          <a:p>
            <a:pPr lvl="1"/>
            <a:r>
              <a:rPr lang="fr-FR" sz="1600" dirty="0" err="1" smtClean="0"/>
              <a:t>Undiagnosed</a:t>
            </a:r>
            <a:r>
              <a:rPr lang="fr-FR" sz="1600" dirty="0" smtClean="0"/>
              <a:t> patients</a:t>
            </a:r>
            <a:endParaRPr lang="fr-FR" sz="1600" dirty="0"/>
          </a:p>
          <a:p>
            <a:pPr lvl="1"/>
            <a:r>
              <a:rPr lang="fr-FR" sz="1600" dirty="0" err="1" smtClean="0"/>
              <a:t>Need</a:t>
            </a:r>
            <a:r>
              <a:rPr lang="fr-FR" sz="1600" dirty="0" smtClean="0"/>
              <a:t> of new </a:t>
            </a:r>
            <a:r>
              <a:rPr lang="fr-FR" sz="1600" dirty="0" err="1" smtClean="0"/>
              <a:t>disorder</a:t>
            </a:r>
            <a:r>
              <a:rPr lang="fr-FR" sz="1600" dirty="0" smtClean="0"/>
              <a:t> or </a:t>
            </a:r>
            <a:r>
              <a:rPr lang="fr-FR" sz="1600" dirty="0" err="1" smtClean="0"/>
              <a:t>subtype</a:t>
            </a:r>
            <a:r>
              <a:rPr lang="fr-FR" sz="1600" dirty="0" smtClean="0"/>
              <a:t> OC to </a:t>
            </a:r>
            <a:r>
              <a:rPr lang="fr-FR" sz="1600" dirty="0" err="1" smtClean="0"/>
              <a:t>better</a:t>
            </a:r>
            <a:r>
              <a:rPr lang="fr-FR" sz="1600" dirty="0" smtClean="0"/>
              <a:t> </a:t>
            </a:r>
            <a:r>
              <a:rPr lang="fr-FR" sz="1600" dirty="0" err="1" smtClean="0"/>
              <a:t>describe</a:t>
            </a:r>
            <a:r>
              <a:rPr lang="fr-FR" sz="1600" dirty="0" smtClean="0"/>
              <a:t> the patient</a:t>
            </a:r>
          </a:p>
          <a:p>
            <a:pPr lvl="1"/>
            <a:r>
              <a:rPr lang="fr-FR" sz="1600" dirty="0" err="1" smtClean="0"/>
              <a:t>Difficulty</a:t>
            </a:r>
            <a:r>
              <a:rPr lang="fr-FR" sz="1600" dirty="0" smtClean="0"/>
              <a:t> to </a:t>
            </a:r>
            <a:r>
              <a:rPr lang="fr-FR" sz="1600" dirty="0" err="1" smtClean="0"/>
              <a:t>identify</a:t>
            </a:r>
            <a:r>
              <a:rPr lang="fr-FR" sz="1600" dirty="0" smtClean="0"/>
              <a:t> the </a:t>
            </a:r>
            <a:r>
              <a:rPr lang="fr-FR" sz="1600" dirty="0" err="1" smtClean="0"/>
              <a:t>proper</a:t>
            </a:r>
            <a:r>
              <a:rPr lang="fr-FR" sz="1600" dirty="0" smtClean="0"/>
              <a:t> </a:t>
            </a:r>
            <a:r>
              <a:rPr lang="fr-FR" sz="1600" dirty="0" err="1" smtClean="0"/>
              <a:t>diagnosis</a:t>
            </a:r>
            <a:r>
              <a:rPr lang="fr-FR" sz="1600" dirty="0" smtClean="0"/>
              <a:t> code</a:t>
            </a:r>
            <a:endParaRPr lang="fr-FR" sz="2000" dirty="0"/>
          </a:p>
          <a:p>
            <a:endParaRPr lang="fr-FR" sz="2000" dirty="0"/>
          </a:p>
        </p:txBody>
      </p:sp>
      <p:sp>
        <p:nvSpPr>
          <p:cNvPr id="4" name="Espace réservé du numéro de diapositive 3"/>
          <p:cNvSpPr>
            <a:spLocks noGrp="1"/>
          </p:cNvSpPr>
          <p:nvPr>
            <p:ph type="sldNum" sz="quarter" idx="4294967295"/>
          </p:nvPr>
        </p:nvSpPr>
        <p:spPr>
          <a:xfrm>
            <a:off x="8483600" y="6492875"/>
            <a:ext cx="660400" cy="365125"/>
          </a:xfrm>
        </p:spPr>
        <p:txBody>
          <a:bodyPr/>
          <a:lstStyle/>
          <a:p>
            <a:fld id="{4BDF1D2D-79F0-4141-A943-592AB5152131}" type="slidenum">
              <a:rPr lang="fr-FR" smtClean="0"/>
              <a:pPr/>
              <a:t>7</a:t>
            </a:fld>
            <a:endParaRPr lang="fr-FR" dirty="0"/>
          </a:p>
        </p:txBody>
      </p:sp>
      <p:sp>
        <p:nvSpPr>
          <p:cNvPr id="13" name="Rectangle 12"/>
          <p:cNvSpPr/>
          <p:nvPr/>
        </p:nvSpPr>
        <p:spPr>
          <a:xfrm>
            <a:off x="77748" y="3205191"/>
            <a:ext cx="1380583" cy="715581"/>
          </a:xfrm>
          <a:prstGeom prst="rect">
            <a:avLst/>
          </a:prstGeom>
        </p:spPr>
        <p:txBody>
          <a:bodyPr wrap="square">
            <a:spAutoFit/>
          </a:bodyPr>
          <a:lstStyle/>
          <a:p>
            <a:r>
              <a:rPr lang="fr-FR" sz="1350" b="1" dirty="0" smtClean="0">
                <a:solidFill>
                  <a:schemeClr val="accent4"/>
                </a:solidFill>
                <a:latin typeface="Calibri" panose="020F0502020204030204" pitchFamily="34" charset="0"/>
                <a:ea typeface="Times New Roman" panose="02020603050405020304" pitchFamily="18" charset="0"/>
                <a:cs typeface="Times New Roman" panose="02020603050405020304" pitchFamily="18" charset="0"/>
              </a:rPr>
              <a:t>Groups codes for </a:t>
            </a:r>
            <a:r>
              <a:rPr lang="fr-FR" sz="1350" b="1" dirty="0" err="1" smtClean="0">
                <a:solidFill>
                  <a:schemeClr val="accent4"/>
                </a:solidFill>
                <a:latin typeface="Calibri" panose="020F0502020204030204" pitchFamily="34" charset="0"/>
                <a:ea typeface="Times New Roman" panose="02020603050405020304" pitchFamily="18" charset="0"/>
                <a:cs typeface="Times New Roman" panose="02020603050405020304" pitchFamily="18" charset="0"/>
              </a:rPr>
              <a:t>clinical</a:t>
            </a:r>
            <a:r>
              <a:rPr lang="fr-FR" sz="1350" b="1" dirty="0" smtClean="0">
                <a:solidFill>
                  <a:schemeClr val="accent4"/>
                </a:solidFill>
                <a:latin typeface="Calibri" panose="020F0502020204030204" pitchFamily="34" charset="0"/>
                <a:ea typeface="Times New Roman" panose="02020603050405020304" pitchFamily="18" charset="0"/>
                <a:cs typeface="Times New Roman" panose="02020603050405020304" pitchFamily="18" charset="0"/>
              </a:rPr>
              <a:t> description</a:t>
            </a:r>
            <a:endParaRPr lang="fr-FR" sz="1350" b="1" dirty="0">
              <a:solidFill>
                <a:schemeClr val="accent4"/>
              </a:solidFill>
            </a:endParaRPr>
          </a:p>
        </p:txBody>
      </p:sp>
      <p:sp>
        <p:nvSpPr>
          <p:cNvPr id="14" name="Rectangle 13"/>
          <p:cNvSpPr/>
          <p:nvPr/>
        </p:nvSpPr>
        <p:spPr>
          <a:xfrm>
            <a:off x="77749" y="2325663"/>
            <a:ext cx="1380583" cy="715581"/>
          </a:xfrm>
          <a:prstGeom prst="rect">
            <a:avLst/>
          </a:prstGeom>
        </p:spPr>
        <p:txBody>
          <a:bodyPr wrap="square">
            <a:spAutoFit/>
          </a:bodyPr>
          <a:lstStyle/>
          <a:p>
            <a:r>
              <a:rPr lang="fr-FR" sz="1350" b="1" dirty="0" err="1" smtClean="0">
                <a:solidFill>
                  <a:schemeClr val="accent2">
                    <a:lumMod val="75000"/>
                  </a:schemeClr>
                </a:solidFill>
                <a:latin typeface="Calibri" panose="020F0502020204030204" pitchFamily="34" charset="0"/>
                <a:ea typeface="Times New Roman" panose="02020603050405020304" pitchFamily="18" charset="0"/>
                <a:cs typeface="Times New Roman" panose="02020603050405020304" pitchFamily="18" charset="0"/>
              </a:rPr>
              <a:t>Disorders</a:t>
            </a:r>
            <a:r>
              <a:rPr lang="fr-FR" sz="1350" b="1" dirty="0" smtClean="0">
                <a:solidFill>
                  <a:schemeClr val="accent2">
                    <a:lumMod val="75000"/>
                  </a:schemeClr>
                </a:solidFill>
                <a:latin typeface="Calibri" panose="020F0502020204030204" pitchFamily="34" charset="0"/>
                <a:ea typeface="Times New Roman" panose="02020603050405020304" pitchFamily="18" charset="0"/>
                <a:cs typeface="Times New Roman" panose="02020603050405020304" pitchFamily="18" charset="0"/>
              </a:rPr>
              <a:t> or </a:t>
            </a:r>
            <a:r>
              <a:rPr lang="fr-FR" sz="1350" b="1" dirty="0" err="1" smtClean="0">
                <a:solidFill>
                  <a:schemeClr val="accent2">
                    <a:lumMod val="75000"/>
                  </a:schemeClr>
                </a:solidFill>
                <a:latin typeface="Calibri" panose="020F0502020204030204" pitchFamily="34" charset="0"/>
                <a:ea typeface="Times New Roman" panose="02020603050405020304" pitchFamily="18" charset="0"/>
                <a:cs typeface="Times New Roman" panose="02020603050405020304" pitchFamily="18" charset="0"/>
              </a:rPr>
              <a:t>subtypes</a:t>
            </a:r>
            <a:r>
              <a:rPr lang="fr-FR" sz="1350" b="1" dirty="0" smtClean="0">
                <a:solidFill>
                  <a:schemeClr val="accent2">
                    <a:lumMod val="75000"/>
                  </a:schemeClr>
                </a:solidFill>
                <a:latin typeface="Calibri" panose="020F0502020204030204" pitchFamily="34" charset="0"/>
                <a:ea typeface="Times New Roman" panose="02020603050405020304" pitchFamily="18" charset="0"/>
                <a:cs typeface="Times New Roman" panose="02020603050405020304" pitchFamily="18" charset="0"/>
              </a:rPr>
              <a:t> codes for </a:t>
            </a:r>
            <a:r>
              <a:rPr lang="fr-FR" sz="1350" b="1" dirty="0" err="1" smtClean="0">
                <a:solidFill>
                  <a:schemeClr val="accent2">
                    <a:lumMod val="75000"/>
                  </a:schemeClr>
                </a:solidFill>
                <a:latin typeface="Calibri" panose="020F0502020204030204" pitchFamily="34" charset="0"/>
                <a:ea typeface="Times New Roman" panose="02020603050405020304" pitchFamily="18" charset="0"/>
                <a:cs typeface="Times New Roman" panose="02020603050405020304" pitchFamily="18" charset="0"/>
              </a:rPr>
              <a:t>diagnosis</a:t>
            </a:r>
            <a:r>
              <a:rPr lang="fr-FR" sz="1350" b="1" dirty="0" smtClean="0">
                <a:solidFill>
                  <a:schemeClr val="accent2">
                    <a:lumMod val="75000"/>
                  </a:schemeClr>
                </a:solidFill>
                <a:latin typeface="Calibri" panose="020F0502020204030204" pitchFamily="34" charset="0"/>
                <a:ea typeface="Times New Roman" panose="02020603050405020304" pitchFamily="18" charset="0"/>
                <a:cs typeface="Times New Roman" panose="02020603050405020304" pitchFamily="18" charset="0"/>
              </a:rPr>
              <a:t> </a:t>
            </a:r>
            <a:endParaRPr lang="fr-FR" sz="1350" b="1" dirty="0">
              <a:solidFill>
                <a:schemeClr val="accent2">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8" name="Rectangle 17"/>
          <p:cNvSpPr/>
          <p:nvPr/>
        </p:nvSpPr>
        <p:spPr>
          <a:xfrm>
            <a:off x="2863090" y="2863963"/>
            <a:ext cx="2823632" cy="305204"/>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sz="1350"/>
          </a:p>
        </p:txBody>
      </p:sp>
      <p:sp>
        <p:nvSpPr>
          <p:cNvPr id="19" name="Rectangle 18"/>
          <p:cNvSpPr/>
          <p:nvPr/>
        </p:nvSpPr>
        <p:spPr>
          <a:xfrm>
            <a:off x="2863090" y="3169213"/>
            <a:ext cx="2823632" cy="352067"/>
          </a:xfrm>
          <a:prstGeom prst="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sz="1350"/>
          </a:p>
        </p:txBody>
      </p:sp>
      <p:sp>
        <p:nvSpPr>
          <p:cNvPr id="21" name="Flèche droite 20"/>
          <p:cNvSpPr/>
          <p:nvPr/>
        </p:nvSpPr>
        <p:spPr>
          <a:xfrm>
            <a:off x="1433416" y="2834828"/>
            <a:ext cx="296333" cy="363474"/>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sz="1350"/>
          </a:p>
        </p:txBody>
      </p:sp>
      <p:sp>
        <p:nvSpPr>
          <p:cNvPr id="22" name="Flèche droite 21"/>
          <p:cNvSpPr/>
          <p:nvPr/>
        </p:nvSpPr>
        <p:spPr>
          <a:xfrm>
            <a:off x="1605819" y="3165327"/>
            <a:ext cx="296333" cy="363474"/>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sz="1350"/>
          </a:p>
        </p:txBody>
      </p:sp>
      <p:sp>
        <p:nvSpPr>
          <p:cNvPr id="2" name="ZoneTexte 1"/>
          <p:cNvSpPr txBox="1"/>
          <p:nvPr/>
        </p:nvSpPr>
        <p:spPr>
          <a:xfrm>
            <a:off x="7150137" y="1566175"/>
            <a:ext cx="1385316" cy="507831"/>
          </a:xfrm>
          <a:prstGeom prst="rect">
            <a:avLst/>
          </a:prstGeom>
          <a:noFill/>
          <a:ln>
            <a:noFill/>
          </a:ln>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fr-FR" sz="1350" b="1" dirty="0">
                <a:solidFill>
                  <a:schemeClr val="tx1"/>
                </a:solidFill>
              </a:rPr>
              <a:t>800 000 patients</a:t>
            </a:r>
          </a:p>
          <a:p>
            <a:r>
              <a:rPr lang="fr-FR" sz="1350" dirty="0" smtClean="0">
                <a:solidFill>
                  <a:schemeClr val="tx1"/>
                </a:solidFill>
              </a:rPr>
              <a:t>In the BNDMR</a:t>
            </a:r>
            <a:endParaRPr lang="fr-FR" sz="1350" dirty="0">
              <a:solidFill>
                <a:schemeClr val="tx1"/>
              </a:solidFill>
            </a:endParaRPr>
          </a:p>
        </p:txBody>
      </p:sp>
      <p:pic>
        <p:nvPicPr>
          <p:cNvPr id="3" name="Image 2"/>
          <p:cNvPicPr>
            <a:picLocks noChangeAspect="1"/>
          </p:cNvPicPr>
          <p:nvPr/>
        </p:nvPicPr>
        <p:blipFill rotWithShape="1">
          <a:blip r:embed="rId3"/>
          <a:srcRect t="16330" b="11904"/>
          <a:stretch/>
        </p:blipFill>
        <p:spPr>
          <a:xfrm>
            <a:off x="6435190" y="1551072"/>
            <a:ext cx="728663" cy="528067"/>
          </a:xfrm>
          <a:prstGeom prst="rect">
            <a:avLst/>
          </a:prstGeom>
        </p:spPr>
      </p:pic>
      <p:sp>
        <p:nvSpPr>
          <p:cNvPr id="8" name="ZoneTexte 7">
            <a:extLst>
              <a:ext uri="{FF2B5EF4-FFF2-40B4-BE49-F238E27FC236}">
                <a16:creationId xmlns:a16="http://schemas.microsoft.com/office/drawing/2014/main" id="{8B26078F-26FA-4B6D-A032-9D1CF10053EA}"/>
              </a:ext>
            </a:extLst>
          </p:cNvPr>
          <p:cNvSpPr txBox="1"/>
          <p:nvPr/>
        </p:nvSpPr>
        <p:spPr>
          <a:xfrm>
            <a:off x="8060525" y="3640582"/>
            <a:ext cx="831955" cy="507831"/>
          </a:xfrm>
          <a:prstGeom prst="rect">
            <a:avLst/>
          </a:prstGeom>
          <a:noFill/>
        </p:spPr>
        <p:txBody>
          <a:bodyPr wrap="square" rtlCol="0">
            <a:spAutoFit/>
          </a:bodyPr>
          <a:lstStyle/>
          <a:p>
            <a:r>
              <a:rPr lang="en-CA" sz="1350" dirty="0"/>
              <a:t>103 069 patients</a:t>
            </a:r>
          </a:p>
        </p:txBody>
      </p:sp>
      <p:sp>
        <p:nvSpPr>
          <p:cNvPr id="24" name="ZoneTexte 23">
            <a:extLst>
              <a:ext uri="{FF2B5EF4-FFF2-40B4-BE49-F238E27FC236}">
                <a16:creationId xmlns:a16="http://schemas.microsoft.com/office/drawing/2014/main" id="{3B4A6665-9439-4634-A72C-9D859387A908}"/>
              </a:ext>
            </a:extLst>
          </p:cNvPr>
          <p:cNvSpPr txBox="1"/>
          <p:nvPr/>
        </p:nvSpPr>
        <p:spPr>
          <a:xfrm>
            <a:off x="5971462" y="3528802"/>
            <a:ext cx="940798" cy="507831"/>
          </a:xfrm>
          <a:prstGeom prst="rect">
            <a:avLst/>
          </a:prstGeom>
          <a:noFill/>
        </p:spPr>
        <p:txBody>
          <a:bodyPr wrap="square" rtlCol="0">
            <a:spAutoFit/>
          </a:bodyPr>
          <a:lstStyle/>
          <a:p>
            <a:r>
              <a:rPr lang="en-CA" sz="1350" dirty="0"/>
              <a:t>485 170 patients</a:t>
            </a:r>
          </a:p>
        </p:txBody>
      </p:sp>
      <p:sp>
        <p:nvSpPr>
          <p:cNvPr id="30" name="Forme libre : forme 29">
            <a:extLst>
              <a:ext uri="{FF2B5EF4-FFF2-40B4-BE49-F238E27FC236}">
                <a16:creationId xmlns:a16="http://schemas.microsoft.com/office/drawing/2014/main" id="{42A79FC3-9A6B-439F-94D6-C6888F209034}"/>
              </a:ext>
            </a:extLst>
          </p:cNvPr>
          <p:cNvSpPr/>
          <p:nvPr/>
        </p:nvSpPr>
        <p:spPr>
          <a:xfrm>
            <a:off x="7452321" y="2636572"/>
            <a:ext cx="225024" cy="566516"/>
          </a:xfrm>
          <a:custGeom>
            <a:avLst/>
            <a:gdLst>
              <a:gd name="connsiteX0" fmla="*/ 147708 w 229871"/>
              <a:gd name="connsiteY0" fmla="*/ 0 h 755354"/>
              <a:gd name="connsiteX1" fmla="*/ 154323 w 229871"/>
              <a:gd name="connsiteY1" fmla="*/ 12106 h 755354"/>
              <a:gd name="connsiteX2" fmla="*/ 229871 w 229871"/>
              <a:gd name="connsiteY2" fmla="*/ 342033 h 755354"/>
              <a:gd name="connsiteX3" fmla="*/ 113840 w 229871"/>
              <a:gd name="connsiteY3" fmla="*/ 746052 h 755354"/>
              <a:gd name="connsiteX4" fmla="*/ 107431 w 229871"/>
              <a:gd name="connsiteY4" fmla="*/ 755354 h 755354"/>
              <a:gd name="connsiteX5" fmla="*/ 54486 w 229871"/>
              <a:gd name="connsiteY5" fmla="*/ 662157 h 755354"/>
              <a:gd name="connsiteX6" fmla="*/ 0 w 229871"/>
              <a:gd name="connsiteY6" fmla="*/ 404304 h 755354"/>
              <a:gd name="connsiteX7" fmla="*/ 118411 w 229871"/>
              <a:gd name="connsiteY7" fmla="*/ 33926 h 755354"/>
              <a:gd name="connsiteX8" fmla="*/ 147708 w 229871"/>
              <a:gd name="connsiteY8" fmla="*/ 0 h 75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871" h="755354">
                <a:moveTo>
                  <a:pt x="147708" y="0"/>
                </a:moveTo>
                <a:lnTo>
                  <a:pt x="154323" y="12106"/>
                </a:lnTo>
                <a:cubicBezTo>
                  <a:pt x="202970" y="113513"/>
                  <a:pt x="229871" y="225003"/>
                  <a:pt x="229871" y="342033"/>
                </a:cubicBezTo>
                <a:cubicBezTo>
                  <a:pt x="229871" y="488321"/>
                  <a:pt x="187838" y="625952"/>
                  <a:pt x="113840" y="746052"/>
                </a:cubicBezTo>
                <a:lnTo>
                  <a:pt x="107431" y="755354"/>
                </a:lnTo>
                <a:lnTo>
                  <a:pt x="54486" y="662157"/>
                </a:lnTo>
                <a:cubicBezTo>
                  <a:pt x="19401" y="582903"/>
                  <a:pt x="0" y="495768"/>
                  <a:pt x="0" y="404304"/>
                </a:cubicBezTo>
                <a:cubicBezTo>
                  <a:pt x="0" y="267108"/>
                  <a:pt x="43653" y="139653"/>
                  <a:pt x="118411" y="33926"/>
                </a:cubicBezTo>
                <a:lnTo>
                  <a:pt x="147708" y="0"/>
                </a:lnTo>
                <a:close/>
              </a:path>
            </a:pathLst>
          </a:custGeom>
          <a:gradFill>
            <a:gsLst>
              <a:gs pos="0">
                <a:schemeClr val="accent2"/>
              </a:gs>
              <a:gs pos="100000">
                <a:schemeClr val="accent5"/>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Ins="0" rtlCol="0" anchor="ctr">
            <a:noAutofit/>
          </a:bodyPr>
          <a:lstStyle/>
          <a:p>
            <a:pPr algn="ctr"/>
            <a:endParaRPr lang="fr-FR" sz="1500" dirty="0"/>
          </a:p>
        </p:txBody>
      </p:sp>
      <p:sp>
        <p:nvSpPr>
          <p:cNvPr id="29" name="Forme libre : forme 28">
            <a:extLst>
              <a:ext uri="{FF2B5EF4-FFF2-40B4-BE49-F238E27FC236}">
                <a16:creationId xmlns:a16="http://schemas.microsoft.com/office/drawing/2014/main" id="{B270C2FB-94D7-40D7-AAB4-0F89DAF00CAB}"/>
              </a:ext>
            </a:extLst>
          </p:cNvPr>
          <p:cNvSpPr/>
          <p:nvPr/>
        </p:nvSpPr>
        <p:spPr>
          <a:xfrm>
            <a:off x="6268553" y="2257392"/>
            <a:ext cx="1249065" cy="1271409"/>
          </a:xfrm>
          <a:custGeom>
            <a:avLst/>
            <a:gdLst>
              <a:gd name="connsiteX0" fmla="*/ 961357 w 1840551"/>
              <a:gd name="connsiteY0" fmla="*/ 0 h 1695212"/>
              <a:gd name="connsiteX1" fmla="*/ 1806683 w 1840551"/>
              <a:gd name="connsiteY1" fmla="*/ 443587 h 1695212"/>
              <a:gd name="connsiteX2" fmla="*/ 1840551 w 1840551"/>
              <a:gd name="connsiteY2" fmla="*/ 505573 h 1695212"/>
              <a:gd name="connsiteX3" fmla="*/ 1811254 w 1840551"/>
              <a:gd name="connsiteY3" fmla="*/ 539499 h 1695212"/>
              <a:gd name="connsiteX4" fmla="*/ 1692843 w 1840551"/>
              <a:gd name="connsiteY4" fmla="*/ 909877 h 1695212"/>
              <a:gd name="connsiteX5" fmla="*/ 1747329 w 1840551"/>
              <a:gd name="connsiteY5" fmla="*/ 1167730 h 1695212"/>
              <a:gd name="connsiteX6" fmla="*/ 1800274 w 1840551"/>
              <a:gd name="connsiteY6" fmla="*/ 1260927 h 1695212"/>
              <a:gd name="connsiteX7" fmla="*/ 1758529 w 1840551"/>
              <a:gd name="connsiteY7" fmla="*/ 1321511 h 1695212"/>
              <a:gd name="connsiteX8" fmla="*/ 961357 w 1840551"/>
              <a:gd name="connsiteY8" fmla="*/ 1695212 h 1695212"/>
              <a:gd name="connsiteX9" fmla="*/ 0 w 1840551"/>
              <a:gd name="connsiteY9" fmla="*/ 847606 h 1695212"/>
              <a:gd name="connsiteX10" fmla="*/ 961357 w 1840551"/>
              <a:gd name="connsiteY10" fmla="*/ 0 h 169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0551" h="1695212">
                <a:moveTo>
                  <a:pt x="961357" y="0"/>
                </a:moveTo>
                <a:cubicBezTo>
                  <a:pt x="1326380" y="0"/>
                  <a:pt x="1643888" y="179366"/>
                  <a:pt x="1806683" y="443587"/>
                </a:cubicBezTo>
                <a:lnTo>
                  <a:pt x="1840551" y="505573"/>
                </a:lnTo>
                <a:lnTo>
                  <a:pt x="1811254" y="539499"/>
                </a:lnTo>
                <a:cubicBezTo>
                  <a:pt x="1736496" y="645226"/>
                  <a:pt x="1692843" y="772681"/>
                  <a:pt x="1692843" y="909877"/>
                </a:cubicBezTo>
                <a:cubicBezTo>
                  <a:pt x="1692843" y="1001341"/>
                  <a:pt x="1712244" y="1088476"/>
                  <a:pt x="1747329" y="1167730"/>
                </a:cubicBezTo>
                <a:lnTo>
                  <a:pt x="1800274" y="1260927"/>
                </a:lnTo>
                <a:lnTo>
                  <a:pt x="1758529" y="1321511"/>
                </a:lnTo>
                <a:cubicBezTo>
                  <a:pt x="1585767" y="1546975"/>
                  <a:pt x="1293196" y="1695212"/>
                  <a:pt x="961357" y="1695212"/>
                </a:cubicBezTo>
                <a:cubicBezTo>
                  <a:pt x="430414" y="1695212"/>
                  <a:pt x="0" y="1315726"/>
                  <a:pt x="0" y="847606"/>
                </a:cubicBezTo>
                <a:cubicBezTo>
                  <a:pt x="0" y="379486"/>
                  <a:pt x="430414" y="0"/>
                  <a:pt x="9613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Ins="0" rtlCol="0" anchor="ctr">
            <a:noAutofit/>
          </a:bodyPr>
          <a:lstStyle/>
          <a:p>
            <a:pPr algn="ctr"/>
            <a:r>
              <a:rPr lang="fr-FR" sz="1500" b="1" dirty="0">
                <a:solidFill>
                  <a:schemeClr val="tx1"/>
                </a:solidFill>
                <a:latin typeface="Calibri" panose="020F0502020204030204" pitchFamily="34" charset="0"/>
                <a:ea typeface="Times New Roman" panose="02020603050405020304" pitchFamily="18" charset="0"/>
                <a:cs typeface="Times New Roman" panose="02020603050405020304" pitchFamily="18" charset="0"/>
              </a:rPr>
              <a:t>5542 </a:t>
            </a:r>
            <a:br>
              <a:rPr lang="fr-FR" sz="1500" b="1" dirty="0">
                <a:solidFill>
                  <a:schemeClr val="tx1"/>
                </a:solidFill>
                <a:latin typeface="Calibri" panose="020F0502020204030204" pitchFamily="34" charset="0"/>
                <a:ea typeface="Times New Roman" panose="02020603050405020304" pitchFamily="18" charset="0"/>
                <a:cs typeface="Times New Roman" panose="02020603050405020304" pitchFamily="18" charset="0"/>
              </a:rPr>
            </a:br>
            <a:r>
              <a:rPr lang="fr-FR" sz="1500" b="1" dirty="0" err="1" smtClean="0">
                <a:solidFill>
                  <a:schemeClr val="tx1"/>
                </a:solidFill>
                <a:latin typeface="Calibri" panose="020F0502020204030204" pitchFamily="34" charset="0"/>
                <a:ea typeface="Times New Roman" panose="02020603050405020304" pitchFamily="18" charset="0"/>
                <a:cs typeface="Times New Roman" panose="02020603050405020304" pitchFamily="18" charset="0"/>
              </a:rPr>
              <a:t>diagnosis</a:t>
            </a:r>
            <a:endParaRPr lang="fr-FR" sz="1500" b="1" dirty="0" smtClean="0">
              <a:solidFill>
                <a:schemeClr val="tx1"/>
              </a:solidFill>
              <a:latin typeface="Calibri" panose="020F0502020204030204" pitchFamily="34" charset="0"/>
              <a:ea typeface="Times New Roman" panose="02020603050405020304" pitchFamily="18" charset="0"/>
              <a:cs typeface="Times New Roman" panose="02020603050405020304" pitchFamily="18" charset="0"/>
            </a:endParaRPr>
          </a:p>
          <a:p>
            <a:pPr algn="ctr"/>
            <a:r>
              <a:rPr lang="fr-FR" sz="1500" b="1" dirty="0" smtClean="0">
                <a:solidFill>
                  <a:schemeClr val="tx1"/>
                </a:solidFill>
                <a:latin typeface="Calibri" panose="020F0502020204030204" pitchFamily="34" charset="0"/>
                <a:cs typeface="Times New Roman" panose="02020603050405020304" pitchFamily="18" charset="0"/>
              </a:rPr>
              <a:t>codes</a:t>
            </a:r>
            <a:endParaRPr lang="fr-FR" sz="1500" dirty="0">
              <a:solidFill>
                <a:schemeClr val="tx1"/>
              </a:solidFill>
            </a:endParaRPr>
          </a:p>
        </p:txBody>
      </p:sp>
      <p:sp>
        <p:nvSpPr>
          <p:cNvPr id="28" name="Forme libre : forme 27">
            <a:extLst>
              <a:ext uri="{FF2B5EF4-FFF2-40B4-BE49-F238E27FC236}">
                <a16:creationId xmlns:a16="http://schemas.microsoft.com/office/drawing/2014/main" id="{89509765-626B-4FC0-B712-4E152180B410}"/>
              </a:ext>
            </a:extLst>
          </p:cNvPr>
          <p:cNvSpPr/>
          <p:nvPr/>
        </p:nvSpPr>
        <p:spPr>
          <a:xfrm>
            <a:off x="7621587" y="2442968"/>
            <a:ext cx="959434" cy="993665"/>
          </a:xfrm>
          <a:custGeom>
            <a:avLst/>
            <a:gdLst>
              <a:gd name="connsiteX0" fmla="*/ 585907 w 1279245"/>
              <a:gd name="connsiteY0" fmla="*/ 0 h 1324886"/>
              <a:gd name="connsiteX1" fmla="*/ 1279245 w 1279245"/>
              <a:gd name="connsiteY1" fmla="*/ 662443 h 1324886"/>
              <a:gd name="connsiteX2" fmla="*/ 585907 w 1279245"/>
              <a:gd name="connsiteY2" fmla="*/ 1324886 h 1324886"/>
              <a:gd name="connsiteX3" fmla="*/ 10980 w 1279245"/>
              <a:gd name="connsiteY3" fmla="*/ 1032821 h 1324886"/>
              <a:gd name="connsiteX4" fmla="*/ 0 w 1279245"/>
              <a:gd name="connsiteY4" fmla="*/ 1013493 h 1324886"/>
              <a:gd name="connsiteX5" fmla="*/ 6409 w 1279245"/>
              <a:gd name="connsiteY5" fmla="*/ 1004191 h 1324886"/>
              <a:gd name="connsiteX6" fmla="*/ 122440 w 1279245"/>
              <a:gd name="connsiteY6" fmla="*/ 600172 h 1324886"/>
              <a:gd name="connsiteX7" fmla="*/ 46892 w 1279245"/>
              <a:gd name="connsiteY7" fmla="*/ 270245 h 1324886"/>
              <a:gd name="connsiteX8" fmla="*/ 40277 w 1279245"/>
              <a:gd name="connsiteY8" fmla="*/ 258139 h 1324886"/>
              <a:gd name="connsiteX9" fmla="*/ 95643 w 1279245"/>
              <a:gd name="connsiteY9" fmla="*/ 194025 h 1324886"/>
              <a:gd name="connsiteX10" fmla="*/ 585907 w 1279245"/>
              <a:gd name="connsiteY10" fmla="*/ 0 h 1324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79245" h="1324886">
                <a:moveTo>
                  <a:pt x="585907" y="0"/>
                </a:moveTo>
                <a:cubicBezTo>
                  <a:pt x="968827" y="0"/>
                  <a:pt x="1279245" y="296586"/>
                  <a:pt x="1279245" y="662443"/>
                </a:cubicBezTo>
                <a:cubicBezTo>
                  <a:pt x="1279245" y="1028300"/>
                  <a:pt x="968827" y="1324886"/>
                  <a:pt x="585907" y="1324886"/>
                </a:cubicBezTo>
                <a:cubicBezTo>
                  <a:pt x="346582" y="1324886"/>
                  <a:pt x="135578" y="1209032"/>
                  <a:pt x="10980" y="1032821"/>
                </a:cubicBezTo>
                <a:lnTo>
                  <a:pt x="0" y="1013493"/>
                </a:lnTo>
                <a:lnTo>
                  <a:pt x="6409" y="1004191"/>
                </a:lnTo>
                <a:cubicBezTo>
                  <a:pt x="80407" y="884091"/>
                  <a:pt x="122440" y="746460"/>
                  <a:pt x="122440" y="600172"/>
                </a:cubicBezTo>
                <a:cubicBezTo>
                  <a:pt x="122440" y="483142"/>
                  <a:pt x="95539" y="371652"/>
                  <a:pt x="46892" y="270245"/>
                </a:cubicBezTo>
                <a:lnTo>
                  <a:pt x="40277" y="258139"/>
                </a:lnTo>
                <a:lnTo>
                  <a:pt x="95643" y="194025"/>
                </a:lnTo>
                <a:cubicBezTo>
                  <a:pt x="221112" y="74147"/>
                  <a:pt x="394447" y="0"/>
                  <a:pt x="585907" y="0"/>
                </a:cubicBezTo>
                <a:close/>
              </a:path>
            </a:pathLst>
          </a:custGeom>
          <a:solidFill>
            <a:schemeClr val="accent5"/>
          </a:solidFill>
          <a:ln>
            <a:noFill/>
          </a:ln>
        </p:spPr>
        <p:style>
          <a:lnRef idx="0">
            <a:scrgbClr r="0" g="0" b="0"/>
          </a:lnRef>
          <a:fillRef idx="0">
            <a:scrgbClr r="0" g="0" b="0"/>
          </a:fillRef>
          <a:effectRef idx="0">
            <a:scrgbClr r="0" g="0" b="0"/>
          </a:effectRef>
          <a:fontRef idx="minor">
            <a:schemeClr val="lt1"/>
          </a:fontRef>
        </p:style>
        <p:txBody>
          <a:bodyPr lIns="0" rIns="0" rtlCol="0" anchor="ctr"/>
          <a:lstStyle/>
          <a:p>
            <a:pPr algn="ctr"/>
            <a:r>
              <a:rPr lang="fr-FR" sz="1500" b="1" dirty="0">
                <a:solidFill>
                  <a:schemeClr val="tx1"/>
                </a:solidFill>
                <a:latin typeface="Calibri" panose="020F0502020204030204" pitchFamily="34" charset="0"/>
                <a:cs typeface="Times New Roman" panose="02020603050405020304" pitchFamily="18" charset="0"/>
              </a:rPr>
              <a:t>1462 </a:t>
            </a:r>
            <a:br>
              <a:rPr lang="fr-FR" sz="1500" b="1" dirty="0">
                <a:solidFill>
                  <a:schemeClr val="tx1"/>
                </a:solidFill>
                <a:latin typeface="Calibri" panose="020F0502020204030204" pitchFamily="34" charset="0"/>
                <a:cs typeface="Times New Roman" panose="02020603050405020304" pitchFamily="18" charset="0"/>
              </a:rPr>
            </a:br>
            <a:r>
              <a:rPr lang="fr-FR" sz="1500" b="1" dirty="0" smtClean="0">
                <a:solidFill>
                  <a:schemeClr val="tx1"/>
                </a:solidFill>
                <a:latin typeface="Calibri" panose="020F0502020204030204" pitchFamily="34" charset="0"/>
                <a:cs typeface="Times New Roman" panose="02020603050405020304" pitchFamily="18" charset="0"/>
              </a:rPr>
              <a:t>group codes</a:t>
            </a:r>
            <a:endParaRPr lang="fr-FR" sz="1500" b="1" dirty="0">
              <a:solidFill>
                <a:schemeClr val="tx1"/>
              </a:solidFill>
              <a:latin typeface="Calibri" panose="020F0502020204030204" pitchFamily="34" charset="0"/>
              <a:cs typeface="Times New Roman" panose="02020603050405020304" pitchFamily="18" charset="0"/>
            </a:endParaRPr>
          </a:p>
        </p:txBody>
      </p:sp>
      <p:sp>
        <p:nvSpPr>
          <p:cNvPr id="10" name="ZoneTexte 9">
            <a:extLst>
              <a:ext uri="{FF2B5EF4-FFF2-40B4-BE49-F238E27FC236}">
                <a16:creationId xmlns:a16="http://schemas.microsoft.com/office/drawing/2014/main" id="{AA653F0C-F0F8-4421-9846-2DDF83A6E9C9}"/>
              </a:ext>
            </a:extLst>
          </p:cNvPr>
          <p:cNvSpPr txBox="1"/>
          <p:nvPr/>
        </p:nvSpPr>
        <p:spPr>
          <a:xfrm>
            <a:off x="7150137" y="3692659"/>
            <a:ext cx="805070" cy="507831"/>
          </a:xfrm>
          <a:prstGeom prst="rect">
            <a:avLst/>
          </a:prstGeom>
          <a:noFill/>
        </p:spPr>
        <p:txBody>
          <a:bodyPr wrap="square" rtlCol="0">
            <a:spAutoFit/>
          </a:bodyPr>
          <a:lstStyle/>
          <a:p>
            <a:pPr algn="ctr"/>
            <a:r>
              <a:rPr lang="en-CA" sz="1350" dirty="0"/>
              <a:t>13 497 patients</a:t>
            </a:r>
          </a:p>
        </p:txBody>
      </p:sp>
      <p:cxnSp>
        <p:nvCxnSpPr>
          <p:cNvPr id="12" name="Connecteur droit avec flèche 11">
            <a:extLst>
              <a:ext uri="{FF2B5EF4-FFF2-40B4-BE49-F238E27FC236}">
                <a16:creationId xmlns:a16="http://schemas.microsoft.com/office/drawing/2014/main" id="{524E03C4-BB68-4851-B478-A65ED178A5D5}"/>
              </a:ext>
            </a:extLst>
          </p:cNvPr>
          <p:cNvCxnSpPr>
            <a:cxnSpLocks/>
          </p:cNvCxnSpPr>
          <p:nvPr/>
        </p:nvCxnSpPr>
        <p:spPr>
          <a:xfrm flipH="1">
            <a:off x="6330159" y="3314164"/>
            <a:ext cx="66381" cy="220202"/>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31" name="Connecteur droit avec flèche 30">
            <a:extLst>
              <a:ext uri="{FF2B5EF4-FFF2-40B4-BE49-F238E27FC236}">
                <a16:creationId xmlns:a16="http://schemas.microsoft.com/office/drawing/2014/main" id="{8C8BE40D-3454-4E67-AD2E-58F2091A38B9}"/>
              </a:ext>
            </a:extLst>
          </p:cNvPr>
          <p:cNvCxnSpPr>
            <a:cxnSpLocks/>
          </p:cNvCxnSpPr>
          <p:nvPr/>
        </p:nvCxnSpPr>
        <p:spPr>
          <a:xfrm>
            <a:off x="8340205" y="3391062"/>
            <a:ext cx="88223" cy="221716"/>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33" name="Connecteur droit avec flèche 32">
            <a:extLst>
              <a:ext uri="{FF2B5EF4-FFF2-40B4-BE49-F238E27FC236}">
                <a16:creationId xmlns:a16="http://schemas.microsoft.com/office/drawing/2014/main" id="{4164B2B3-9E60-4FA6-816F-86201C1FCB88}"/>
              </a:ext>
            </a:extLst>
          </p:cNvPr>
          <p:cNvCxnSpPr>
            <a:cxnSpLocks/>
          </p:cNvCxnSpPr>
          <p:nvPr/>
        </p:nvCxnSpPr>
        <p:spPr>
          <a:xfrm>
            <a:off x="7552672" y="3217423"/>
            <a:ext cx="5110" cy="358046"/>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97660" y="1569440"/>
            <a:ext cx="809536" cy="270974"/>
          </a:xfrm>
          <a:prstGeom prst="rect">
            <a:avLst/>
          </a:prstGeom>
        </p:spPr>
      </p:pic>
    </p:spTree>
    <p:extLst>
      <p:ext uri="{BB962C8B-B14F-4D97-AF65-F5344CB8AC3E}">
        <p14:creationId xmlns:p14="http://schemas.microsoft.com/office/powerpoint/2010/main" val="3803795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re 14"/>
          <p:cNvSpPr>
            <a:spLocks noGrp="1"/>
          </p:cNvSpPr>
          <p:nvPr>
            <p:ph type="title"/>
          </p:nvPr>
        </p:nvSpPr>
        <p:spPr/>
        <p:txBody>
          <a:bodyPr/>
          <a:lstStyle/>
          <a:p>
            <a:r>
              <a:rPr lang="fr-FR" dirty="0" smtClean="0"/>
              <a:t>How </a:t>
            </a:r>
            <a:r>
              <a:rPr lang="fr-FR" dirty="0" err="1" smtClean="0"/>
              <a:t>many</a:t>
            </a:r>
            <a:r>
              <a:rPr lang="fr-FR" dirty="0" smtClean="0"/>
              <a:t> times a </a:t>
            </a:r>
            <a:r>
              <a:rPr lang="fr-FR" dirty="0" err="1" smtClean="0"/>
              <a:t>diagnosis</a:t>
            </a:r>
            <a:r>
              <a:rPr lang="fr-FR" dirty="0" smtClean="0"/>
              <a:t> code </a:t>
            </a:r>
            <a:r>
              <a:rPr lang="fr-FR" sz="2400" dirty="0" smtClean="0"/>
              <a:t>(</a:t>
            </a:r>
            <a:r>
              <a:rPr lang="fr-FR" sz="2400" dirty="0" err="1" smtClean="0"/>
              <a:t>disorder</a:t>
            </a:r>
            <a:r>
              <a:rPr lang="fr-FR" sz="2400" dirty="0" smtClean="0"/>
              <a:t> </a:t>
            </a:r>
            <a:r>
              <a:rPr lang="fr-FR" sz="2400" dirty="0"/>
              <a:t>or </a:t>
            </a:r>
            <a:r>
              <a:rPr lang="fr-FR" sz="2400" dirty="0" err="1" smtClean="0"/>
              <a:t>subtype</a:t>
            </a:r>
            <a:r>
              <a:rPr lang="fr-FR" sz="2400" dirty="0" smtClean="0"/>
              <a:t>) </a:t>
            </a:r>
            <a:r>
              <a:rPr lang="fr-FR" dirty="0" err="1" smtClean="0"/>
              <a:t>is</a:t>
            </a:r>
            <a:r>
              <a:rPr lang="fr-FR" dirty="0" smtClean="0"/>
              <a:t> </a:t>
            </a:r>
            <a:r>
              <a:rPr lang="fr-FR" dirty="0" err="1" smtClean="0"/>
              <a:t>used</a:t>
            </a:r>
            <a:r>
              <a:rPr lang="fr-FR" dirty="0" smtClean="0"/>
              <a:t> in the BNDMR?</a:t>
            </a:r>
            <a:endParaRPr lang="fr-FR" dirty="0"/>
          </a:p>
        </p:txBody>
      </p:sp>
      <p:sp>
        <p:nvSpPr>
          <p:cNvPr id="16" name="Espace réservé du contenu 15"/>
          <p:cNvSpPr>
            <a:spLocks noGrp="1"/>
          </p:cNvSpPr>
          <p:nvPr>
            <p:ph idx="1"/>
          </p:nvPr>
        </p:nvSpPr>
        <p:spPr>
          <a:xfrm>
            <a:off x="419608" y="5516016"/>
            <a:ext cx="8652892" cy="793304"/>
          </a:xfrm>
        </p:spPr>
        <p:txBody>
          <a:bodyPr/>
          <a:lstStyle/>
          <a:p>
            <a:r>
              <a:rPr lang="en-GB" sz="2000" dirty="0" smtClean="0"/>
              <a:t>Need of numerous different codes to reflect the high diversity of diseases</a:t>
            </a:r>
          </a:p>
          <a:p>
            <a:r>
              <a:rPr lang="en-GB" sz="2000" dirty="0" smtClean="0"/>
              <a:t>Regular updates highly needed</a:t>
            </a:r>
          </a:p>
        </p:txBody>
      </p:sp>
      <p:sp>
        <p:nvSpPr>
          <p:cNvPr id="4" name="Espace réservé du numéro de diapositive 3"/>
          <p:cNvSpPr>
            <a:spLocks noGrp="1"/>
          </p:cNvSpPr>
          <p:nvPr>
            <p:ph type="sldNum" sz="quarter" idx="4294967295"/>
          </p:nvPr>
        </p:nvSpPr>
        <p:spPr>
          <a:xfrm>
            <a:off x="8483600" y="6492875"/>
            <a:ext cx="660400" cy="365125"/>
          </a:xfrm>
        </p:spPr>
        <p:txBody>
          <a:bodyPr/>
          <a:lstStyle/>
          <a:p>
            <a:fld id="{4BDF1D2D-79F0-4141-A943-592AB5152131}" type="slidenum">
              <a:rPr lang="fr-FR" smtClean="0"/>
              <a:pPr/>
              <a:t>8</a:t>
            </a:fld>
            <a:endParaRPr lang="fr-FR" dirty="0"/>
          </a:p>
        </p:txBody>
      </p:sp>
      <p:sp>
        <p:nvSpPr>
          <p:cNvPr id="3" name="ZoneTexte 2"/>
          <p:cNvSpPr txBox="1"/>
          <p:nvPr/>
        </p:nvSpPr>
        <p:spPr>
          <a:xfrm>
            <a:off x="6443800" y="2481920"/>
            <a:ext cx="2313665" cy="830997"/>
          </a:xfrm>
          <a:prstGeom prst="rect">
            <a:avLst/>
          </a:prstGeom>
          <a:noFill/>
        </p:spPr>
        <p:txBody>
          <a:bodyPr wrap="square" rtlCol="0">
            <a:spAutoFit/>
          </a:bodyPr>
          <a:lstStyle/>
          <a:p>
            <a:r>
              <a:rPr lang="en-GB" sz="1200" i="1" dirty="0" smtClean="0">
                <a:solidFill>
                  <a:schemeClr val="tx2"/>
                </a:solidFill>
              </a:rPr>
              <a:t>*A patient can have several diagnoses, this is why we talk about « cases », which represent each diagnosis independently</a:t>
            </a:r>
          </a:p>
        </p:txBody>
      </p:sp>
      <p:pic>
        <p:nvPicPr>
          <p:cNvPr id="5" name="Image 4"/>
          <p:cNvPicPr>
            <a:picLocks noChangeAspect="1"/>
          </p:cNvPicPr>
          <p:nvPr/>
        </p:nvPicPr>
        <p:blipFill>
          <a:blip r:embed="rId3"/>
          <a:stretch>
            <a:fillRect/>
          </a:stretch>
        </p:blipFill>
        <p:spPr>
          <a:xfrm>
            <a:off x="722750" y="1896626"/>
            <a:ext cx="5705749" cy="3203663"/>
          </a:xfrm>
          <a:prstGeom prst="rect">
            <a:avLst/>
          </a:prstGeom>
        </p:spPr>
      </p:pic>
      <p:sp>
        <p:nvSpPr>
          <p:cNvPr id="6" name="ZoneTexte 5"/>
          <p:cNvSpPr txBox="1"/>
          <p:nvPr/>
        </p:nvSpPr>
        <p:spPr>
          <a:xfrm>
            <a:off x="2501770" y="1513780"/>
            <a:ext cx="2173288" cy="1077218"/>
          </a:xfrm>
          <a:prstGeom prst="rect">
            <a:avLst/>
          </a:prstGeom>
          <a:ln w="57150"/>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1600" b="1" dirty="0" smtClean="0"/>
              <a:t>More </a:t>
            </a:r>
            <a:r>
              <a:rPr lang="fr-FR" sz="1600" b="1" dirty="0" err="1" smtClean="0"/>
              <a:t>than</a:t>
            </a:r>
            <a:r>
              <a:rPr lang="fr-FR" sz="1600" b="1" dirty="0" smtClean="0"/>
              <a:t> </a:t>
            </a:r>
            <a:r>
              <a:rPr lang="fr-FR" sz="1600" b="1" dirty="0" err="1" smtClean="0"/>
              <a:t>half</a:t>
            </a:r>
            <a:r>
              <a:rPr lang="fr-FR" sz="1600" dirty="0" smtClean="0"/>
              <a:t> </a:t>
            </a:r>
            <a:br>
              <a:rPr lang="fr-FR" sz="1600" dirty="0" smtClean="0"/>
            </a:br>
            <a:r>
              <a:rPr lang="fr-FR" sz="1600" dirty="0" smtClean="0"/>
              <a:t>of </a:t>
            </a:r>
            <a:r>
              <a:rPr lang="fr-FR" sz="1600" dirty="0" err="1" smtClean="0"/>
              <a:t>disorder</a:t>
            </a:r>
            <a:r>
              <a:rPr lang="fr-FR" sz="1600" dirty="0" smtClean="0"/>
              <a:t> or </a:t>
            </a:r>
            <a:r>
              <a:rPr lang="fr-FR" sz="1600" dirty="0" err="1" smtClean="0"/>
              <a:t>subtype</a:t>
            </a:r>
            <a:r>
              <a:rPr lang="fr-FR" sz="1600" dirty="0" smtClean="0"/>
              <a:t> codes </a:t>
            </a:r>
            <a:r>
              <a:rPr lang="fr-FR" sz="1600" dirty="0" err="1" smtClean="0"/>
              <a:t>apply</a:t>
            </a:r>
            <a:r>
              <a:rPr lang="fr-FR" sz="1600" dirty="0" smtClean="0"/>
              <a:t> to </a:t>
            </a:r>
            <a:br>
              <a:rPr lang="fr-FR" sz="1600" dirty="0" smtClean="0"/>
            </a:br>
            <a:r>
              <a:rPr lang="fr-FR" sz="1600" b="1" dirty="0" err="1" smtClean="0"/>
              <a:t>less</a:t>
            </a:r>
            <a:r>
              <a:rPr lang="fr-FR" sz="1600" b="1" dirty="0" smtClean="0"/>
              <a:t> </a:t>
            </a:r>
            <a:r>
              <a:rPr lang="fr-FR" sz="1600" b="1" dirty="0" err="1" smtClean="0"/>
              <a:t>than</a:t>
            </a:r>
            <a:r>
              <a:rPr lang="fr-FR" sz="1600" b="1" dirty="0" smtClean="0"/>
              <a:t> 10 cases*</a:t>
            </a:r>
            <a:endParaRPr lang="fr-FR" sz="1600" b="1" dirty="0"/>
          </a:p>
        </p:txBody>
      </p:sp>
      <p:sp>
        <p:nvSpPr>
          <p:cNvPr id="17" name="ZoneTexte 16"/>
          <p:cNvSpPr txBox="1"/>
          <p:nvPr/>
        </p:nvSpPr>
        <p:spPr>
          <a:xfrm rot="16200000">
            <a:off x="-204225" y="2994667"/>
            <a:ext cx="2192331" cy="307777"/>
          </a:xfrm>
          <a:prstGeom prst="rect">
            <a:avLst/>
          </a:prstGeom>
          <a:solidFill>
            <a:schemeClr val="bg1"/>
          </a:solidFill>
        </p:spPr>
        <p:txBody>
          <a:bodyPr wrap="none" rtlCol="0">
            <a:spAutoFit/>
          </a:bodyPr>
          <a:lstStyle/>
          <a:p>
            <a:r>
              <a:rPr lang="fr-FR" sz="1400" b="1" dirty="0" err="1" smtClean="0"/>
              <a:t>Number</a:t>
            </a:r>
            <a:r>
              <a:rPr lang="fr-FR" sz="1400" b="1" dirty="0" smtClean="0"/>
              <a:t> of </a:t>
            </a:r>
            <a:r>
              <a:rPr lang="fr-FR" sz="1400" b="1" dirty="0" err="1" smtClean="0"/>
              <a:t>diagnosis</a:t>
            </a:r>
            <a:r>
              <a:rPr lang="fr-FR" sz="1400" b="1" dirty="0" smtClean="0"/>
              <a:t> codes</a:t>
            </a:r>
            <a:endParaRPr lang="fr-FR" sz="1400" b="1" dirty="0"/>
          </a:p>
        </p:txBody>
      </p:sp>
      <p:sp>
        <p:nvSpPr>
          <p:cNvPr id="18" name="ZoneTexte 17"/>
          <p:cNvSpPr txBox="1"/>
          <p:nvPr/>
        </p:nvSpPr>
        <p:spPr>
          <a:xfrm>
            <a:off x="2636785" y="4754334"/>
            <a:ext cx="2846933" cy="307777"/>
          </a:xfrm>
          <a:prstGeom prst="rect">
            <a:avLst/>
          </a:prstGeom>
          <a:solidFill>
            <a:schemeClr val="bg1"/>
          </a:solidFill>
        </p:spPr>
        <p:txBody>
          <a:bodyPr wrap="none" rtlCol="0">
            <a:spAutoFit/>
          </a:bodyPr>
          <a:lstStyle/>
          <a:p>
            <a:r>
              <a:rPr lang="fr-FR" sz="1400" b="1" dirty="0" err="1" smtClean="0"/>
              <a:t>Number</a:t>
            </a:r>
            <a:r>
              <a:rPr lang="fr-FR" sz="1400" b="1" dirty="0" smtClean="0"/>
              <a:t> of cases per </a:t>
            </a:r>
            <a:r>
              <a:rPr lang="fr-FR" sz="1400" b="1" dirty="0" err="1" smtClean="0"/>
              <a:t>diagnosis</a:t>
            </a:r>
            <a:r>
              <a:rPr lang="fr-FR" sz="1400" b="1" dirty="0" smtClean="0"/>
              <a:t> code</a:t>
            </a:r>
            <a:endParaRPr lang="fr-FR" sz="1400" b="1" dirty="0"/>
          </a:p>
        </p:txBody>
      </p:sp>
    </p:spTree>
    <p:extLst>
      <p:ext uri="{BB962C8B-B14F-4D97-AF65-F5344CB8AC3E}">
        <p14:creationId xmlns:p14="http://schemas.microsoft.com/office/powerpoint/2010/main" val="289828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What</a:t>
            </a:r>
            <a:r>
              <a:rPr lang="fr-FR" dirty="0" smtClean="0"/>
              <a:t> </a:t>
            </a:r>
            <a:r>
              <a:rPr lang="fr-FR" dirty="0" err="1" smtClean="0"/>
              <a:t>we</a:t>
            </a:r>
            <a:r>
              <a:rPr lang="fr-FR" dirty="0" smtClean="0"/>
              <a:t> are planning to do</a:t>
            </a:r>
            <a:endParaRPr lang="fr-FR" dirty="0"/>
          </a:p>
        </p:txBody>
      </p:sp>
      <p:sp>
        <p:nvSpPr>
          <p:cNvPr id="3" name="Espace réservé du contenu 2"/>
          <p:cNvSpPr>
            <a:spLocks noGrp="1"/>
          </p:cNvSpPr>
          <p:nvPr>
            <p:ph idx="1"/>
          </p:nvPr>
        </p:nvSpPr>
        <p:spPr>
          <a:xfrm>
            <a:off x="127000" y="4599130"/>
            <a:ext cx="8089900" cy="1763569"/>
          </a:xfrm>
        </p:spPr>
        <p:txBody>
          <a:bodyPr/>
          <a:lstStyle/>
          <a:p>
            <a:r>
              <a:rPr lang="en-GB" sz="2400" dirty="0" smtClean="0"/>
              <a:t>Medico-economic analyses: cost of a RD in France</a:t>
            </a:r>
          </a:p>
          <a:p>
            <a:r>
              <a:rPr lang="en-GB" sz="2400" dirty="0" smtClean="0"/>
              <a:t>Mortality studies</a:t>
            </a:r>
          </a:p>
          <a:p>
            <a:r>
              <a:rPr lang="en-GB" sz="2400" dirty="0" smtClean="0"/>
              <a:t>Compliance to treatment</a:t>
            </a:r>
          </a:p>
          <a:p>
            <a:r>
              <a:rPr lang="en-GB" sz="2400" dirty="0" smtClean="0"/>
              <a:t>Care </a:t>
            </a:r>
            <a:r>
              <a:rPr lang="en-GB" sz="2400" dirty="0" smtClean="0"/>
              <a:t>pathway…</a:t>
            </a:r>
            <a:endParaRPr lang="en-GB" sz="2400" dirty="0"/>
          </a:p>
        </p:txBody>
      </p:sp>
      <p:sp>
        <p:nvSpPr>
          <p:cNvPr id="4" name="Espace réservé du numéro de diapositive 3"/>
          <p:cNvSpPr>
            <a:spLocks noGrp="1"/>
          </p:cNvSpPr>
          <p:nvPr>
            <p:ph type="sldNum" sz="quarter" idx="11"/>
          </p:nvPr>
        </p:nvSpPr>
        <p:spPr/>
        <p:txBody>
          <a:bodyPr/>
          <a:lstStyle/>
          <a:p>
            <a:pPr>
              <a:defRPr/>
            </a:pPr>
            <a:fld id="{730FAD06-16F0-4E7E-B3A8-447A4807ABCD}" type="slidenum">
              <a:rPr lang="fr-FR" smtClean="0"/>
              <a:pPr>
                <a:defRPr/>
              </a:pPr>
              <a:t>9</a:t>
            </a:fld>
            <a:endParaRPr lang="fr-FR" dirty="0"/>
          </a:p>
        </p:txBody>
      </p:sp>
      <p:pic>
        <p:nvPicPr>
          <p:cNvPr id="5" name="Image 4"/>
          <p:cNvPicPr>
            <a:picLocks noChangeAspect="1"/>
          </p:cNvPicPr>
          <p:nvPr/>
        </p:nvPicPr>
        <p:blipFill rotWithShape="1">
          <a:blip r:embed="rId2">
            <a:extLst>
              <a:ext uri="{28A0092B-C50C-407E-A947-70E740481C1C}">
                <a14:useLocalDpi xmlns:a14="http://schemas.microsoft.com/office/drawing/2010/main" val="0"/>
              </a:ext>
            </a:extLst>
          </a:blip>
          <a:srcRect l="3629" r="2607"/>
          <a:stretch/>
        </p:blipFill>
        <p:spPr>
          <a:xfrm>
            <a:off x="386534" y="908720"/>
            <a:ext cx="7830365" cy="3652162"/>
          </a:xfrm>
          <a:prstGeom prst="rect">
            <a:avLst/>
          </a:prstGeom>
        </p:spPr>
      </p:pic>
      <p:sp>
        <p:nvSpPr>
          <p:cNvPr id="6" name="Ellipse 5"/>
          <p:cNvSpPr/>
          <p:nvPr/>
        </p:nvSpPr>
        <p:spPr>
          <a:xfrm>
            <a:off x="5337085" y="2393884"/>
            <a:ext cx="3032215" cy="1845205"/>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131940023"/>
      </p:ext>
    </p:extLst>
  </p:cSld>
  <p:clrMapOvr>
    <a:masterClrMapping/>
  </p:clrMapOvr>
</p:sld>
</file>

<file path=ppt/theme/theme1.xml><?xml version="1.0" encoding="utf-8"?>
<a:theme xmlns:a="http://schemas.openxmlformats.org/drawingml/2006/main" name="1_Thème Office">
  <a:themeElements>
    <a:clrScheme name="RD-CODE">
      <a:dk1>
        <a:srgbClr val="000000"/>
      </a:dk1>
      <a:lt1>
        <a:srgbClr val="FFFFFF"/>
      </a:lt1>
      <a:dk2>
        <a:srgbClr val="999999"/>
      </a:dk2>
      <a:lt2>
        <a:srgbClr val="49A078"/>
      </a:lt2>
      <a:accent1>
        <a:srgbClr val="008258"/>
      </a:accent1>
      <a:accent2>
        <a:srgbClr val="FFD431"/>
      </a:accent2>
      <a:accent3>
        <a:srgbClr val="9CC597"/>
      </a:accent3>
      <a:accent4>
        <a:srgbClr val="164194"/>
      </a:accent4>
      <a:accent5>
        <a:srgbClr val="B9D6F2"/>
      </a:accent5>
      <a:accent6>
        <a:srgbClr val="666666"/>
      </a:accent6>
      <a:hlink>
        <a:srgbClr val="164194"/>
      </a:hlink>
      <a:folHlink>
        <a:srgbClr val="00006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3497</TotalTime>
  <Words>627</Words>
  <Application>Microsoft Office PowerPoint</Application>
  <PresentationFormat>Affichage à l'écran (4:3)</PresentationFormat>
  <Paragraphs>92</Paragraphs>
  <Slides>11</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11</vt:i4>
      </vt:variant>
    </vt:vector>
  </HeadingPairs>
  <TitlesOfParts>
    <vt:vector size="15" baseType="lpstr">
      <vt:lpstr>Arial</vt:lpstr>
      <vt:lpstr>Calibri</vt:lpstr>
      <vt:lpstr>Times New Roman</vt:lpstr>
      <vt:lpstr>1_Thème Office</vt:lpstr>
      <vt:lpstr>Panel</vt:lpstr>
      <vt:lpstr>The French RD registry (BNDMR)  data flow</vt:lpstr>
      <vt:lpstr>Implementation of the Orphanet nomenclature</vt:lpstr>
      <vt:lpstr>Présentation PowerPoint</vt:lpstr>
      <vt:lpstr>Description of a patient :  not only a disease code</vt:lpstr>
      <vt:lpstr>What we can already do with the OC</vt:lpstr>
      <vt:lpstr>Use of OrphaCodes in the French registry (sept. 21)</vt:lpstr>
      <vt:lpstr>How many times a diagnosis code (disorder or subtype) is used in the BNDMR?</vt:lpstr>
      <vt:lpstr>What we are planning to do</vt:lpstr>
      <vt:lpstr>Suggestions for improvements of the Orphanet nomenclature use</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Kick off meeting RD-CODE</dc:title>
  <dc:creator>Céline ANGIN</dc:creator>
  <cp:lastModifiedBy>ANGIN Céline</cp:lastModifiedBy>
  <cp:revision>67</cp:revision>
  <dcterms:created xsi:type="dcterms:W3CDTF">2019-01-23T17:32:00Z</dcterms:created>
  <dcterms:modified xsi:type="dcterms:W3CDTF">2021-11-24T17:45:25Z</dcterms:modified>
</cp:coreProperties>
</file>