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3" r:id="rId5"/>
    <p:sldMasterId id="2147483675" r:id="rId6"/>
  </p:sldMasterIdLst>
  <p:notesMasterIdLst>
    <p:notesMasterId r:id="rId37"/>
  </p:notesMasterIdLst>
  <p:handoutMasterIdLst>
    <p:handoutMasterId r:id="rId38"/>
  </p:handoutMasterIdLst>
  <p:sldIdLst>
    <p:sldId id="2531" r:id="rId7"/>
    <p:sldId id="2543" r:id="rId8"/>
    <p:sldId id="268" r:id="rId9"/>
    <p:sldId id="2532" r:id="rId10"/>
    <p:sldId id="1308" r:id="rId11"/>
    <p:sldId id="2534" r:id="rId12"/>
    <p:sldId id="314" r:id="rId13"/>
    <p:sldId id="2550" r:id="rId14"/>
    <p:sldId id="1300" r:id="rId15"/>
    <p:sldId id="1292" r:id="rId16"/>
    <p:sldId id="2535" r:id="rId17"/>
    <p:sldId id="2536" r:id="rId18"/>
    <p:sldId id="2538" r:id="rId19"/>
    <p:sldId id="1293" r:id="rId20"/>
    <p:sldId id="1309" r:id="rId21"/>
    <p:sldId id="2539" r:id="rId22"/>
    <p:sldId id="3549" r:id="rId23"/>
    <p:sldId id="3550" r:id="rId24"/>
    <p:sldId id="3560" r:id="rId25"/>
    <p:sldId id="3551" r:id="rId26"/>
    <p:sldId id="3553" r:id="rId27"/>
    <p:sldId id="3555" r:id="rId28"/>
    <p:sldId id="3554" r:id="rId29"/>
    <p:sldId id="3562" r:id="rId30"/>
    <p:sldId id="3563" r:id="rId31"/>
    <p:sldId id="3556" r:id="rId32"/>
    <p:sldId id="2544" r:id="rId33"/>
    <p:sldId id="3565" r:id="rId34"/>
    <p:sldId id="3566" r:id="rId35"/>
    <p:sldId id="3564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435263B-44A6-4F2B-BA25-BF0F0B089B2F}">
          <p14:sldIdLst>
            <p14:sldId id="2531"/>
            <p14:sldId id="2543"/>
            <p14:sldId id="268"/>
            <p14:sldId id="2532"/>
            <p14:sldId id="1308"/>
            <p14:sldId id="2534"/>
            <p14:sldId id="314"/>
            <p14:sldId id="2550"/>
            <p14:sldId id="1300"/>
            <p14:sldId id="1292"/>
            <p14:sldId id="2535"/>
            <p14:sldId id="2536"/>
            <p14:sldId id="2538"/>
            <p14:sldId id="1293"/>
            <p14:sldId id="1309"/>
            <p14:sldId id="2539"/>
            <p14:sldId id="3549"/>
            <p14:sldId id="3550"/>
            <p14:sldId id="3560"/>
            <p14:sldId id="3551"/>
            <p14:sldId id="3553"/>
            <p14:sldId id="3555"/>
            <p14:sldId id="3554"/>
            <p14:sldId id="3562"/>
            <p14:sldId id="3563"/>
            <p14:sldId id="3556"/>
            <p14:sldId id="2544"/>
            <p14:sldId id="3565"/>
            <p14:sldId id="3566"/>
            <p14:sldId id="35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094" userDrawn="1">
          <p15:clr>
            <a:srgbClr val="A4A3A4"/>
          </p15:clr>
        </p15:guide>
        <p15:guide id="2" pos="701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e Moen" initials="AM" lastIdx="10" clrIdx="0">
    <p:extLst>
      <p:ext uri="{19B8F6BF-5375-455C-9EA6-DF929625EA0E}">
        <p15:presenceInfo xmlns:p15="http://schemas.microsoft.com/office/powerpoint/2012/main" userId="S::annemo@uio.no::1179586f-612e-4df5-8d75-5b15c7dec6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40"/>
    <p:restoredTop sz="94694"/>
  </p:normalViewPr>
  <p:slideViewPr>
    <p:cSldViewPr snapToGrid="0" snapToObjects="1">
      <p:cViewPr varScale="1">
        <p:scale>
          <a:sx n="59" d="100"/>
          <a:sy n="59" d="100"/>
        </p:scale>
        <p:origin x="740" y="52"/>
      </p:cViewPr>
      <p:guideLst>
        <p:guide orient="horz" pos="1094"/>
        <p:guide pos="701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41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commentAuthors" Target="commentAuthor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F3EFB3-176D-0444-97FD-ADD9CE6FF72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C3244AB-4616-F649-AE52-4B8821F639F8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t-PT" b="0" i="0" baseline="0" err="1"/>
            <a:t>Policy</a:t>
          </a:r>
          <a:r>
            <a:rPr lang="pt-PT" b="0" i="0" baseline="0"/>
            <a:t> </a:t>
          </a:r>
          <a:r>
            <a:rPr lang="pt-PT" b="0" i="0" baseline="0" err="1"/>
            <a:t>Makers</a:t>
          </a:r>
          <a:endParaRPr lang="en-PT"/>
        </a:p>
      </dgm:t>
    </dgm:pt>
    <dgm:pt modelId="{66BAD030-17DB-6E40-AADB-CA2840AA43D2}" type="parTrans" cxnId="{6B405E70-FF3F-B94D-9C49-88DBEEC548BA}">
      <dgm:prSet/>
      <dgm:spPr/>
      <dgm:t>
        <a:bodyPr/>
        <a:lstStyle/>
        <a:p>
          <a:endParaRPr lang="en-GB"/>
        </a:p>
      </dgm:t>
    </dgm:pt>
    <dgm:pt modelId="{A3578292-BEC9-CA41-B79A-AB62437A170D}" type="sibTrans" cxnId="{6B405E70-FF3F-B94D-9C49-88DBEEC548BA}">
      <dgm:prSet/>
      <dgm:spPr/>
      <dgm:t>
        <a:bodyPr/>
        <a:lstStyle/>
        <a:p>
          <a:endParaRPr lang="en-GB"/>
        </a:p>
      </dgm:t>
    </dgm:pt>
    <dgm:pt modelId="{A9D3A9D3-DB07-FA46-9E91-8F9837354288}">
      <dgm:prSet/>
      <dgm:spPr>
        <a:solidFill>
          <a:srgbClr val="FF544E"/>
        </a:solidFill>
      </dgm:spPr>
      <dgm:t>
        <a:bodyPr/>
        <a:lstStyle/>
        <a:p>
          <a:r>
            <a:rPr lang="en-PT"/>
            <a:t>Citizens</a:t>
          </a:r>
        </a:p>
      </dgm:t>
    </dgm:pt>
    <dgm:pt modelId="{98C09784-49A4-114B-AB5E-AE107B52FA4F}" type="parTrans" cxnId="{9BB1AF7A-3E69-A943-AF19-EC81906EC47C}">
      <dgm:prSet/>
      <dgm:spPr/>
      <dgm:t>
        <a:bodyPr/>
        <a:lstStyle/>
        <a:p>
          <a:endParaRPr lang="en-GB"/>
        </a:p>
      </dgm:t>
    </dgm:pt>
    <dgm:pt modelId="{27B82958-ABB2-B14C-A82D-CFEB75CDA19E}" type="sibTrans" cxnId="{9BB1AF7A-3E69-A943-AF19-EC81906EC47C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GB"/>
        </a:p>
      </dgm:t>
    </dgm:pt>
    <dgm:pt modelId="{F53F7924-1FC3-F649-A236-169F993A0475}">
      <dgm:prSet/>
      <dgm:spPr>
        <a:solidFill>
          <a:srgbClr val="FFA900"/>
        </a:solidFill>
      </dgm:spPr>
      <dgm:t>
        <a:bodyPr/>
        <a:lstStyle/>
        <a:p>
          <a:r>
            <a:rPr lang="en-PT"/>
            <a:t>Healthcare Professionals</a:t>
          </a:r>
        </a:p>
      </dgm:t>
    </dgm:pt>
    <dgm:pt modelId="{0B360D4A-58E2-F640-BC8D-3DAF68F911EB}" type="parTrans" cxnId="{F435E66E-D887-8A46-A678-47F4124767A4}">
      <dgm:prSet/>
      <dgm:spPr/>
      <dgm:t>
        <a:bodyPr/>
        <a:lstStyle/>
        <a:p>
          <a:endParaRPr lang="en-GB"/>
        </a:p>
      </dgm:t>
    </dgm:pt>
    <dgm:pt modelId="{8175F967-5B16-634F-8D86-4858D66F5DC8}" type="sibTrans" cxnId="{F435E66E-D887-8A46-A678-47F4124767A4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GB"/>
        </a:p>
      </dgm:t>
    </dgm:pt>
    <dgm:pt modelId="{2FC16E8F-EA40-3941-B0A6-4B8F92D80384}">
      <dgm:prSet/>
      <dgm:spPr>
        <a:solidFill>
          <a:srgbClr val="FFC000"/>
        </a:solidFill>
      </dgm:spPr>
      <dgm:t>
        <a:bodyPr/>
        <a:lstStyle/>
        <a:p>
          <a:r>
            <a:rPr lang="en-PT"/>
            <a:t>Healthcare Organisations</a:t>
          </a:r>
        </a:p>
      </dgm:t>
    </dgm:pt>
    <dgm:pt modelId="{AD39F8C6-331F-B142-963E-0CA702500487}" type="parTrans" cxnId="{A8A21759-04DE-9C45-9566-50BEC4FC4FBA}">
      <dgm:prSet/>
      <dgm:spPr/>
      <dgm:t>
        <a:bodyPr/>
        <a:lstStyle/>
        <a:p>
          <a:endParaRPr lang="en-GB"/>
        </a:p>
      </dgm:t>
    </dgm:pt>
    <dgm:pt modelId="{092341A4-1E46-AB4A-9459-8D0816B21D48}" type="sibTrans" cxnId="{A8A21759-04DE-9C45-9566-50BEC4FC4FBA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GB"/>
        </a:p>
      </dgm:t>
    </dgm:pt>
    <dgm:pt modelId="{67F8F340-DA2A-BB4C-9AEE-FE2003415EB3}" type="pres">
      <dgm:prSet presAssocID="{13F3EFB3-176D-0444-97FD-ADD9CE6FF72D}" presName="Name0" presStyleCnt="0">
        <dgm:presLayoutVars>
          <dgm:dir/>
          <dgm:resizeHandles val="exact"/>
        </dgm:presLayoutVars>
      </dgm:prSet>
      <dgm:spPr/>
    </dgm:pt>
    <dgm:pt modelId="{F90C4F90-7293-0347-97FB-0C6AC87688A8}" type="pres">
      <dgm:prSet presAssocID="{A9D3A9D3-DB07-FA46-9E91-8F9837354288}" presName="node" presStyleLbl="node1" presStyleIdx="0" presStyleCnt="4">
        <dgm:presLayoutVars>
          <dgm:bulletEnabled val="1"/>
        </dgm:presLayoutVars>
      </dgm:prSet>
      <dgm:spPr/>
    </dgm:pt>
    <dgm:pt modelId="{B6043E0F-E8D3-1C45-9C09-5C33DE47C50D}" type="pres">
      <dgm:prSet presAssocID="{27B82958-ABB2-B14C-A82D-CFEB75CDA19E}" presName="sibTrans" presStyleLbl="sibTrans2D1" presStyleIdx="0" presStyleCnt="3"/>
      <dgm:spPr/>
    </dgm:pt>
    <dgm:pt modelId="{995D508C-6296-1C40-9A1A-216428953B38}" type="pres">
      <dgm:prSet presAssocID="{27B82958-ABB2-B14C-A82D-CFEB75CDA19E}" presName="connectorText" presStyleLbl="sibTrans2D1" presStyleIdx="0" presStyleCnt="3"/>
      <dgm:spPr/>
    </dgm:pt>
    <dgm:pt modelId="{0272DA7B-FDD9-544A-A026-CA98CDA96BE4}" type="pres">
      <dgm:prSet presAssocID="{F53F7924-1FC3-F649-A236-169F993A0475}" presName="node" presStyleLbl="node1" presStyleIdx="1" presStyleCnt="4">
        <dgm:presLayoutVars>
          <dgm:bulletEnabled val="1"/>
        </dgm:presLayoutVars>
      </dgm:prSet>
      <dgm:spPr/>
    </dgm:pt>
    <dgm:pt modelId="{5681DA4F-AB53-6A4E-A782-48564EF08DB9}" type="pres">
      <dgm:prSet presAssocID="{8175F967-5B16-634F-8D86-4858D66F5DC8}" presName="sibTrans" presStyleLbl="sibTrans2D1" presStyleIdx="1" presStyleCnt="3"/>
      <dgm:spPr/>
    </dgm:pt>
    <dgm:pt modelId="{A9DBFC63-C1DD-D241-B5BA-3C30FE98BB4A}" type="pres">
      <dgm:prSet presAssocID="{8175F967-5B16-634F-8D86-4858D66F5DC8}" presName="connectorText" presStyleLbl="sibTrans2D1" presStyleIdx="1" presStyleCnt="3"/>
      <dgm:spPr/>
    </dgm:pt>
    <dgm:pt modelId="{71259079-E9FD-1441-895C-AA582D4C49BB}" type="pres">
      <dgm:prSet presAssocID="{2FC16E8F-EA40-3941-B0A6-4B8F92D80384}" presName="node" presStyleLbl="node1" presStyleIdx="2" presStyleCnt="4">
        <dgm:presLayoutVars>
          <dgm:bulletEnabled val="1"/>
        </dgm:presLayoutVars>
      </dgm:prSet>
      <dgm:spPr/>
    </dgm:pt>
    <dgm:pt modelId="{004653C7-5B2E-8942-9840-86AC196413B5}" type="pres">
      <dgm:prSet presAssocID="{092341A4-1E46-AB4A-9459-8D0816B21D48}" presName="sibTrans" presStyleLbl="sibTrans2D1" presStyleIdx="2" presStyleCnt="3"/>
      <dgm:spPr/>
    </dgm:pt>
    <dgm:pt modelId="{58FD2EAB-71A6-3543-A5E7-3A90E2A33A60}" type="pres">
      <dgm:prSet presAssocID="{092341A4-1E46-AB4A-9459-8D0816B21D48}" presName="connectorText" presStyleLbl="sibTrans2D1" presStyleIdx="2" presStyleCnt="3"/>
      <dgm:spPr/>
    </dgm:pt>
    <dgm:pt modelId="{0B3E8FC0-7103-E749-B533-A09921B9DEAC}" type="pres">
      <dgm:prSet presAssocID="{7C3244AB-4616-F649-AE52-4B8821F639F8}" presName="node" presStyleLbl="node1" presStyleIdx="3" presStyleCnt="4">
        <dgm:presLayoutVars>
          <dgm:bulletEnabled val="1"/>
        </dgm:presLayoutVars>
      </dgm:prSet>
      <dgm:spPr/>
    </dgm:pt>
  </dgm:ptLst>
  <dgm:cxnLst>
    <dgm:cxn modelId="{1A8BB042-485D-A047-B6BD-B51C0FAA9AFE}" type="presOf" srcId="{A9D3A9D3-DB07-FA46-9E91-8F9837354288}" destId="{F90C4F90-7293-0347-97FB-0C6AC87688A8}" srcOrd="0" destOrd="0" presId="urn:microsoft.com/office/officeart/2005/8/layout/process1"/>
    <dgm:cxn modelId="{F435E66E-D887-8A46-A678-47F4124767A4}" srcId="{13F3EFB3-176D-0444-97FD-ADD9CE6FF72D}" destId="{F53F7924-1FC3-F649-A236-169F993A0475}" srcOrd="1" destOrd="0" parTransId="{0B360D4A-58E2-F640-BC8D-3DAF68F911EB}" sibTransId="{8175F967-5B16-634F-8D86-4858D66F5DC8}"/>
    <dgm:cxn modelId="{BD7CD14F-FB0B-2742-ACE9-E36120D14225}" type="presOf" srcId="{8175F967-5B16-634F-8D86-4858D66F5DC8}" destId="{5681DA4F-AB53-6A4E-A782-48564EF08DB9}" srcOrd="0" destOrd="0" presId="urn:microsoft.com/office/officeart/2005/8/layout/process1"/>
    <dgm:cxn modelId="{6B405E70-FF3F-B94D-9C49-88DBEEC548BA}" srcId="{13F3EFB3-176D-0444-97FD-ADD9CE6FF72D}" destId="{7C3244AB-4616-F649-AE52-4B8821F639F8}" srcOrd="3" destOrd="0" parTransId="{66BAD030-17DB-6E40-AADB-CA2840AA43D2}" sibTransId="{A3578292-BEC9-CA41-B79A-AB62437A170D}"/>
    <dgm:cxn modelId="{C6B0A858-EF17-6B43-96C4-C155362B9CAB}" type="presOf" srcId="{27B82958-ABB2-B14C-A82D-CFEB75CDA19E}" destId="{B6043E0F-E8D3-1C45-9C09-5C33DE47C50D}" srcOrd="0" destOrd="0" presId="urn:microsoft.com/office/officeart/2005/8/layout/process1"/>
    <dgm:cxn modelId="{A8A21759-04DE-9C45-9566-50BEC4FC4FBA}" srcId="{13F3EFB3-176D-0444-97FD-ADD9CE6FF72D}" destId="{2FC16E8F-EA40-3941-B0A6-4B8F92D80384}" srcOrd="2" destOrd="0" parTransId="{AD39F8C6-331F-B142-963E-0CA702500487}" sibTransId="{092341A4-1E46-AB4A-9459-8D0816B21D48}"/>
    <dgm:cxn modelId="{9BB1AF7A-3E69-A943-AF19-EC81906EC47C}" srcId="{13F3EFB3-176D-0444-97FD-ADD9CE6FF72D}" destId="{A9D3A9D3-DB07-FA46-9E91-8F9837354288}" srcOrd="0" destOrd="0" parTransId="{98C09784-49A4-114B-AB5E-AE107B52FA4F}" sibTransId="{27B82958-ABB2-B14C-A82D-CFEB75CDA19E}"/>
    <dgm:cxn modelId="{3FFE8F7C-71F4-BB44-A9FE-CB5B978A401F}" type="presOf" srcId="{7C3244AB-4616-F649-AE52-4B8821F639F8}" destId="{0B3E8FC0-7103-E749-B533-A09921B9DEAC}" srcOrd="0" destOrd="0" presId="urn:microsoft.com/office/officeart/2005/8/layout/process1"/>
    <dgm:cxn modelId="{13EFC97E-2F94-5246-B8BE-052D9C2B50E8}" type="presOf" srcId="{2FC16E8F-EA40-3941-B0A6-4B8F92D80384}" destId="{71259079-E9FD-1441-895C-AA582D4C49BB}" srcOrd="0" destOrd="0" presId="urn:microsoft.com/office/officeart/2005/8/layout/process1"/>
    <dgm:cxn modelId="{35240E88-387B-AF47-B17A-7B9053A868E8}" type="presOf" srcId="{092341A4-1E46-AB4A-9459-8D0816B21D48}" destId="{004653C7-5B2E-8942-9840-86AC196413B5}" srcOrd="0" destOrd="0" presId="urn:microsoft.com/office/officeart/2005/8/layout/process1"/>
    <dgm:cxn modelId="{55AB9088-2B84-B44C-B86D-BDF559142AF1}" type="presOf" srcId="{27B82958-ABB2-B14C-A82D-CFEB75CDA19E}" destId="{995D508C-6296-1C40-9A1A-216428953B38}" srcOrd="1" destOrd="0" presId="urn:microsoft.com/office/officeart/2005/8/layout/process1"/>
    <dgm:cxn modelId="{F21B1894-E2ED-BB42-9E44-6CB6ECE46F36}" type="presOf" srcId="{092341A4-1E46-AB4A-9459-8D0816B21D48}" destId="{58FD2EAB-71A6-3543-A5E7-3A90E2A33A60}" srcOrd="1" destOrd="0" presId="urn:microsoft.com/office/officeart/2005/8/layout/process1"/>
    <dgm:cxn modelId="{FBBAA894-50EE-B943-B265-C9C9905F3E38}" type="presOf" srcId="{8175F967-5B16-634F-8D86-4858D66F5DC8}" destId="{A9DBFC63-C1DD-D241-B5BA-3C30FE98BB4A}" srcOrd="1" destOrd="0" presId="urn:microsoft.com/office/officeart/2005/8/layout/process1"/>
    <dgm:cxn modelId="{6CC9E7BA-34E5-AD41-8AAF-A92E6E046E5D}" type="presOf" srcId="{F53F7924-1FC3-F649-A236-169F993A0475}" destId="{0272DA7B-FDD9-544A-A026-CA98CDA96BE4}" srcOrd="0" destOrd="0" presId="urn:microsoft.com/office/officeart/2005/8/layout/process1"/>
    <dgm:cxn modelId="{EC8F87C8-C216-3C4D-AD38-B8AE7CB4CBEE}" type="presOf" srcId="{13F3EFB3-176D-0444-97FD-ADD9CE6FF72D}" destId="{67F8F340-DA2A-BB4C-9AEE-FE2003415EB3}" srcOrd="0" destOrd="0" presId="urn:microsoft.com/office/officeart/2005/8/layout/process1"/>
    <dgm:cxn modelId="{5C3AC746-78C4-E141-BA5B-F41C6F23D4C3}" type="presParOf" srcId="{67F8F340-DA2A-BB4C-9AEE-FE2003415EB3}" destId="{F90C4F90-7293-0347-97FB-0C6AC87688A8}" srcOrd="0" destOrd="0" presId="urn:microsoft.com/office/officeart/2005/8/layout/process1"/>
    <dgm:cxn modelId="{C7A64C70-D755-C34F-A14A-74749662BCC5}" type="presParOf" srcId="{67F8F340-DA2A-BB4C-9AEE-FE2003415EB3}" destId="{B6043E0F-E8D3-1C45-9C09-5C33DE47C50D}" srcOrd="1" destOrd="0" presId="urn:microsoft.com/office/officeart/2005/8/layout/process1"/>
    <dgm:cxn modelId="{1AA5092F-4C9F-BC47-9020-353063023412}" type="presParOf" srcId="{B6043E0F-E8D3-1C45-9C09-5C33DE47C50D}" destId="{995D508C-6296-1C40-9A1A-216428953B38}" srcOrd="0" destOrd="0" presId="urn:microsoft.com/office/officeart/2005/8/layout/process1"/>
    <dgm:cxn modelId="{CE2D23A6-FB40-AC40-8C0F-0262C5F8E137}" type="presParOf" srcId="{67F8F340-DA2A-BB4C-9AEE-FE2003415EB3}" destId="{0272DA7B-FDD9-544A-A026-CA98CDA96BE4}" srcOrd="2" destOrd="0" presId="urn:microsoft.com/office/officeart/2005/8/layout/process1"/>
    <dgm:cxn modelId="{33B36011-D70F-F641-820D-199376852003}" type="presParOf" srcId="{67F8F340-DA2A-BB4C-9AEE-FE2003415EB3}" destId="{5681DA4F-AB53-6A4E-A782-48564EF08DB9}" srcOrd="3" destOrd="0" presId="urn:microsoft.com/office/officeart/2005/8/layout/process1"/>
    <dgm:cxn modelId="{D6BF258D-D3F9-764E-9704-1C61EA2C31F8}" type="presParOf" srcId="{5681DA4F-AB53-6A4E-A782-48564EF08DB9}" destId="{A9DBFC63-C1DD-D241-B5BA-3C30FE98BB4A}" srcOrd="0" destOrd="0" presId="urn:microsoft.com/office/officeart/2005/8/layout/process1"/>
    <dgm:cxn modelId="{A53BE668-67C6-1C4C-880F-8B20D4E23854}" type="presParOf" srcId="{67F8F340-DA2A-BB4C-9AEE-FE2003415EB3}" destId="{71259079-E9FD-1441-895C-AA582D4C49BB}" srcOrd="4" destOrd="0" presId="urn:microsoft.com/office/officeart/2005/8/layout/process1"/>
    <dgm:cxn modelId="{10A074BA-4BF7-9C46-8E54-8EBECFC1CDBD}" type="presParOf" srcId="{67F8F340-DA2A-BB4C-9AEE-FE2003415EB3}" destId="{004653C7-5B2E-8942-9840-86AC196413B5}" srcOrd="5" destOrd="0" presId="urn:microsoft.com/office/officeart/2005/8/layout/process1"/>
    <dgm:cxn modelId="{34CED9B0-DB31-6C4E-8012-DB18EFAEDDD0}" type="presParOf" srcId="{004653C7-5B2E-8942-9840-86AC196413B5}" destId="{58FD2EAB-71A6-3543-A5E7-3A90E2A33A60}" srcOrd="0" destOrd="0" presId="urn:microsoft.com/office/officeart/2005/8/layout/process1"/>
    <dgm:cxn modelId="{1C28F74D-5B25-104A-ADB8-1390F26489C7}" type="presParOf" srcId="{67F8F340-DA2A-BB4C-9AEE-FE2003415EB3}" destId="{0B3E8FC0-7103-E749-B533-A09921B9DEAC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DD43F2-2356-45A0-A7F0-7A7528E0FDF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9449A6F3-10A3-4D8B-9ADD-53794CAECF4D}">
      <dgm:prSet/>
      <dgm:spPr/>
      <dgm:t>
        <a:bodyPr/>
        <a:lstStyle/>
        <a:p>
          <a:pPr rtl="0"/>
          <a:r>
            <a:rPr lang="en-US" b="1" i="0" dirty="0"/>
            <a:t>Terms of Reference</a:t>
          </a:r>
          <a:endParaRPr lang="el-GR" dirty="0"/>
        </a:p>
      </dgm:t>
    </dgm:pt>
    <dgm:pt modelId="{17D68913-6EEC-4F3E-B81F-9D50BAB3297A}" type="parTrans" cxnId="{59AD68F8-1CDD-4A3C-931F-E7A6999BC6CC}">
      <dgm:prSet/>
      <dgm:spPr/>
      <dgm:t>
        <a:bodyPr/>
        <a:lstStyle/>
        <a:p>
          <a:endParaRPr lang="el-GR"/>
        </a:p>
      </dgm:t>
    </dgm:pt>
    <dgm:pt modelId="{B21AFF6A-9A40-4C6E-9CBC-0C2403D92CC1}" type="sibTrans" cxnId="{59AD68F8-1CDD-4A3C-931F-E7A6999BC6CC}">
      <dgm:prSet/>
      <dgm:spPr/>
      <dgm:t>
        <a:bodyPr/>
        <a:lstStyle/>
        <a:p>
          <a:endParaRPr lang="el-GR"/>
        </a:p>
      </dgm:t>
    </dgm:pt>
    <dgm:pt modelId="{AB73D04A-12CC-4D6D-A818-7AA0B0F5D3D7}">
      <dgm:prSet/>
      <dgm:spPr/>
      <dgm:t>
        <a:bodyPr/>
        <a:lstStyle/>
        <a:p>
          <a:pPr rtl="0"/>
          <a:r>
            <a:rPr lang="en-US" i="0"/>
            <a:t>Introduction/Background</a:t>
          </a:r>
          <a:endParaRPr lang="el-GR"/>
        </a:p>
      </dgm:t>
    </dgm:pt>
    <dgm:pt modelId="{26CBD569-C94F-4483-B645-C8DA5717786E}" type="parTrans" cxnId="{77D9993A-9504-4B4A-B3F8-99FDD5E7692E}">
      <dgm:prSet/>
      <dgm:spPr/>
      <dgm:t>
        <a:bodyPr/>
        <a:lstStyle/>
        <a:p>
          <a:endParaRPr lang="el-GR"/>
        </a:p>
      </dgm:t>
    </dgm:pt>
    <dgm:pt modelId="{5B4EB788-9C5A-4DCD-BCCF-5BE6985EA210}" type="sibTrans" cxnId="{77D9993A-9504-4B4A-B3F8-99FDD5E7692E}">
      <dgm:prSet/>
      <dgm:spPr/>
      <dgm:t>
        <a:bodyPr/>
        <a:lstStyle/>
        <a:p>
          <a:endParaRPr lang="el-GR"/>
        </a:p>
      </dgm:t>
    </dgm:pt>
    <dgm:pt modelId="{5313923A-8A56-43B6-A856-046218FDD433}">
      <dgm:prSet/>
      <dgm:spPr/>
      <dgm:t>
        <a:bodyPr/>
        <a:lstStyle/>
        <a:p>
          <a:pPr rtl="0"/>
          <a:r>
            <a:rPr lang="en-US" i="0"/>
            <a:t>Purpose</a:t>
          </a:r>
          <a:endParaRPr lang="el-GR"/>
        </a:p>
      </dgm:t>
    </dgm:pt>
    <dgm:pt modelId="{C3751EF1-FDF2-4732-8875-40A69200EB4B}" type="parTrans" cxnId="{FBC5E05F-41B2-4A3F-8D33-4279A7130F30}">
      <dgm:prSet/>
      <dgm:spPr/>
      <dgm:t>
        <a:bodyPr/>
        <a:lstStyle/>
        <a:p>
          <a:endParaRPr lang="el-GR"/>
        </a:p>
      </dgm:t>
    </dgm:pt>
    <dgm:pt modelId="{F35BEFE2-A5AA-4C45-9B6B-B4BFBC9A2A00}" type="sibTrans" cxnId="{FBC5E05F-41B2-4A3F-8D33-4279A7130F30}">
      <dgm:prSet/>
      <dgm:spPr/>
      <dgm:t>
        <a:bodyPr/>
        <a:lstStyle/>
        <a:p>
          <a:endParaRPr lang="el-GR"/>
        </a:p>
      </dgm:t>
    </dgm:pt>
    <dgm:pt modelId="{551DFC8F-AFA1-4DB2-A9DE-5DFC734881A2}">
      <dgm:prSet/>
      <dgm:spPr/>
      <dgm:t>
        <a:bodyPr/>
        <a:lstStyle/>
        <a:p>
          <a:pPr rtl="0"/>
          <a:r>
            <a:rPr lang="en-US" i="0"/>
            <a:t>Objectives</a:t>
          </a:r>
          <a:endParaRPr lang="el-GR"/>
        </a:p>
      </dgm:t>
    </dgm:pt>
    <dgm:pt modelId="{2DC7A252-9616-4205-9C7D-E39AAD590ABE}" type="parTrans" cxnId="{F5701002-A3D7-4030-9F90-7E1F2FC4AAF7}">
      <dgm:prSet/>
      <dgm:spPr/>
      <dgm:t>
        <a:bodyPr/>
        <a:lstStyle/>
        <a:p>
          <a:endParaRPr lang="el-GR"/>
        </a:p>
      </dgm:t>
    </dgm:pt>
    <dgm:pt modelId="{E87D7ED3-043F-4191-9ACC-093470946204}" type="sibTrans" cxnId="{F5701002-A3D7-4030-9F90-7E1F2FC4AAF7}">
      <dgm:prSet/>
      <dgm:spPr/>
      <dgm:t>
        <a:bodyPr/>
        <a:lstStyle/>
        <a:p>
          <a:endParaRPr lang="el-GR"/>
        </a:p>
      </dgm:t>
    </dgm:pt>
    <dgm:pt modelId="{FBD619E4-A8A8-49BC-B8F2-3A8D2DC1A2B5}">
      <dgm:prSet/>
      <dgm:spPr/>
      <dgm:t>
        <a:bodyPr/>
        <a:lstStyle/>
        <a:p>
          <a:pPr rtl="0"/>
          <a:r>
            <a:rPr lang="en-US" i="0"/>
            <a:t>Governance-Membership</a:t>
          </a:r>
          <a:endParaRPr lang="el-GR"/>
        </a:p>
      </dgm:t>
    </dgm:pt>
    <dgm:pt modelId="{3627DADC-5ADA-4A77-BF7A-676F0E54372B}" type="parTrans" cxnId="{203B3A0A-2D45-4FC5-AD3F-14B673184229}">
      <dgm:prSet/>
      <dgm:spPr/>
      <dgm:t>
        <a:bodyPr/>
        <a:lstStyle/>
        <a:p>
          <a:endParaRPr lang="el-GR"/>
        </a:p>
      </dgm:t>
    </dgm:pt>
    <dgm:pt modelId="{C64A7C55-AB55-40CC-955B-FD5B8C7C9DA3}" type="sibTrans" cxnId="{203B3A0A-2D45-4FC5-AD3F-14B673184229}">
      <dgm:prSet/>
      <dgm:spPr/>
      <dgm:t>
        <a:bodyPr/>
        <a:lstStyle/>
        <a:p>
          <a:endParaRPr lang="el-GR"/>
        </a:p>
      </dgm:t>
    </dgm:pt>
    <dgm:pt modelId="{37766670-1340-430E-8229-E76AEA8EF8BE}">
      <dgm:prSet/>
      <dgm:spPr/>
      <dgm:t>
        <a:bodyPr/>
        <a:lstStyle/>
        <a:p>
          <a:pPr rtl="0"/>
          <a:r>
            <a:rPr lang="en-US" i="0"/>
            <a:t>Governance-Roles and Responsibilities</a:t>
          </a:r>
          <a:endParaRPr lang="el-GR"/>
        </a:p>
      </dgm:t>
    </dgm:pt>
    <dgm:pt modelId="{65E79D0F-58AA-470D-A148-7493751C2288}" type="parTrans" cxnId="{F22EA01F-5D18-439F-B648-8309A2A537BC}">
      <dgm:prSet/>
      <dgm:spPr/>
      <dgm:t>
        <a:bodyPr/>
        <a:lstStyle/>
        <a:p>
          <a:endParaRPr lang="el-GR"/>
        </a:p>
      </dgm:t>
    </dgm:pt>
    <dgm:pt modelId="{B983ACDB-E662-4B73-B8CB-D296AD682C63}" type="sibTrans" cxnId="{F22EA01F-5D18-439F-B648-8309A2A537BC}">
      <dgm:prSet/>
      <dgm:spPr/>
      <dgm:t>
        <a:bodyPr/>
        <a:lstStyle/>
        <a:p>
          <a:endParaRPr lang="el-GR"/>
        </a:p>
      </dgm:t>
    </dgm:pt>
    <dgm:pt modelId="{20AE8166-BC8F-4E22-81A5-18920A3523D3}">
      <dgm:prSet/>
      <dgm:spPr/>
      <dgm:t>
        <a:bodyPr/>
        <a:lstStyle/>
        <a:p>
          <a:pPr rtl="0"/>
          <a:r>
            <a:rPr lang="en-US" i="0"/>
            <a:t>Meetings and Operations</a:t>
          </a:r>
          <a:endParaRPr lang="el-GR"/>
        </a:p>
      </dgm:t>
    </dgm:pt>
    <dgm:pt modelId="{8CBF12F7-8C5B-4EB3-8E27-EECC1EDFA4F5}" type="parTrans" cxnId="{67F47468-1963-459F-A854-1CD2C9719007}">
      <dgm:prSet/>
      <dgm:spPr/>
      <dgm:t>
        <a:bodyPr/>
        <a:lstStyle/>
        <a:p>
          <a:endParaRPr lang="el-GR"/>
        </a:p>
      </dgm:t>
    </dgm:pt>
    <dgm:pt modelId="{72A0DDE6-3141-43AC-88E1-9E80DCCC7BF6}" type="sibTrans" cxnId="{67F47468-1963-459F-A854-1CD2C9719007}">
      <dgm:prSet/>
      <dgm:spPr/>
      <dgm:t>
        <a:bodyPr/>
        <a:lstStyle/>
        <a:p>
          <a:endParaRPr lang="el-GR"/>
        </a:p>
      </dgm:t>
    </dgm:pt>
    <dgm:pt modelId="{BC7837C5-9E58-4BF8-8244-E8D936448777}">
      <dgm:prSet/>
      <dgm:spPr/>
      <dgm:t>
        <a:bodyPr/>
        <a:lstStyle/>
        <a:p>
          <a:pPr rtl="0"/>
          <a:r>
            <a:rPr lang="en-US" i="0"/>
            <a:t>Self-assessment/Evaluation</a:t>
          </a:r>
          <a:endParaRPr lang="el-GR"/>
        </a:p>
      </dgm:t>
    </dgm:pt>
    <dgm:pt modelId="{085818C8-32F1-452E-8AB0-210EFA576F74}" type="parTrans" cxnId="{8C709C50-2F7D-49E4-A87F-5FEA10419EFE}">
      <dgm:prSet/>
      <dgm:spPr/>
      <dgm:t>
        <a:bodyPr/>
        <a:lstStyle/>
        <a:p>
          <a:endParaRPr lang="el-GR"/>
        </a:p>
      </dgm:t>
    </dgm:pt>
    <dgm:pt modelId="{DCDE390A-8AFF-44C3-AC5F-122862FBA159}" type="sibTrans" cxnId="{8C709C50-2F7D-49E4-A87F-5FEA10419EFE}">
      <dgm:prSet/>
      <dgm:spPr/>
      <dgm:t>
        <a:bodyPr/>
        <a:lstStyle/>
        <a:p>
          <a:endParaRPr lang="el-GR"/>
        </a:p>
      </dgm:t>
    </dgm:pt>
    <dgm:pt modelId="{BF7568EE-B701-43CA-9FD6-E1A547E69677}" type="pres">
      <dgm:prSet presAssocID="{5DDD43F2-2356-45A0-A7F0-7A7528E0FDFF}" presName="Name0" presStyleCnt="0">
        <dgm:presLayoutVars>
          <dgm:dir/>
          <dgm:animLvl val="lvl"/>
          <dgm:resizeHandles val="exact"/>
        </dgm:presLayoutVars>
      </dgm:prSet>
      <dgm:spPr/>
    </dgm:pt>
    <dgm:pt modelId="{03E6DCB2-A05A-486C-8C1C-0AAAD90592C5}" type="pres">
      <dgm:prSet presAssocID="{9449A6F3-10A3-4D8B-9ADD-53794CAECF4D}" presName="linNode" presStyleCnt="0"/>
      <dgm:spPr/>
    </dgm:pt>
    <dgm:pt modelId="{2BA61E88-143A-4156-BF60-1B225D901D4B}" type="pres">
      <dgm:prSet presAssocID="{9449A6F3-10A3-4D8B-9ADD-53794CAECF4D}" presName="parentText" presStyleLbl="node1" presStyleIdx="0" presStyleCnt="1" custScaleY="81180">
        <dgm:presLayoutVars>
          <dgm:chMax val="1"/>
          <dgm:bulletEnabled val="1"/>
        </dgm:presLayoutVars>
      </dgm:prSet>
      <dgm:spPr/>
    </dgm:pt>
    <dgm:pt modelId="{7E65F387-5D9B-4390-936B-F48043129BA5}" type="pres">
      <dgm:prSet presAssocID="{9449A6F3-10A3-4D8B-9ADD-53794CAECF4D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F5701002-A3D7-4030-9F90-7E1F2FC4AAF7}" srcId="{9449A6F3-10A3-4D8B-9ADD-53794CAECF4D}" destId="{551DFC8F-AFA1-4DB2-A9DE-5DFC734881A2}" srcOrd="2" destOrd="0" parTransId="{2DC7A252-9616-4205-9C7D-E39AAD590ABE}" sibTransId="{E87D7ED3-043F-4191-9ACC-093470946204}"/>
    <dgm:cxn modelId="{15CA4C03-C3B7-49BA-8E83-99242A693579}" type="presOf" srcId="{20AE8166-BC8F-4E22-81A5-18920A3523D3}" destId="{7E65F387-5D9B-4390-936B-F48043129BA5}" srcOrd="0" destOrd="5" presId="urn:microsoft.com/office/officeart/2005/8/layout/vList5"/>
    <dgm:cxn modelId="{203B3A0A-2D45-4FC5-AD3F-14B673184229}" srcId="{9449A6F3-10A3-4D8B-9ADD-53794CAECF4D}" destId="{FBD619E4-A8A8-49BC-B8F2-3A8D2DC1A2B5}" srcOrd="3" destOrd="0" parTransId="{3627DADC-5ADA-4A77-BF7A-676F0E54372B}" sibTransId="{C64A7C55-AB55-40CC-955B-FD5B8C7C9DA3}"/>
    <dgm:cxn modelId="{3F70A70F-B9D8-47FC-B130-26C6DCF4E3A6}" type="presOf" srcId="{FBD619E4-A8A8-49BC-B8F2-3A8D2DC1A2B5}" destId="{7E65F387-5D9B-4390-936B-F48043129BA5}" srcOrd="0" destOrd="3" presId="urn:microsoft.com/office/officeart/2005/8/layout/vList5"/>
    <dgm:cxn modelId="{F22EA01F-5D18-439F-B648-8309A2A537BC}" srcId="{9449A6F3-10A3-4D8B-9ADD-53794CAECF4D}" destId="{37766670-1340-430E-8229-E76AEA8EF8BE}" srcOrd="4" destOrd="0" parTransId="{65E79D0F-58AA-470D-A148-7493751C2288}" sibTransId="{B983ACDB-E662-4B73-B8CB-D296AD682C63}"/>
    <dgm:cxn modelId="{9D122632-389F-4F49-A698-7081214CCC4D}" type="presOf" srcId="{AB73D04A-12CC-4D6D-A818-7AA0B0F5D3D7}" destId="{7E65F387-5D9B-4390-936B-F48043129BA5}" srcOrd="0" destOrd="0" presId="urn:microsoft.com/office/officeart/2005/8/layout/vList5"/>
    <dgm:cxn modelId="{DF37F739-C205-4C51-BFEF-9C89A4D4A4A0}" type="presOf" srcId="{BC7837C5-9E58-4BF8-8244-E8D936448777}" destId="{7E65F387-5D9B-4390-936B-F48043129BA5}" srcOrd="0" destOrd="6" presId="urn:microsoft.com/office/officeart/2005/8/layout/vList5"/>
    <dgm:cxn modelId="{77D9993A-9504-4B4A-B3F8-99FDD5E7692E}" srcId="{9449A6F3-10A3-4D8B-9ADD-53794CAECF4D}" destId="{AB73D04A-12CC-4D6D-A818-7AA0B0F5D3D7}" srcOrd="0" destOrd="0" parTransId="{26CBD569-C94F-4483-B645-C8DA5717786E}" sibTransId="{5B4EB788-9C5A-4DCD-BCCF-5BE6985EA210}"/>
    <dgm:cxn modelId="{FBC5E05F-41B2-4A3F-8D33-4279A7130F30}" srcId="{9449A6F3-10A3-4D8B-9ADD-53794CAECF4D}" destId="{5313923A-8A56-43B6-A856-046218FDD433}" srcOrd="1" destOrd="0" parTransId="{C3751EF1-FDF2-4732-8875-40A69200EB4B}" sibTransId="{F35BEFE2-A5AA-4C45-9B6B-B4BFBC9A2A00}"/>
    <dgm:cxn modelId="{67F47468-1963-459F-A854-1CD2C9719007}" srcId="{9449A6F3-10A3-4D8B-9ADD-53794CAECF4D}" destId="{20AE8166-BC8F-4E22-81A5-18920A3523D3}" srcOrd="5" destOrd="0" parTransId="{8CBF12F7-8C5B-4EB3-8E27-EECC1EDFA4F5}" sibTransId="{72A0DDE6-3141-43AC-88E1-9E80DCCC7BF6}"/>
    <dgm:cxn modelId="{8C709C50-2F7D-49E4-A87F-5FEA10419EFE}" srcId="{9449A6F3-10A3-4D8B-9ADD-53794CAECF4D}" destId="{BC7837C5-9E58-4BF8-8244-E8D936448777}" srcOrd="6" destOrd="0" parTransId="{085818C8-32F1-452E-8AB0-210EFA576F74}" sibTransId="{DCDE390A-8AFF-44C3-AC5F-122862FBA159}"/>
    <dgm:cxn modelId="{44A9AC90-4720-407B-BF8E-D30797D1C7F9}" type="presOf" srcId="{37766670-1340-430E-8229-E76AEA8EF8BE}" destId="{7E65F387-5D9B-4390-936B-F48043129BA5}" srcOrd="0" destOrd="4" presId="urn:microsoft.com/office/officeart/2005/8/layout/vList5"/>
    <dgm:cxn modelId="{44310E94-EFB8-47E4-9DEB-9B3C33BCEC22}" type="presOf" srcId="{5313923A-8A56-43B6-A856-046218FDD433}" destId="{7E65F387-5D9B-4390-936B-F48043129BA5}" srcOrd="0" destOrd="1" presId="urn:microsoft.com/office/officeart/2005/8/layout/vList5"/>
    <dgm:cxn modelId="{7C46E1D3-0FE5-4002-9E38-972ED522BDE9}" type="presOf" srcId="{551DFC8F-AFA1-4DB2-A9DE-5DFC734881A2}" destId="{7E65F387-5D9B-4390-936B-F48043129BA5}" srcOrd="0" destOrd="2" presId="urn:microsoft.com/office/officeart/2005/8/layout/vList5"/>
    <dgm:cxn modelId="{C0D157D6-445A-40F1-90DC-ACD945CBF2E4}" type="presOf" srcId="{9449A6F3-10A3-4D8B-9ADD-53794CAECF4D}" destId="{2BA61E88-143A-4156-BF60-1B225D901D4B}" srcOrd="0" destOrd="0" presId="urn:microsoft.com/office/officeart/2005/8/layout/vList5"/>
    <dgm:cxn modelId="{4D470EF3-FCAA-41F9-8E44-740BA7E32B6A}" type="presOf" srcId="{5DDD43F2-2356-45A0-A7F0-7A7528E0FDFF}" destId="{BF7568EE-B701-43CA-9FD6-E1A547E69677}" srcOrd="0" destOrd="0" presId="urn:microsoft.com/office/officeart/2005/8/layout/vList5"/>
    <dgm:cxn modelId="{59AD68F8-1CDD-4A3C-931F-E7A6999BC6CC}" srcId="{5DDD43F2-2356-45A0-A7F0-7A7528E0FDFF}" destId="{9449A6F3-10A3-4D8B-9ADD-53794CAECF4D}" srcOrd="0" destOrd="0" parTransId="{17D68913-6EEC-4F3E-B81F-9D50BAB3297A}" sibTransId="{B21AFF6A-9A40-4C6E-9CBC-0C2403D92CC1}"/>
    <dgm:cxn modelId="{A3AE90EB-6D08-4297-903F-A0C915C14F2B}" type="presParOf" srcId="{BF7568EE-B701-43CA-9FD6-E1A547E69677}" destId="{03E6DCB2-A05A-486C-8C1C-0AAAD90592C5}" srcOrd="0" destOrd="0" presId="urn:microsoft.com/office/officeart/2005/8/layout/vList5"/>
    <dgm:cxn modelId="{19781C05-7E1B-41EC-8A8A-1B5754B14B16}" type="presParOf" srcId="{03E6DCB2-A05A-486C-8C1C-0AAAD90592C5}" destId="{2BA61E88-143A-4156-BF60-1B225D901D4B}" srcOrd="0" destOrd="0" presId="urn:microsoft.com/office/officeart/2005/8/layout/vList5"/>
    <dgm:cxn modelId="{6502F8CC-2DA0-498D-88D6-01E445680DE1}" type="presParOf" srcId="{03E6DCB2-A05A-486C-8C1C-0AAAD90592C5}" destId="{7E65F387-5D9B-4390-936B-F48043129BA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3DC27A-5987-4B00-B948-F043CA95AE51}" type="doc">
      <dgm:prSet loTypeId="urn:microsoft.com/office/officeart/2008/layout/LinedList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el-GR"/>
        </a:p>
      </dgm:t>
    </dgm:pt>
    <dgm:pt modelId="{54330F7C-C8E5-4C43-9008-0B0C568CD617}">
      <dgm:prSet custT="1"/>
      <dgm:spPr/>
      <dgm:t>
        <a:bodyPr/>
        <a:lstStyle/>
        <a:p>
          <a:pPr rtl="0"/>
          <a:r>
            <a:rPr lang="en-US" sz="2000" b="1" dirty="0">
              <a:solidFill>
                <a:srgbClr val="0F5494"/>
              </a:solidFill>
              <a:latin typeface="+mn-lt"/>
            </a:rPr>
            <a:t>Registry of </a:t>
          </a:r>
          <a:r>
            <a:rPr lang="en-US" sz="2000" b="1" dirty="0" err="1">
              <a:solidFill>
                <a:srgbClr val="0F5494"/>
              </a:solidFill>
              <a:latin typeface="+mn-lt"/>
            </a:rPr>
            <a:t>CoPs</a:t>
          </a:r>
          <a:r>
            <a:rPr lang="en-US" sz="2000" b="1" dirty="0">
              <a:solidFill>
                <a:srgbClr val="0F5494"/>
              </a:solidFill>
              <a:latin typeface="+mn-lt"/>
            </a:rPr>
            <a:t> with connection to X-eHealth</a:t>
          </a:r>
          <a:endParaRPr lang="el-GR" sz="2000" b="1" dirty="0">
            <a:solidFill>
              <a:srgbClr val="0F5494"/>
            </a:solidFill>
            <a:latin typeface="+mn-lt"/>
          </a:endParaRPr>
        </a:p>
      </dgm:t>
    </dgm:pt>
    <dgm:pt modelId="{AFB65AFB-567E-421C-82B9-852F2452A7BA}" type="parTrans" cxnId="{F2C35389-8069-4CF4-9EAD-F7B410E5D408}">
      <dgm:prSet/>
      <dgm:spPr/>
      <dgm:t>
        <a:bodyPr/>
        <a:lstStyle/>
        <a:p>
          <a:endParaRPr lang="el-GR"/>
        </a:p>
      </dgm:t>
    </dgm:pt>
    <dgm:pt modelId="{10527535-10D8-4DB1-A951-A125C75837E2}" type="sibTrans" cxnId="{F2C35389-8069-4CF4-9EAD-F7B410E5D408}">
      <dgm:prSet/>
      <dgm:spPr/>
      <dgm:t>
        <a:bodyPr/>
        <a:lstStyle/>
        <a:p>
          <a:endParaRPr lang="el-GR"/>
        </a:p>
      </dgm:t>
    </dgm:pt>
    <dgm:pt modelId="{C105FC05-F0B3-4D53-8ADE-0A5CD717E8EA}">
      <dgm:prSet custT="1"/>
      <dgm:spPr/>
      <dgm:t>
        <a:bodyPr/>
        <a:lstStyle/>
        <a:p>
          <a:pPr rtl="0"/>
          <a:r>
            <a:rPr lang="en-US" sz="2000" b="1" dirty="0">
              <a:solidFill>
                <a:srgbClr val="0F5494"/>
              </a:solidFill>
              <a:latin typeface="+mn-lt"/>
            </a:rPr>
            <a:t>Registry of EU funded projects and national initiatives</a:t>
          </a:r>
          <a:endParaRPr lang="el-GR" sz="2000" b="1" dirty="0">
            <a:solidFill>
              <a:srgbClr val="0F5494"/>
            </a:solidFill>
            <a:latin typeface="+mn-lt"/>
          </a:endParaRPr>
        </a:p>
      </dgm:t>
    </dgm:pt>
    <dgm:pt modelId="{249E96B1-0094-4680-9D4E-E322F469E0E5}" type="parTrans" cxnId="{5041BEEB-9BFF-423B-A9AB-17D343ACE4CB}">
      <dgm:prSet/>
      <dgm:spPr/>
      <dgm:t>
        <a:bodyPr/>
        <a:lstStyle/>
        <a:p>
          <a:endParaRPr lang="el-GR"/>
        </a:p>
      </dgm:t>
    </dgm:pt>
    <dgm:pt modelId="{96432BCD-E3A1-4E22-989D-A10D8B5ED48E}" type="sibTrans" cxnId="{5041BEEB-9BFF-423B-A9AB-17D343ACE4CB}">
      <dgm:prSet/>
      <dgm:spPr/>
      <dgm:t>
        <a:bodyPr/>
        <a:lstStyle/>
        <a:p>
          <a:endParaRPr lang="el-GR"/>
        </a:p>
      </dgm:t>
    </dgm:pt>
    <dgm:pt modelId="{3CBCF8D4-C23F-4DFF-A741-1442004BF226}">
      <dgm:prSet custT="1"/>
      <dgm:spPr/>
      <dgm:t>
        <a:bodyPr/>
        <a:lstStyle/>
        <a:p>
          <a:pPr rtl="0"/>
          <a:r>
            <a:rPr lang="en-US" sz="2000" b="1" dirty="0">
              <a:solidFill>
                <a:srgbClr val="0F5494"/>
              </a:solidFill>
              <a:latin typeface="+mn-lt"/>
            </a:rPr>
            <a:t>Registry of digital health products and services</a:t>
          </a:r>
          <a:endParaRPr lang="el-GR" sz="2000" b="1" dirty="0">
            <a:solidFill>
              <a:srgbClr val="0F5494"/>
            </a:solidFill>
            <a:latin typeface="+mn-lt"/>
          </a:endParaRPr>
        </a:p>
      </dgm:t>
    </dgm:pt>
    <dgm:pt modelId="{EAE3AF01-C6B0-4232-B465-B03A89E48F73}" type="parTrans" cxnId="{94A369D0-CA51-44F7-957C-C3AD112B264A}">
      <dgm:prSet/>
      <dgm:spPr/>
      <dgm:t>
        <a:bodyPr/>
        <a:lstStyle/>
        <a:p>
          <a:endParaRPr lang="el-GR"/>
        </a:p>
      </dgm:t>
    </dgm:pt>
    <dgm:pt modelId="{2C2583E0-F9C4-4559-8575-775931A30997}" type="sibTrans" cxnId="{94A369D0-CA51-44F7-957C-C3AD112B264A}">
      <dgm:prSet/>
      <dgm:spPr/>
      <dgm:t>
        <a:bodyPr/>
        <a:lstStyle/>
        <a:p>
          <a:endParaRPr lang="el-GR"/>
        </a:p>
      </dgm:t>
    </dgm:pt>
    <dgm:pt modelId="{360860D8-06E7-42AE-B051-A7EED4593988}">
      <dgm:prSet/>
      <dgm:spPr/>
      <dgm:t>
        <a:bodyPr/>
        <a:lstStyle/>
        <a:p>
          <a:r>
            <a:rPr lang="en-US" dirty="0">
              <a:latin typeface="+mn-lt"/>
            </a:rPr>
            <a:t>X-eHealth Collaborative Partners, including projects, </a:t>
          </a:r>
          <a:r>
            <a:rPr lang="en-US" dirty="0" err="1">
              <a:latin typeface="+mn-lt"/>
            </a:rPr>
            <a:t>organisations</a:t>
          </a:r>
          <a:r>
            <a:rPr lang="en-US" dirty="0">
              <a:latin typeface="+mn-lt"/>
            </a:rPr>
            <a:t> and initiatives that are </a:t>
          </a:r>
          <a:r>
            <a:rPr lang="en-US" dirty="0" err="1">
              <a:latin typeface="+mn-lt"/>
            </a:rPr>
            <a:t>organised</a:t>
          </a:r>
          <a:r>
            <a:rPr lang="en-US" dirty="0">
              <a:latin typeface="+mn-lt"/>
            </a:rPr>
            <a:t> in </a:t>
          </a:r>
          <a:r>
            <a:rPr lang="en-US" dirty="0" err="1">
              <a:latin typeface="+mn-lt"/>
            </a:rPr>
            <a:t>CoPs</a:t>
          </a:r>
          <a:r>
            <a:rPr lang="en-US" dirty="0">
              <a:latin typeface="+mn-lt"/>
            </a:rPr>
            <a:t> to advance their strategic goals and that wish to explore the implications of using </a:t>
          </a:r>
          <a:r>
            <a:rPr lang="en-US" dirty="0" err="1">
              <a:latin typeface="+mn-lt"/>
            </a:rPr>
            <a:t>EEHRxF</a:t>
          </a:r>
          <a:r>
            <a:rPr lang="en-US" dirty="0">
              <a:latin typeface="+mn-lt"/>
            </a:rPr>
            <a:t> in there area of work</a:t>
          </a:r>
          <a:endParaRPr lang="el-GR" dirty="0">
            <a:latin typeface="+mn-lt"/>
          </a:endParaRPr>
        </a:p>
      </dgm:t>
    </dgm:pt>
    <dgm:pt modelId="{26DF54B4-6912-4025-BC8F-548020C779E5}" type="parTrans" cxnId="{8830CF3F-B037-4A00-8263-029E3E36A18E}">
      <dgm:prSet/>
      <dgm:spPr/>
      <dgm:t>
        <a:bodyPr/>
        <a:lstStyle/>
        <a:p>
          <a:endParaRPr lang="el-GR"/>
        </a:p>
      </dgm:t>
    </dgm:pt>
    <dgm:pt modelId="{4AC78E65-7F6B-488C-AF1F-9387CEE037ED}" type="sibTrans" cxnId="{8830CF3F-B037-4A00-8263-029E3E36A18E}">
      <dgm:prSet/>
      <dgm:spPr/>
      <dgm:t>
        <a:bodyPr/>
        <a:lstStyle/>
        <a:p>
          <a:endParaRPr lang="el-GR"/>
        </a:p>
      </dgm:t>
    </dgm:pt>
    <dgm:pt modelId="{9704CA44-35E7-45BA-BE91-5ED6E7C9F956}">
      <dgm:prSet/>
      <dgm:spPr/>
      <dgm:t>
        <a:bodyPr/>
        <a:lstStyle/>
        <a:p>
          <a:pPr rtl="0"/>
          <a:r>
            <a:rPr lang="en-US" dirty="0">
              <a:latin typeface="+mn-lt"/>
            </a:rPr>
            <a:t>Projects and initiatives that are aware of the European </a:t>
          </a:r>
          <a:r>
            <a:rPr lang="en-US" dirty="0" err="1">
              <a:latin typeface="+mn-lt"/>
            </a:rPr>
            <a:t>EHRxF</a:t>
          </a:r>
          <a:r>
            <a:rPr lang="en-US" dirty="0">
              <a:latin typeface="+mn-lt"/>
            </a:rPr>
            <a:t> and would like to be informed and contribute</a:t>
          </a:r>
          <a:endParaRPr lang="el-GR" dirty="0">
            <a:latin typeface="+mn-lt"/>
          </a:endParaRPr>
        </a:p>
      </dgm:t>
    </dgm:pt>
    <dgm:pt modelId="{3D4A763D-551A-49C8-9F42-B406EF39EB00}" type="parTrans" cxnId="{8FD0858F-4F8B-42F0-83CE-5D7F426A52F4}">
      <dgm:prSet/>
      <dgm:spPr/>
      <dgm:t>
        <a:bodyPr/>
        <a:lstStyle/>
        <a:p>
          <a:endParaRPr lang="el-GR"/>
        </a:p>
      </dgm:t>
    </dgm:pt>
    <dgm:pt modelId="{84816502-0514-4771-BF6A-C791251A5560}" type="sibTrans" cxnId="{8FD0858F-4F8B-42F0-83CE-5D7F426A52F4}">
      <dgm:prSet/>
      <dgm:spPr/>
      <dgm:t>
        <a:bodyPr/>
        <a:lstStyle/>
        <a:p>
          <a:endParaRPr lang="el-GR"/>
        </a:p>
      </dgm:t>
    </dgm:pt>
    <dgm:pt modelId="{520E647F-81F6-48D6-B10C-0BE168FF02A3}">
      <dgm:prSet/>
      <dgm:spPr/>
      <dgm:t>
        <a:bodyPr/>
        <a:lstStyle/>
        <a:p>
          <a:pPr rtl="0"/>
          <a:r>
            <a:rPr lang="en-US" dirty="0">
              <a:latin typeface="+mn-lt"/>
            </a:rPr>
            <a:t>Products, services and tools that commit to implementing and showcasing the European </a:t>
          </a:r>
          <a:r>
            <a:rPr lang="en-US" dirty="0" err="1">
              <a:latin typeface="+mn-lt"/>
            </a:rPr>
            <a:t>EHRxF</a:t>
          </a:r>
          <a:endParaRPr lang="el-GR" dirty="0">
            <a:latin typeface="+mn-lt"/>
          </a:endParaRPr>
        </a:p>
      </dgm:t>
    </dgm:pt>
    <dgm:pt modelId="{45FD278D-4131-42C3-8821-0AF752A5B66A}" type="parTrans" cxnId="{9583EB3C-C729-4615-ADA6-FFFF888EB41F}">
      <dgm:prSet/>
      <dgm:spPr/>
      <dgm:t>
        <a:bodyPr/>
        <a:lstStyle/>
        <a:p>
          <a:endParaRPr lang="el-GR"/>
        </a:p>
      </dgm:t>
    </dgm:pt>
    <dgm:pt modelId="{DD4EB5E8-32EA-4189-9222-BCBA2D4A6ACF}" type="sibTrans" cxnId="{9583EB3C-C729-4615-ADA6-FFFF888EB41F}">
      <dgm:prSet/>
      <dgm:spPr/>
      <dgm:t>
        <a:bodyPr/>
        <a:lstStyle/>
        <a:p>
          <a:endParaRPr lang="el-GR"/>
        </a:p>
      </dgm:t>
    </dgm:pt>
    <dgm:pt modelId="{F830D54D-B707-417A-B579-FCAEEFCECA76}" type="pres">
      <dgm:prSet presAssocID="{BE3DC27A-5987-4B00-B948-F043CA95AE51}" presName="vert0" presStyleCnt="0">
        <dgm:presLayoutVars>
          <dgm:dir/>
          <dgm:animOne val="branch"/>
          <dgm:animLvl val="lvl"/>
        </dgm:presLayoutVars>
      </dgm:prSet>
      <dgm:spPr/>
    </dgm:pt>
    <dgm:pt modelId="{0E345152-D0CA-476C-A963-FCCE6517A49B}" type="pres">
      <dgm:prSet presAssocID="{54330F7C-C8E5-4C43-9008-0B0C568CD617}" presName="thickLine" presStyleLbl="alignNode1" presStyleIdx="0" presStyleCnt="3"/>
      <dgm:spPr/>
    </dgm:pt>
    <dgm:pt modelId="{9F557001-5593-4005-8EB6-F7DD4F8693E2}" type="pres">
      <dgm:prSet presAssocID="{54330F7C-C8E5-4C43-9008-0B0C568CD617}" presName="horz1" presStyleCnt="0"/>
      <dgm:spPr/>
    </dgm:pt>
    <dgm:pt modelId="{441CE411-CDA7-4611-AF6C-FB0D0FDC7352}" type="pres">
      <dgm:prSet presAssocID="{54330F7C-C8E5-4C43-9008-0B0C568CD617}" presName="tx1" presStyleLbl="revTx" presStyleIdx="0" presStyleCnt="6"/>
      <dgm:spPr/>
    </dgm:pt>
    <dgm:pt modelId="{1513E754-68F7-4F37-94F1-1CA690449113}" type="pres">
      <dgm:prSet presAssocID="{54330F7C-C8E5-4C43-9008-0B0C568CD617}" presName="vert1" presStyleCnt="0"/>
      <dgm:spPr/>
    </dgm:pt>
    <dgm:pt modelId="{E4ED744A-638B-4780-9079-082275EEDFA4}" type="pres">
      <dgm:prSet presAssocID="{360860D8-06E7-42AE-B051-A7EED4593988}" presName="vertSpace2a" presStyleCnt="0"/>
      <dgm:spPr/>
    </dgm:pt>
    <dgm:pt modelId="{6B973EF4-8E12-4BA3-B827-02D6B952EFA9}" type="pres">
      <dgm:prSet presAssocID="{360860D8-06E7-42AE-B051-A7EED4593988}" presName="horz2" presStyleCnt="0"/>
      <dgm:spPr/>
    </dgm:pt>
    <dgm:pt modelId="{445E92BA-4454-47E0-BD5A-1A57D7CF06AA}" type="pres">
      <dgm:prSet presAssocID="{360860D8-06E7-42AE-B051-A7EED4593988}" presName="horzSpace2" presStyleCnt="0"/>
      <dgm:spPr/>
    </dgm:pt>
    <dgm:pt modelId="{CAE50119-9A73-4E57-964E-C6C27A68E95D}" type="pres">
      <dgm:prSet presAssocID="{360860D8-06E7-42AE-B051-A7EED4593988}" presName="tx2" presStyleLbl="revTx" presStyleIdx="1" presStyleCnt="6"/>
      <dgm:spPr/>
    </dgm:pt>
    <dgm:pt modelId="{084BF3BC-8652-4A85-8071-DC9B6194E74C}" type="pres">
      <dgm:prSet presAssocID="{360860D8-06E7-42AE-B051-A7EED4593988}" presName="vert2" presStyleCnt="0"/>
      <dgm:spPr/>
    </dgm:pt>
    <dgm:pt modelId="{8DC06BCF-0C06-4853-9430-088BEB142F51}" type="pres">
      <dgm:prSet presAssocID="{360860D8-06E7-42AE-B051-A7EED4593988}" presName="thinLine2b" presStyleLbl="callout" presStyleIdx="0" presStyleCnt="3"/>
      <dgm:spPr/>
    </dgm:pt>
    <dgm:pt modelId="{B636073E-8335-4EA4-BD1B-461D16EC9EBC}" type="pres">
      <dgm:prSet presAssocID="{360860D8-06E7-42AE-B051-A7EED4593988}" presName="vertSpace2b" presStyleCnt="0"/>
      <dgm:spPr/>
    </dgm:pt>
    <dgm:pt modelId="{6992E0C7-18CD-4C99-A3E5-05CA254A7B7E}" type="pres">
      <dgm:prSet presAssocID="{C105FC05-F0B3-4D53-8ADE-0A5CD717E8EA}" presName="thickLine" presStyleLbl="alignNode1" presStyleIdx="1" presStyleCnt="3"/>
      <dgm:spPr/>
    </dgm:pt>
    <dgm:pt modelId="{283110B4-2976-454A-ABD3-25ABC626DD2E}" type="pres">
      <dgm:prSet presAssocID="{C105FC05-F0B3-4D53-8ADE-0A5CD717E8EA}" presName="horz1" presStyleCnt="0"/>
      <dgm:spPr/>
    </dgm:pt>
    <dgm:pt modelId="{31A4C555-2B9B-41B2-87C2-6FF3E0639E63}" type="pres">
      <dgm:prSet presAssocID="{C105FC05-F0B3-4D53-8ADE-0A5CD717E8EA}" presName="tx1" presStyleLbl="revTx" presStyleIdx="2" presStyleCnt="6"/>
      <dgm:spPr/>
    </dgm:pt>
    <dgm:pt modelId="{D9E4B244-F0A2-441C-B533-730CDAD10F31}" type="pres">
      <dgm:prSet presAssocID="{C105FC05-F0B3-4D53-8ADE-0A5CD717E8EA}" presName="vert1" presStyleCnt="0"/>
      <dgm:spPr/>
    </dgm:pt>
    <dgm:pt modelId="{DA6B4977-94B3-4559-9F04-865FFDF3770B}" type="pres">
      <dgm:prSet presAssocID="{9704CA44-35E7-45BA-BE91-5ED6E7C9F956}" presName="vertSpace2a" presStyleCnt="0"/>
      <dgm:spPr/>
    </dgm:pt>
    <dgm:pt modelId="{07AB83BE-864A-4A3B-BCD3-CE7AA7CB6F8E}" type="pres">
      <dgm:prSet presAssocID="{9704CA44-35E7-45BA-BE91-5ED6E7C9F956}" presName="horz2" presStyleCnt="0"/>
      <dgm:spPr/>
    </dgm:pt>
    <dgm:pt modelId="{7D424DC3-29B8-4B48-8F70-5B5684405F62}" type="pres">
      <dgm:prSet presAssocID="{9704CA44-35E7-45BA-BE91-5ED6E7C9F956}" presName="horzSpace2" presStyleCnt="0"/>
      <dgm:spPr/>
    </dgm:pt>
    <dgm:pt modelId="{52AEEFFF-873B-430A-8C34-73A1ACA8BE0B}" type="pres">
      <dgm:prSet presAssocID="{9704CA44-35E7-45BA-BE91-5ED6E7C9F956}" presName="tx2" presStyleLbl="revTx" presStyleIdx="3" presStyleCnt="6"/>
      <dgm:spPr/>
    </dgm:pt>
    <dgm:pt modelId="{3D8AD8D1-39B9-4571-8F2E-082B6F41E441}" type="pres">
      <dgm:prSet presAssocID="{9704CA44-35E7-45BA-BE91-5ED6E7C9F956}" presName="vert2" presStyleCnt="0"/>
      <dgm:spPr/>
    </dgm:pt>
    <dgm:pt modelId="{4F3C3E0A-84CD-431F-B051-A39A97674EE1}" type="pres">
      <dgm:prSet presAssocID="{9704CA44-35E7-45BA-BE91-5ED6E7C9F956}" presName="thinLine2b" presStyleLbl="callout" presStyleIdx="1" presStyleCnt="3"/>
      <dgm:spPr/>
    </dgm:pt>
    <dgm:pt modelId="{C428D2C8-F77B-4C53-B10F-61FD4A5A82E2}" type="pres">
      <dgm:prSet presAssocID="{9704CA44-35E7-45BA-BE91-5ED6E7C9F956}" presName="vertSpace2b" presStyleCnt="0"/>
      <dgm:spPr/>
    </dgm:pt>
    <dgm:pt modelId="{CA1AF583-CCA8-4A5E-B3DD-45BA9F7E2F37}" type="pres">
      <dgm:prSet presAssocID="{3CBCF8D4-C23F-4DFF-A741-1442004BF226}" presName="thickLine" presStyleLbl="alignNode1" presStyleIdx="2" presStyleCnt="3"/>
      <dgm:spPr/>
    </dgm:pt>
    <dgm:pt modelId="{667A923A-BD0B-4E88-A725-8204F8E073F7}" type="pres">
      <dgm:prSet presAssocID="{3CBCF8D4-C23F-4DFF-A741-1442004BF226}" presName="horz1" presStyleCnt="0"/>
      <dgm:spPr/>
    </dgm:pt>
    <dgm:pt modelId="{481223B1-0796-4085-AEFC-8BC50FE89A37}" type="pres">
      <dgm:prSet presAssocID="{3CBCF8D4-C23F-4DFF-A741-1442004BF226}" presName="tx1" presStyleLbl="revTx" presStyleIdx="4" presStyleCnt="6"/>
      <dgm:spPr/>
    </dgm:pt>
    <dgm:pt modelId="{9FC50E3C-1C02-4F7A-A641-6B7DDFE9CCFB}" type="pres">
      <dgm:prSet presAssocID="{3CBCF8D4-C23F-4DFF-A741-1442004BF226}" presName="vert1" presStyleCnt="0"/>
      <dgm:spPr/>
    </dgm:pt>
    <dgm:pt modelId="{6DA09CFA-EC1B-427D-8F07-0CD79DBD974F}" type="pres">
      <dgm:prSet presAssocID="{520E647F-81F6-48D6-B10C-0BE168FF02A3}" presName="vertSpace2a" presStyleCnt="0"/>
      <dgm:spPr/>
    </dgm:pt>
    <dgm:pt modelId="{0D73CCCA-9B0A-4DFE-836C-99996C7B34BA}" type="pres">
      <dgm:prSet presAssocID="{520E647F-81F6-48D6-B10C-0BE168FF02A3}" presName="horz2" presStyleCnt="0"/>
      <dgm:spPr/>
    </dgm:pt>
    <dgm:pt modelId="{41EC82A4-7F9B-4E91-ADF1-C8A43614B0B6}" type="pres">
      <dgm:prSet presAssocID="{520E647F-81F6-48D6-B10C-0BE168FF02A3}" presName="horzSpace2" presStyleCnt="0"/>
      <dgm:spPr/>
    </dgm:pt>
    <dgm:pt modelId="{18A596F3-1C7A-4C20-ABA6-3D8598B5ED90}" type="pres">
      <dgm:prSet presAssocID="{520E647F-81F6-48D6-B10C-0BE168FF02A3}" presName="tx2" presStyleLbl="revTx" presStyleIdx="5" presStyleCnt="6"/>
      <dgm:spPr/>
    </dgm:pt>
    <dgm:pt modelId="{505A3848-C4C0-4C5C-B0E7-74FF6DBEA9D5}" type="pres">
      <dgm:prSet presAssocID="{520E647F-81F6-48D6-B10C-0BE168FF02A3}" presName="vert2" presStyleCnt="0"/>
      <dgm:spPr/>
    </dgm:pt>
    <dgm:pt modelId="{154E24DA-079A-470C-B077-4EBFFC1A93D0}" type="pres">
      <dgm:prSet presAssocID="{520E647F-81F6-48D6-B10C-0BE168FF02A3}" presName="thinLine2b" presStyleLbl="callout" presStyleIdx="2" presStyleCnt="3"/>
      <dgm:spPr/>
    </dgm:pt>
    <dgm:pt modelId="{B4C83DDD-D7D0-4C19-9859-D7182897757B}" type="pres">
      <dgm:prSet presAssocID="{520E647F-81F6-48D6-B10C-0BE168FF02A3}" presName="vertSpace2b" presStyleCnt="0"/>
      <dgm:spPr/>
    </dgm:pt>
  </dgm:ptLst>
  <dgm:cxnLst>
    <dgm:cxn modelId="{82D6DF15-7ACE-426F-807D-D053A6EB39D5}" type="presOf" srcId="{360860D8-06E7-42AE-B051-A7EED4593988}" destId="{CAE50119-9A73-4E57-964E-C6C27A68E95D}" srcOrd="0" destOrd="0" presId="urn:microsoft.com/office/officeart/2008/layout/LinedList"/>
    <dgm:cxn modelId="{1559042D-3612-478A-A4B5-C3894F0BD116}" type="presOf" srcId="{3CBCF8D4-C23F-4DFF-A741-1442004BF226}" destId="{481223B1-0796-4085-AEFC-8BC50FE89A37}" srcOrd="0" destOrd="0" presId="urn:microsoft.com/office/officeart/2008/layout/LinedList"/>
    <dgm:cxn modelId="{9583EB3C-C729-4615-ADA6-FFFF888EB41F}" srcId="{3CBCF8D4-C23F-4DFF-A741-1442004BF226}" destId="{520E647F-81F6-48D6-B10C-0BE168FF02A3}" srcOrd="0" destOrd="0" parTransId="{45FD278D-4131-42C3-8821-0AF752A5B66A}" sibTransId="{DD4EB5E8-32EA-4189-9222-BCBA2D4A6ACF}"/>
    <dgm:cxn modelId="{8830CF3F-B037-4A00-8263-029E3E36A18E}" srcId="{54330F7C-C8E5-4C43-9008-0B0C568CD617}" destId="{360860D8-06E7-42AE-B051-A7EED4593988}" srcOrd="0" destOrd="0" parTransId="{26DF54B4-6912-4025-BC8F-548020C779E5}" sibTransId="{4AC78E65-7F6B-488C-AF1F-9387CEE037ED}"/>
    <dgm:cxn modelId="{A9F7F87E-0C05-41CC-913B-40FFF4551845}" type="presOf" srcId="{54330F7C-C8E5-4C43-9008-0B0C568CD617}" destId="{441CE411-CDA7-4611-AF6C-FB0D0FDC7352}" srcOrd="0" destOrd="0" presId="urn:microsoft.com/office/officeart/2008/layout/LinedList"/>
    <dgm:cxn modelId="{F2C35389-8069-4CF4-9EAD-F7B410E5D408}" srcId="{BE3DC27A-5987-4B00-B948-F043CA95AE51}" destId="{54330F7C-C8E5-4C43-9008-0B0C568CD617}" srcOrd="0" destOrd="0" parTransId="{AFB65AFB-567E-421C-82B9-852F2452A7BA}" sibTransId="{10527535-10D8-4DB1-A951-A125C75837E2}"/>
    <dgm:cxn modelId="{8FD0858F-4F8B-42F0-83CE-5D7F426A52F4}" srcId="{C105FC05-F0B3-4D53-8ADE-0A5CD717E8EA}" destId="{9704CA44-35E7-45BA-BE91-5ED6E7C9F956}" srcOrd="0" destOrd="0" parTransId="{3D4A763D-551A-49C8-9F42-B406EF39EB00}" sibTransId="{84816502-0514-4771-BF6A-C791251A5560}"/>
    <dgm:cxn modelId="{61ADD88F-F72E-4D45-90E2-CD967C9A1B13}" type="presOf" srcId="{9704CA44-35E7-45BA-BE91-5ED6E7C9F956}" destId="{52AEEFFF-873B-430A-8C34-73A1ACA8BE0B}" srcOrd="0" destOrd="0" presId="urn:microsoft.com/office/officeart/2008/layout/LinedList"/>
    <dgm:cxn modelId="{3A05AAAC-10F7-46D4-B221-9D9A7FD72833}" type="presOf" srcId="{C105FC05-F0B3-4D53-8ADE-0A5CD717E8EA}" destId="{31A4C555-2B9B-41B2-87C2-6FF3E0639E63}" srcOrd="0" destOrd="0" presId="urn:microsoft.com/office/officeart/2008/layout/LinedList"/>
    <dgm:cxn modelId="{597A41BA-7AEE-48BC-B98D-5A791D371305}" type="presOf" srcId="{520E647F-81F6-48D6-B10C-0BE168FF02A3}" destId="{18A596F3-1C7A-4C20-ABA6-3D8598B5ED90}" srcOrd="0" destOrd="0" presId="urn:microsoft.com/office/officeart/2008/layout/LinedList"/>
    <dgm:cxn modelId="{94A369D0-CA51-44F7-957C-C3AD112B264A}" srcId="{BE3DC27A-5987-4B00-B948-F043CA95AE51}" destId="{3CBCF8D4-C23F-4DFF-A741-1442004BF226}" srcOrd="2" destOrd="0" parTransId="{EAE3AF01-C6B0-4232-B465-B03A89E48F73}" sibTransId="{2C2583E0-F9C4-4559-8575-775931A30997}"/>
    <dgm:cxn modelId="{5041BEEB-9BFF-423B-A9AB-17D343ACE4CB}" srcId="{BE3DC27A-5987-4B00-B948-F043CA95AE51}" destId="{C105FC05-F0B3-4D53-8ADE-0A5CD717E8EA}" srcOrd="1" destOrd="0" parTransId="{249E96B1-0094-4680-9D4E-E322F469E0E5}" sibTransId="{96432BCD-E3A1-4E22-989D-A10D8B5ED48E}"/>
    <dgm:cxn modelId="{104DCCFE-D188-4682-B73C-7595222A8F92}" type="presOf" srcId="{BE3DC27A-5987-4B00-B948-F043CA95AE51}" destId="{F830D54D-B707-417A-B579-FCAEEFCECA76}" srcOrd="0" destOrd="0" presId="urn:microsoft.com/office/officeart/2008/layout/LinedList"/>
    <dgm:cxn modelId="{38D4A45A-D121-411A-9208-6EC76215E700}" type="presParOf" srcId="{F830D54D-B707-417A-B579-FCAEEFCECA76}" destId="{0E345152-D0CA-476C-A963-FCCE6517A49B}" srcOrd="0" destOrd="0" presId="urn:microsoft.com/office/officeart/2008/layout/LinedList"/>
    <dgm:cxn modelId="{A7381252-AEE5-414D-96E1-BDC4BDA840B0}" type="presParOf" srcId="{F830D54D-B707-417A-B579-FCAEEFCECA76}" destId="{9F557001-5593-4005-8EB6-F7DD4F8693E2}" srcOrd="1" destOrd="0" presId="urn:microsoft.com/office/officeart/2008/layout/LinedList"/>
    <dgm:cxn modelId="{E1C0C6A5-1071-46CE-B207-4F064E2AC0FE}" type="presParOf" srcId="{9F557001-5593-4005-8EB6-F7DD4F8693E2}" destId="{441CE411-CDA7-4611-AF6C-FB0D0FDC7352}" srcOrd="0" destOrd="0" presId="urn:microsoft.com/office/officeart/2008/layout/LinedList"/>
    <dgm:cxn modelId="{EF061778-95D3-4A68-A699-F9E514F0CE0E}" type="presParOf" srcId="{9F557001-5593-4005-8EB6-F7DD4F8693E2}" destId="{1513E754-68F7-4F37-94F1-1CA690449113}" srcOrd="1" destOrd="0" presId="urn:microsoft.com/office/officeart/2008/layout/LinedList"/>
    <dgm:cxn modelId="{83C9447C-7528-475A-804E-F76D8387B385}" type="presParOf" srcId="{1513E754-68F7-4F37-94F1-1CA690449113}" destId="{E4ED744A-638B-4780-9079-082275EEDFA4}" srcOrd="0" destOrd="0" presId="urn:microsoft.com/office/officeart/2008/layout/LinedList"/>
    <dgm:cxn modelId="{94C8A4DA-6304-4BB5-BFCA-9F693D11892A}" type="presParOf" srcId="{1513E754-68F7-4F37-94F1-1CA690449113}" destId="{6B973EF4-8E12-4BA3-B827-02D6B952EFA9}" srcOrd="1" destOrd="0" presId="urn:microsoft.com/office/officeart/2008/layout/LinedList"/>
    <dgm:cxn modelId="{894DA4F8-E70E-4A77-B157-B0DE9734EB12}" type="presParOf" srcId="{6B973EF4-8E12-4BA3-B827-02D6B952EFA9}" destId="{445E92BA-4454-47E0-BD5A-1A57D7CF06AA}" srcOrd="0" destOrd="0" presId="urn:microsoft.com/office/officeart/2008/layout/LinedList"/>
    <dgm:cxn modelId="{17BBDFDA-7B55-4015-AF92-D3C82A88F412}" type="presParOf" srcId="{6B973EF4-8E12-4BA3-B827-02D6B952EFA9}" destId="{CAE50119-9A73-4E57-964E-C6C27A68E95D}" srcOrd="1" destOrd="0" presId="urn:microsoft.com/office/officeart/2008/layout/LinedList"/>
    <dgm:cxn modelId="{2CB71D1E-3C5A-4CF5-A9F3-C1AA00EC361A}" type="presParOf" srcId="{6B973EF4-8E12-4BA3-B827-02D6B952EFA9}" destId="{084BF3BC-8652-4A85-8071-DC9B6194E74C}" srcOrd="2" destOrd="0" presId="urn:microsoft.com/office/officeart/2008/layout/LinedList"/>
    <dgm:cxn modelId="{DABC5696-A795-4ACE-9F2A-18549D6C99F2}" type="presParOf" srcId="{1513E754-68F7-4F37-94F1-1CA690449113}" destId="{8DC06BCF-0C06-4853-9430-088BEB142F51}" srcOrd="2" destOrd="0" presId="urn:microsoft.com/office/officeart/2008/layout/LinedList"/>
    <dgm:cxn modelId="{B7150D41-9CE3-44E2-8330-CF5B70ABDFCF}" type="presParOf" srcId="{1513E754-68F7-4F37-94F1-1CA690449113}" destId="{B636073E-8335-4EA4-BD1B-461D16EC9EBC}" srcOrd="3" destOrd="0" presId="urn:microsoft.com/office/officeart/2008/layout/LinedList"/>
    <dgm:cxn modelId="{F5BC32B6-50AC-4F63-9CCC-619CEA03C1EC}" type="presParOf" srcId="{F830D54D-B707-417A-B579-FCAEEFCECA76}" destId="{6992E0C7-18CD-4C99-A3E5-05CA254A7B7E}" srcOrd="2" destOrd="0" presId="urn:microsoft.com/office/officeart/2008/layout/LinedList"/>
    <dgm:cxn modelId="{DADDAC5E-0B16-432C-B23D-A9D2CB1F475C}" type="presParOf" srcId="{F830D54D-B707-417A-B579-FCAEEFCECA76}" destId="{283110B4-2976-454A-ABD3-25ABC626DD2E}" srcOrd="3" destOrd="0" presId="urn:microsoft.com/office/officeart/2008/layout/LinedList"/>
    <dgm:cxn modelId="{09B286C5-9F31-46E8-9FC9-F3480A007D55}" type="presParOf" srcId="{283110B4-2976-454A-ABD3-25ABC626DD2E}" destId="{31A4C555-2B9B-41B2-87C2-6FF3E0639E63}" srcOrd="0" destOrd="0" presId="urn:microsoft.com/office/officeart/2008/layout/LinedList"/>
    <dgm:cxn modelId="{17FE3F79-30A2-4F99-956F-AB2FE748A257}" type="presParOf" srcId="{283110B4-2976-454A-ABD3-25ABC626DD2E}" destId="{D9E4B244-F0A2-441C-B533-730CDAD10F31}" srcOrd="1" destOrd="0" presId="urn:microsoft.com/office/officeart/2008/layout/LinedList"/>
    <dgm:cxn modelId="{50F6F057-C310-4BC5-BBBA-43378F28FD4B}" type="presParOf" srcId="{D9E4B244-F0A2-441C-B533-730CDAD10F31}" destId="{DA6B4977-94B3-4559-9F04-865FFDF3770B}" srcOrd="0" destOrd="0" presId="urn:microsoft.com/office/officeart/2008/layout/LinedList"/>
    <dgm:cxn modelId="{4D1D4EEE-54EF-4481-B436-9036B56B063E}" type="presParOf" srcId="{D9E4B244-F0A2-441C-B533-730CDAD10F31}" destId="{07AB83BE-864A-4A3B-BCD3-CE7AA7CB6F8E}" srcOrd="1" destOrd="0" presId="urn:microsoft.com/office/officeart/2008/layout/LinedList"/>
    <dgm:cxn modelId="{A835E375-C193-43B1-91C4-F8AEF7C82FAE}" type="presParOf" srcId="{07AB83BE-864A-4A3B-BCD3-CE7AA7CB6F8E}" destId="{7D424DC3-29B8-4B48-8F70-5B5684405F62}" srcOrd="0" destOrd="0" presId="urn:microsoft.com/office/officeart/2008/layout/LinedList"/>
    <dgm:cxn modelId="{918C1ABA-853E-4001-8C20-FD11AF69B016}" type="presParOf" srcId="{07AB83BE-864A-4A3B-BCD3-CE7AA7CB6F8E}" destId="{52AEEFFF-873B-430A-8C34-73A1ACA8BE0B}" srcOrd="1" destOrd="0" presId="urn:microsoft.com/office/officeart/2008/layout/LinedList"/>
    <dgm:cxn modelId="{5B7DA6D6-E87D-40E2-8E2D-758BF215DA55}" type="presParOf" srcId="{07AB83BE-864A-4A3B-BCD3-CE7AA7CB6F8E}" destId="{3D8AD8D1-39B9-4571-8F2E-082B6F41E441}" srcOrd="2" destOrd="0" presId="urn:microsoft.com/office/officeart/2008/layout/LinedList"/>
    <dgm:cxn modelId="{D8E86866-5924-45DB-900A-397A3402826A}" type="presParOf" srcId="{D9E4B244-F0A2-441C-B533-730CDAD10F31}" destId="{4F3C3E0A-84CD-431F-B051-A39A97674EE1}" srcOrd="2" destOrd="0" presId="urn:microsoft.com/office/officeart/2008/layout/LinedList"/>
    <dgm:cxn modelId="{4F3639F8-7EB5-4D16-9AC6-8C2E60AD668C}" type="presParOf" srcId="{D9E4B244-F0A2-441C-B533-730CDAD10F31}" destId="{C428D2C8-F77B-4C53-B10F-61FD4A5A82E2}" srcOrd="3" destOrd="0" presId="urn:microsoft.com/office/officeart/2008/layout/LinedList"/>
    <dgm:cxn modelId="{5D5C720A-38D6-4B1F-B7E2-6B8280E841BC}" type="presParOf" srcId="{F830D54D-B707-417A-B579-FCAEEFCECA76}" destId="{CA1AF583-CCA8-4A5E-B3DD-45BA9F7E2F37}" srcOrd="4" destOrd="0" presId="urn:microsoft.com/office/officeart/2008/layout/LinedList"/>
    <dgm:cxn modelId="{CDF10CD7-784C-46FE-A7A4-E63270638838}" type="presParOf" srcId="{F830D54D-B707-417A-B579-FCAEEFCECA76}" destId="{667A923A-BD0B-4E88-A725-8204F8E073F7}" srcOrd="5" destOrd="0" presId="urn:microsoft.com/office/officeart/2008/layout/LinedList"/>
    <dgm:cxn modelId="{C0533A57-9087-4862-9D34-149996B989E5}" type="presParOf" srcId="{667A923A-BD0B-4E88-A725-8204F8E073F7}" destId="{481223B1-0796-4085-AEFC-8BC50FE89A37}" srcOrd="0" destOrd="0" presId="urn:microsoft.com/office/officeart/2008/layout/LinedList"/>
    <dgm:cxn modelId="{5B174C49-717F-4E27-8F4A-E40F03E237DA}" type="presParOf" srcId="{667A923A-BD0B-4E88-A725-8204F8E073F7}" destId="{9FC50E3C-1C02-4F7A-A641-6B7DDFE9CCFB}" srcOrd="1" destOrd="0" presId="urn:microsoft.com/office/officeart/2008/layout/LinedList"/>
    <dgm:cxn modelId="{BD0DDD7D-7B64-4BEF-8A17-1177864CF7F7}" type="presParOf" srcId="{9FC50E3C-1C02-4F7A-A641-6B7DDFE9CCFB}" destId="{6DA09CFA-EC1B-427D-8F07-0CD79DBD974F}" srcOrd="0" destOrd="0" presId="urn:microsoft.com/office/officeart/2008/layout/LinedList"/>
    <dgm:cxn modelId="{F24A6A38-E7C9-443C-888E-A52F5E03454F}" type="presParOf" srcId="{9FC50E3C-1C02-4F7A-A641-6B7DDFE9CCFB}" destId="{0D73CCCA-9B0A-4DFE-836C-99996C7B34BA}" srcOrd="1" destOrd="0" presId="urn:microsoft.com/office/officeart/2008/layout/LinedList"/>
    <dgm:cxn modelId="{21E08D32-1DD6-42B1-9639-7B2CB466CD8D}" type="presParOf" srcId="{0D73CCCA-9B0A-4DFE-836C-99996C7B34BA}" destId="{41EC82A4-7F9B-4E91-ADF1-C8A43614B0B6}" srcOrd="0" destOrd="0" presId="urn:microsoft.com/office/officeart/2008/layout/LinedList"/>
    <dgm:cxn modelId="{538C2E7D-67AB-4B3B-82EE-A2DD77D88D91}" type="presParOf" srcId="{0D73CCCA-9B0A-4DFE-836C-99996C7B34BA}" destId="{18A596F3-1C7A-4C20-ABA6-3D8598B5ED90}" srcOrd="1" destOrd="0" presId="urn:microsoft.com/office/officeart/2008/layout/LinedList"/>
    <dgm:cxn modelId="{D5F0B9B5-18E6-4E12-BA09-DD6BBC9B9040}" type="presParOf" srcId="{0D73CCCA-9B0A-4DFE-836C-99996C7B34BA}" destId="{505A3848-C4C0-4C5C-B0E7-74FF6DBEA9D5}" srcOrd="2" destOrd="0" presId="urn:microsoft.com/office/officeart/2008/layout/LinedList"/>
    <dgm:cxn modelId="{C0687045-C588-46D4-9097-17C9C4DCBA32}" type="presParOf" srcId="{9FC50E3C-1C02-4F7A-A641-6B7DDFE9CCFB}" destId="{154E24DA-079A-470C-B077-4EBFFC1A93D0}" srcOrd="2" destOrd="0" presId="urn:microsoft.com/office/officeart/2008/layout/LinedList"/>
    <dgm:cxn modelId="{2AECB384-801B-4BD7-A7CA-80F8CC73C7B4}" type="presParOf" srcId="{9FC50E3C-1C02-4F7A-A641-6B7DDFE9CCFB}" destId="{B4C83DDD-D7D0-4C19-9859-D7182897757B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A4F894-7008-134E-9F33-D5697D737A83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EC38759B-6B2B-4443-82E6-CE00A709D14A}">
      <dgm:prSet phldrT="[Texto]"/>
      <dgm:spPr/>
      <dgm:t>
        <a:bodyPr/>
        <a:lstStyle/>
        <a:p>
          <a:r>
            <a:rPr lang="pt-PT"/>
            <a:t>understand the EEHRxF functional requirements and specifications across and within national EHR solutions</a:t>
          </a:r>
          <a:endParaRPr lang="pt-PT" dirty="0"/>
        </a:p>
      </dgm:t>
    </dgm:pt>
    <dgm:pt modelId="{5B998AF5-4DC3-FD48-8F1A-19C55E10EB18}" type="parTrans" cxnId="{538C76BA-37D7-2E49-993F-8496783F3629}">
      <dgm:prSet/>
      <dgm:spPr/>
      <dgm:t>
        <a:bodyPr/>
        <a:lstStyle/>
        <a:p>
          <a:endParaRPr lang="pt-PT">
            <a:solidFill>
              <a:schemeClr val="bg1"/>
            </a:solidFill>
          </a:endParaRPr>
        </a:p>
      </dgm:t>
    </dgm:pt>
    <dgm:pt modelId="{88DE1DB2-1F17-A84A-865D-B19B6D0D5966}" type="sibTrans" cxnId="{538C76BA-37D7-2E49-993F-8496783F3629}">
      <dgm:prSet/>
      <dgm:spPr/>
      <dgm:t>
        <a:bodyPr/>
        <a:lstStyle/>
        <a:p>
          <a:endParaRPr lang="pt-PT">
            <a:solidFill>
              <a:schemeClr val="bg1"/>
            </a:solidFill>
          </a:endParaRPr>
        </a:p>
      </dgm:t>
    </dgm:pt>
    <dgm:pt modelId="{BBE1E4D4-E3D9-EB4A-A3D5-E1FD94354ECE}">
      <dgm:prSet phldrT="[Texto]"/>
      <dgm:spPr/>
      <dgm:t>
        <a:bodyPr/>
        <a:lstStyle/>
        <a:p>
          <a:r>
            <a:rPr lang="pt-PT"/>
            <a:t>demonstrate EEHRxF use cases laboratory results, medical imaging and reports, hospital discharge reports and patient summary for rare diseases</a:t>
          </a:r>
        </a:p>
      </dgm:t>
    </dgm:pt>
    <dgm:pt modelId="{D420053D-5AA0-8C45-AF4B-F7D423920F7A}" type="parTrans" cxnId="{BBDBAD4E-3EA2-DB4F-8453-7D898881CB37}">
      <dgm:prSet/>
      <dgm:spPr/>
      <dgm:t>
        <a:bodyPr/>
        <a:lstStyle/>
        <a:p>
          <a:endParaRPr lang="pt-PT">
            <a:solidFill>
              <a:schemeClr val="bg1"/>
            </a:solidFill>
          </a:endParaRPr>
        </a:p>
      </dgm:t>
    </dgm:pt>
    <dgm:pt modelId="{D394AEA4-2F1C-CC4A-8640-CF67FC57521D}" type="sibTrans" cxnId="{BBDBAD4E-3EA2-DB4F-8453-7D898881CB37}">
      <dgm:prSet/>
      <dgm:spPr/>
      <dgm:t>
        <a:bodyPr/>
        <a:lstStyle/>
        <a:p>
          <a:endParaRPr lang="pt-PT">
            <a:solidFill>
              <a:schemeClr val="bg1"/>
            </a:solidFill>
          </a:endParaRPr>
        </a:p>
      </dgm:t>
    </dgm:pt>
    <dgm:pt modelId="{B1B95937-7918-9746-B1F4-D70DA32396EA}">
      <dgm:prSet phldrT="[Texto]"/>
      <dgm:spPr/>
      <dgm:t>
        <a:bodyPr/>
        <a:lstStyle/>
        <a:p>
          <a:r>
            <a:rPr lang="pt-PT"/>
            <a:t>Help elaborate roadmap for use cases for future uptake on the eHDSI as well as for the additional usage within MS on national, regional or local level</a:t>
          </a:r>
        </a:p>
      </dgm:t>
    </dgm:pt>
    <dgm:pt modelId="{AE674C0D-FE74-0447-8FA4-D9E2506C40A5}" type="parTrans" cxnId="{F3F42C5D-2876-7C45-A41C-7417DAE218D0}">
      <dgm:prSet/>
      <dgm:spPr/>
      <dgm:t>
        <a:bodyPr/>
        <a:lstStyle/>
        <a:p>
          <a:endParaRPr lang="pt-PT">
            <a:solidFill>
              <a:schemeClr val="bg1"/>
            </a:solidFill>
          </a:endParaRPr>
        </a:p>
      </dgm:t>
    </dgm:pt>
    <dgm:pt modelId="{64497F5C-8BE3-8B4C-9521-AA1FCF60FC1C}" type="sibTrans" cxnId="{F3F42C5D-2876-7C45-A41C-7417DAE218D0}">
      <dgm:prSet/>
      <dgm:spPr/>
      <dgm:t>
        <a:bodyPr/>
        <a:lstStyle/>
        <a:p>
          <a:endParaRPr lang="pt-PT">
            <a:solidFill>
              <a:schemeClr val="bg1"/>
            </a:solidFill>
          </a:endParaRPr>
        </a:p>
      </dgm:t>
    </dgm:pt>
    <dgm:pt modelId="{3CEFE589-E7A5-FF45-9182-9871E7A10342}">
      <dgm:prSet phldrT="[Texto]"/>
      <dgm:spPr/>
      <dgm:t>
        <a:bodyPr/>
        <a:lstStyle/>
        <a:p>
          <a:r>
            <a:rPr lang="pt-PT"/>
            <a:t>Showcase your outcomes within X-eHealth recommendations on EEHRxF deployment to the relevant bodies on policy, strategic and operational level</a:t>
          </a:r>
        </a:p>
      </dgm:t>
    </dgm:pt>
    <dgm:pt modelId="{1E6AE03B-2C73-2740-A623-0B75D4A6B81A}" type="parTrans" cxnId="{1F055F1B-5658-7349-8BEB-59BBE73EF135}">
      <dgm:prSet/>
      <dgm:spPr/>
      <dgm:t>
        <a:bodyPr/>
        <a:lstStyle/>
        <a:p>
          <a:endParaRPr lang="pt-PT"/>
        </a:p>
      </dgm:t>
    </dgm:pt>
    <dgm:pt modelId="{97CF9B1E-AF6D-6544-943E-071756707294}" type="sibTrans" cxnId="{1F055F1B-5658-7349-8BEB-59BBE73EF135}">
      <dgm:prSet/>
      <dgm:spPr/>
      <dgm:t>
        <a:bodyPr/>
        <a:lstStyle/>
        <a:p>
          <a:endParaRPr lang="pt-PT"/>
        </a:p>
      </dgm:t>
    </dgm:pt>
    <dgm:pt modelId="{91A2BB1A-BDCB-4741-97C0-38AAB7EFDB9E}">
      <dgm:prSet phldrT="[Texto]"/>
      <dgm:spPr/>
      <dgm:t>
        <a:bodyPr/>
        <a:lstStyle/>
        <a:p>
          <a:r>
            <a:rPr lang="pt-PT"/>
            <a:t>Contribute to a governance and operational framework for the sustainable maintenance, evolution and distribution of standardisation and interoperability</a:t>
          </a:r>
        </a:p>
      </dgm:t>
    </dgm:pt>
    <dgm:pt modelId="{E69D15CE-F06B-804B-A9CD-498C8997BDFF}" type="parTrans" cxnId="{533FA91C-1F36-E44A-92E6-5AB72A334CA0}">
      <dgm:prSet/>
      <dgm:spPr/>
      <dgm:t>
        <a:bodyPr/>
        <a:lstStyle/>
        <a:p>
          <a:endParaRPr lang="pt-PT"/>
        </a:p>
      </dgm:t>
    </dgm:pt>
    <dgm:pt modelId="{61379AA6-E587-B241-A328-5AA9C620ED58}" type="sibTrans" cxnId="{533FA91C-1F36-E44A-92E6-5AB72A334CA0}">
      <dgm:prSet/>
      <dgm:spPr/>
      <dgm:t>
        <a:bodyPr/>
        <a:lstStyle/>
        <a:p>
          <a:endParaRPr lang="pt-PT"/>
        </a:p>
      </dgm:t>
    </dgm:pt>
    <dgm:pt modelId="{E07CC3E2-2E25-A242-B345-5D8CC5D6AA43}" type="pres">
      <dgm:prSet presAssocID="{07A4F894-7008-134E-9F33-D5697D737A83}" presName="Name0" presStyleCnt="0">
        <dgm:presLayoutVars>
          <dgm:dir/>
          <dgm:resizeHandles val="exact"/>
        </dgm:presLayoutVars>
      </dgm:prSet>
      <dgm:spPr/>
    </dgm:pt>
    <dgm:pt modelId="{143E4A8D-B9EC-F746-8945-2FEB9339C2DA}" type="pres">
      <dgm:prSet presAssocID="{EC38759B-6B2B-4443-82E6-CE00A709D14A}" presName="node" presStyleLbl="node1" presStyleIdx="0" presStyleCnt="5">
        <dgm:presLayoutVars>
          <dgm:bulletEnabled val="1"/>
        </dgm:presLayoutVars>
      </dgm:prSet>
      <dgm:spPr/>
    </dgm:pt>
    <dgm:pt modelId="{4A365E64-91AB-1D45-805E-4A7771443F0B}" type="pres">
      <dgm:prSet presAssocID="{88DE1DB2-1F17-A84A-865D-B19B6D0D5966}" presName="sibTrans" presStyleLbl="sibTrans2D1" presStyleIdx="0" presStyleCnt="4"/>
      <dgm:spPr/>
    </dgm:pt>
    <dgm:pt modelId="{D61D9043-398F-584D-B2D4-272543F03889}" type="pres">
      <dgm:prSet presAssocID="{88DE1DB2-1F17-A84A-865D-B19B6D0D5966}" presName="connectorText" presStyleLbl="sibTrans2D1" presStyleIdx="0" presStyleCnt="4"/>
      <dgm:spPr/>
    </dgm:pt>
    <dgm:pt modelId="{F0140FE6-FD33-D04D-ABA5-4996DB1B263A}" type="pres">
      <dgm:prSet presAssocID="{BBE1E4D4-E3D9-EB4A-A3D5-E1FD94354ECE}" presName="node" presStyleLbl="node1" presStyleIdx="1" presStyleCnt="5">
        <dgm:presLayoutVars>
          <dgm:bulletEnabled val="1"/>
        </dgm:presLayoutVars>
      </dgm:prSet>
      <dgm:spPr/>
    </dgm:pt>
    <dgm:pt modelId="{0AC43299-3580-9E40-A690-6CB6EBCDFD76}" type="pres">
      <dgm:prSet presAssocID="{D394AEA4-2F1C-CC4A-8640-CF67FC57521D}" presName="sibTrans" presStyleLbl="sibTrans2D1" presStyleIdx="1" presStyleCnt="4"/>
      <dgm:spPr/>
    </dgm:pt>
    <dgm:pt modelId="{C6CD42D4-2344-A241-9533-717373AFD992}" type="pres">
      <dgm:prSet presAssocID="{D394AEA4-2F1C-CC4A-8640-CF67FC57521D}" presName="connectorText" presStyleLbl="sibTrans2D1" presStyleIdx="1" presStyleCnt="4"/>
      <dgm:spPr/>
    </dgm:pt>
    <dgm:pt modelId="{796C2DC3-0CDC-FF45-9195-1D8CA2D3D6CE}" type="pres">
      <dgm:prSet presAssocID="{B1B95937-7918-9746-B1F4-D70DA32396EA}" presName="node" presStyleLbl="node1" presStyleIdx="2" presStyleCnt="5">
        <dgm:presLayoutVars>
          <dgm:bulletEnabled val="1"/>
        </dgm:presLayoutVars>
      </dgm:prSet>
      <dgm:spPr/>
    </dgm:pt>
    <dgm:pt modelId="{133CC3F5-4095-DF44-AF03-E41110B3D5A1}" type="pres">
      <dgm:prSet presAssocID="{64497F5C-8BE3-8B4C-9521-AA1FCF60FC1C}" presName="sibTrans" presStyleLbl="sibTrans2D1" presStyleIdx="2" presStyleCnt="4"/>
      <dgm:spPr/>
    </dgm:pt>
    <dgm:pt modelId="{BEB7817E-735B-BE4C-925A-2C546EC41B5C}" type="pres">
      <dgm:prSet presAssocID="{64497F5C-8BE3-8B4C-9521-AA1FCF60FC1C}" presName="connectorText" presStyleLbl="sibTrans2D1" presStyleIdx="2" presStyleCnt="4"/>
      <dgm:spPr/>
    </dgm:pt>
    <dgm:pt modelId="{68D1C363-B5D9-164E-A369-453B9CA2BB23}" type="pres">
      <dgm:prSet presAssocID="{3CEFE589-E7A5-FF45-9182-9871E7A10342}" presName="node" presStyleLbl="node1" presStyleIdx="3" presStyleCnt="5">
        <dgm:presLayoutVars>
          <dgm:bulletEnabled val="1"/>
        </dgm:presLayoutVars>
      </dgm:prSet>
      <dgm:spPr/>
    </dgm:pt>
    <dgm:pt modelId="{D77AF498-AEA1-1C4A-AA3B-DCB4803C586C}" type="pres">
      <dgm:prSet presAssocID="{97CF9B1E-AF6D-6544-943E-071756707294}" presName="sibTrans" presStyleLbl="sibTrans2D1" presStyleIdx="3" presStyleCnt="4"/>
      <dgm:spPr/>
    </dgm:pt>
    <dgm:pt modelId="{7215F73E-97C6-4542-8985-D0072710EC47}" type="pres">
      <dgm:prSet presAssocID="{97CF9B1E-AF6D-6544-943E-071756707294}" presName="connectorText" presStyleLbl="sibTrans2D1" presStyleIdx="3" presStyleCnt="4"/>
      <dgm:spPr/>
    </dgm:pt>
    <dgm:pt modelId="{125E0DCC-D862-8D4E-BE8C-CCB1AFD318DE}" type="pres">
      <dgm:prSet presAssocID="{91A2BB1A-BDCB-4741-97C0-38AAB7EFDB9E}" presName="node" presStyleLbl="node1" presStyleIdx="4" presStyleCnt="5">
        <dgm:presLayoutVars>
          <dgm:bulletEnabled val="1"/>
        </dgm:presLayoutVars>
      </dgm:prSet>
      <dgm:spPr/>
    </dgm:pt>
  </dgm:ptLst>
  <dgm:cxnLst>
    <dgm:cxn modelId="{9BB41E1B-5104-1D48-B92C-AE57D4CA00B1}" type="presOf" srcId="{D394AEA4-2F1C-CC4A-8640-CF67FC57521D}" destId="{C6CD42D4-2344-A241-9533-717373AFD992}" srcOrd="1" destOrd="0" presId="urn:microsoft.com/office/officeart/2005/8/layout/process1"/>
    <dgm:cxn modelId="{1F055F1B-5658-7349-8BEB-59BBE73EF135}" srcId="{07A4F894-7008-134E-9F33-D5697D737A83}" destId="{3CEFE589-E7A5-FF45-9182-9871E7A10342}" srcOrd="3" destOrd="0" parTransId="{1E6AE03B-2C73-2740-A623-0B75D4A6B81A}" sibTransId="{97CF9B1E-AF6D-6544-943E-071756707294}"/>
    <dgm:cxn modelId="{533FA91C-1F36-E44A-92E6-5AB72A334CA0}" srcId="{07A4F894-7008-134E-9F33-D5697D737A83}" destId="{91A2BB1A-BDCB-4741-97C0-38AAB7EFDB9E}" srcOrd="4" destOrd="0" parTransId="{E69D15CE-F06B-804B-A9CD-498C8997BDFF}" sibTransId="{61379AA6-E587-B241-A328-5AA9C620ED58}"/>
    <dgm:cxn modelId="{5D973D1E-0EB6-ED48-B65C-C7832625E496}" type="presOf" srcId="{D394AEA4-2F1C-CC4A-8640-CF67FC57521D}" destId="{0AC43299-3580-9E40-A690-6CB6EBCDFD76}" srcOrd="0" destOrd="0" presId="urn:microsoft.com/office/officeart/2005/8/layout/process1"/>
    <dgm:cxn modelId="{DAB6323C-5977-984E-8D21-B4898462DF45}" type="presOf" srcId="{88DE1DB2-1F17-A84A-865D-B19B6D0D5966}" destId="{4A365E64-91AB-1D45-805E-4A7771443F0B}" srcOrd="0" destOrd="0" presId="urn:microsoft.com/office/officeart/2005/8/layout/process1"/>
    <dgm:cxn modelId="{F3F42C5D-2876-7C45-A41C-7417DAE218D0}" srcId="{07A4F894-7008-134E-9F33-D5697D737A83}" destId="{B1B95937-7918-9746-B1F4-D70DA32396EA}" srcOrd="2" destOrd="0" parTransId="{AE674C0D-FE74-0447-8FA4-D9E2506C40A5}" sibTransId="{64497F5C-8BE3-8B4C-9521-AA1FCF60FC1C}"/>
    <dgm:cxn modelId="{322F375E-E349-7D49-89B7-C4998258BFB9}" type="presOf" srcId="{BBE1E4D4-E3D9-EB4A-A3D5-E1FD94354ECE}" destId="{F0140FE6-FD33-D04D-ABA5-4996DB1B263A}" srcOrd="0" destOrd="0" presId="urn:microsoft.com/office/officeart/2005/8/layout/process1"/>
    <dgm:cxn modelId="{387AB54D-7B29-C44B-942D-B4A92D0F764F}" type="presOf" srcId="{07A4F894-7008-134E-9F33-D5697D737A83}" destId="{E07CC3E2-2E25-A242-B345-5D8CC5D6AA43}" srcOrd="0" destOrd="0" presId="urn:microsoft.com/office/officeart/2005/8/layout/process1"/>
    <dgm:cxn modelId="{BBDBAD4E-3EA2-DB4F-8453-7D898881CB37}" srcId="{07A4F894-7008-134E-9F33-D5697D737A83}" destId="{BBE1E4D4-E3D9-EB4A-A3D5-E1FD94354ECE}" srcOrd="1" destOrd="0" parTransId="{D420053D-5AA0-8C45-AF4B-F7D423920F7A}" sibTransId="{D394AEA4-2F1C-CC4A-8640-CF67FC57521D}"/>
    <dgm:cxn modelId="{6BE09870-B7D1-634D-AAA7-C825A8102170}" type="presOf" srcId="{B1B95937-7918-9746-B1F4-D70DA32396EA}" destId="{796C2DC3-0CDC-FF45-9195-1D8CA2D3D6CE}" srcOrd="0" destOrd="0" presId="urn:microsoft.com/office/officeart/2005/8/layout/process1"/>
    <dgm:cxn modelId="{5FCB2778-57F2-644A-B0A3-621201D2E0EA}" type="presOf" srcId="{64497F5C-8BE3-8B4C-9521-AA1FCF60FC1C}" destId="{BEB7817E-735B-BE4C-925A-2C546EC41B5C}" srcOrd="1" destOrd="0" presId="urn:microsoft.com/office/officeart/2005/8/layout/process1"/>
    <dgm:cxn modelId="{AA3F9B82-BF4F-174D-832B-8E308A040023}" type="presOf" srcId="{3CEFE589-E7A5-FF45-9182-9871E7A10342}" destId="{68D1C363-B5D9-164E-A369-453B9CA2BB23}" srcOrd="0" destOrd="0" presId="urn:microsoft.com/office/officeart/2005/8/layout/process1"/>
    <dgm:cxn modelId="{6BEC5A94-51CB-1C45-8E8C-113B9DE45A4C}" type="presOf" srcId="{88DE1DB2-1F17-A84A-865D-B19B6D0D5966}" destId="{D61D9043-398F-584D-B2D4-272543F03889}" srcOrd="1" destOrd="0" presId="urn:microsoft.com/office/officeart/2005/8/layout/process1"/>
    <dgm:cxn modelId="{538C76BA-37D7-2E49-993F-8496783F3629}" srcId="{07A4F894-7008-134E-9F33-D5697D737A83}" destId="{EC38759B-6B2B-4443-82E6-CE00A709D14A}" srcOrd="0" destOrd="0" parTransId="{5B998AF5-4DC3-FD48-8F1A-19C55E10EB18}" sibTransId="{88DE1DB2-1F17-A84A-865D-B19B6D0D5966}"/>
    <dgm:cxn modelId="{72595DCF-3BB1-1A46-B025-0E8CAD9B8D01}" type="presOf" srcId="{91A2BB1A-BDCB-4741-97C0-38AAB7EFDB9E}" destId="{125E0DCC-D862-8D4E-BE8C-CCB1AFD318DE}" srcOrd="0" destOrd="0" presId="urn:microsoft.com/office/officeart/2005/8/layout/process1"/>
    <dgm:cxn modelId="{605497DD-A7E3-1C40-B0A4-91C988355441}" type="presOf" srcId="{97CF9B1E-AF6D-6544-943E-071756707294}" destId="{D77AF498-AEA1-1C4A-AA3B-DCB4803C586C}" srcOrd="0" destOrd="0" presId="urn:microsoft.com/office/officeart/2005/8/layout/process1"/>
    <dgm:cxn modelId="{E8978DE7-12BB-B947-866F-7C6A759AF02F}" type="presOf" srcId="{97CF9B1E-AF6D-6544-943E-071756707294}" destId="{7215F73E-97C6-4542-8985-D0072710EC47}" srcOrd="1" destOrd="0" presId="urn:microsoft.com/office/officeart/2005/8/layout/process1"/>
    <dgm:cxn modelId="{546EEAED-2F07-794B-A1BE-134C7544ADBB}" type="presOf" srcId="{EC38759B-6B2B-4443-82E6-CE00A709D14A}" destId="{143E4A8D-B9EC-F746-8945-2FEB9339C2DA}" srcOrd="0" destOrd="0" presId="urn:microsoft.com/office/officeart/2005/8/layout/process1"/>
    <dgm:cxn modelId="{FDCFABF9-EB9B-124A-9F18-9F1B389BBDF7}" type="presOf" srcId="{64497F5C-8BE3-8B4C-9521-AA1FCF60FC1C}" destId="{133CC3F5-4095-DF44-AF03-E41110B3D5A1}" srcOrd="0" destOrd="0" presId="urn:microsoft.com/office/officeart/2005/8/layout/process1"/>
    <dgm:cxn modelId="{96F7535C-E4FD-864F-90A3-137DF65E6AD4}" type="presParOf" srcId="{E07CC3E2-2E25-A242-B345-5D8CC5D6AA43}" destId="{143E4A8D-B9EC-F746-8945-2FEB9339C2DA}" srcOrd="0" destOrd="0" presId="urn:microsoft.com/office/officeart/2005/8/layout/process1"/>
    <dgm:cxn modelId="{5020F990-8E1D-5E48-A5C8-38565DCDD5D4}" type="presParOf" srcId="{E07CC3E2-2E25-A242-B345-5D8CC5D6AA43}" destId="{4A365E64-91AB-1D45-805E-4A7771443F0B}" srcOrd="1" destOrd="0" presId="urn:microsoft.com/office/officeart/2005/8/layout/process1"/>
    <dgm:cxn modelId="{A815FBB1-909D-3443-991C-3C98864504CD}" type="presParOf" srcId="{4A365E64-91AB-1D45-805E-4A7771443F0B}" destId="{D61D9043-398F-584D-B2D4-272543F03889}" srcOrd="0" destOrd="0" presId="urn:microsoft.com/office/officeart/2005/8/layout/process1"/>
    <dgm:cxn modelId="{AC02C425-D226-A347-BE93-EA7A8347E31D}" type="presParOf" srcId="{E07CC3E2-2E25-A242-B345-5D8CC5D6AA43}" destId="{F0140FE6-FD33-D04D-ABA5-4996DB1B263A}" srcOrd="2" destOrd="0" presId="urn:microsoft.com/office/officeart/2005/8/layout/process1"/>
    <dgm:cxn modelId="{3801F05E-B495-5042-B3A4-0E32C5802B58}" type="presParOf" srcId="{E07CC3E2-2E25-A242-B345-5D8CC5D6AA43}" destId="{0AC43299-3580-9E40-A690-6CB6EBCDFD76}" srcOrd="3" destOrd="0" presId="urn:microsoft.com/office/officeart/2005/8/layout/process1"/>
    <dgm:cxn modelId="{25D349E2-A034-FD4E-87AC-85936853A975}" type="presParOf" srcId="{0AC43299-3580-9E40-A690-6CB6EBCDFD76}" destId="{C6CD42D4-2344-A241-9533-717373AFD992}" srcOrd="0" destOrd="0" presId="urn:microsoft.com/office/officeart/2005/8/layout/process1"/>
    <dgm:cxn modelId="{9E5C461A-2A21-1040-9197-9E2B788DA37C}" type="presParOf" srcId="{E07CC3E2-2E25-A242-B345-5D8CC5D6AA43}" destId="{796C2DC3-0CDC-FF45-9195-1D8CA2D3D6CE}" srcOrd="4" destOrd="0" presId="urn:microsoft.com/office/officeart/2005/8/layout/process1"/>
    <dgm:cxn modelId="{2FC10463-8481-9443-91AE-C1028977BE1F}" type="presParOf" srcId="{E07CC3E2-2E25-A242-B345-5D8CC5D6AA43}" destId="{133CC3F5-4095-DF44-AF03-E41110B3D5A1}" srcOrd="5" destOrd="0" presId="urn:microsoft.com/office/officeart/2005/8/layout/process1"/>
    <dgm:cxn modelId="{41C75568-6DBA-4E42-9163-F78C365E5219}" type="presParOf" srcId="{133CC3F5-4095-DF44-AF03-E41110B3D5A1}" destId="{BEB7817E-735B-BE4C-925A-2C546EC41B5C}" srcOrd="0" destOrd="0" presId="urn:microsoft.com/office/officeart/2005/8/layout/process1"/>
    <dgm:cxn modelId="{69D2D074-F692-1441-BE7C-39D00FCD95F1}" type="presParOf" srcId="{E07CC3E2-2E25-A242-B345-5D8CC5D6AA43}" destId="{68D1C363-B5D9-164E-A369-453B9CA2BB23}" srcOrd="6" destOrd="0" presId="urn:microsoft.com/office/officeart/2005/8/layout/process1"/>
    <dgm:cxn modelId="{BD2E2EAC-1B80-7F40-ACF2-374346CA8F28}" type="presParOf" srcId="{E07CC3E2-2E25-A242-B345-5D8CC5D6AA43}" destId="{D77AF498-AEA1-1C4A-AA3B-DCB4803C586C}" srcOrd="7" destOrd="0" presId="urn:microsoft.com/office/officeart/2005/8/layout/process1"/>
    <dgm:cxn modelId="{84AE745C-82BE-CB48-855D-CF21F6C3E297}" type="presParOf" srcId="{D77AF498-AEA1-1C4A-AA3B-DCB4803C586C}" destId="{7215F73E-97C6-4542-8985-D0072710EC47}" srcOrd="0" destOrd="0" presId="urn:microsoft.com/office/officeart/2005/8/layout/process1"/>
    <dgm:cxn modelId="{BD970774-6479-7849-9371-AC1050AC2984}" type="presParOf" srcId="{E07CC3E2-2E25-A242-B345-5D8CC5D6AA43}" destId="{125E0DCC-D862-8D4E-BE8C-CCB1AFD318DE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A4F894-7008-134E-9F33-D5697D737A83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EC38759B-6B2B-4443-82E6-CE00A709D14A}">
      <dgm:prSet phldrT="[Texto]"/>
      <dgm:spPr/>
      <dgm:t>
        <a:bodyPr/>
        <a:lstStyle/>
        <a:p>
          <a:r>
            <a:rPr lang="pt-PT"/>
            <a:t>understand the EEHRxF functional requirements and specifications across and within national EHR solutions</a:t>
          </a:r>
          <a:endParaRPr lang="pt-PT" dirty="0"/>
        </a:p>
      </dgm:t>
    </dgm:pt>
    <dgm:pt modelId="{5B998AF5-4DC3-FD48-8F1A-19C55E10EB18}" type="parTrans" cxnId="{538C76BA-37D7-2E49-993F-8496783F3629}">
      <dgm:prSet/>
      <dgm:spPr/>
      <dgm:t>
        <a:bodyPr/>
        <a:lstStyle/>
        <a:p>
          <a:endParaRPr lang="pt-PT">
            <a:solidFill>
              <a:schemeClr val="bg1"/>
            </a:solidFill>
          </a:endParaRPr>
        </a:p>
      </dgm:t>
    </dgm:pt>
    <dgm:pt modelId="{88DE1DB2-1F17-A84A-865D-B19B6D0D5966}" type="sibTrans" cxnId="{538C76BA-37D7-2E49-993F-8496783F3629}">
      <dgm:prSet/>
      <dgm:spPr/>
      <dgm:t>
        <a:bodyPr/>
        <a:lstStyle/>
        <a:p>
          <a:endParaRPr lang="pt-PT">
            <a:solidFill>
              <a:schemeClr val="bg1"/>
            </a:solidFill>
          </a:endParaRPr>
        </a:p>
      </dgm:t>
    </dgm:pt>
    <dgm:pt modelId="{BBE1E4D4-E3D9-EB4A-A3D5-E1FD94354ECE}">
      <dgm:prSet phldrT="[Texto]"/>
      <dgm:spPr/>
      <dgm:t>
        <a:bodyPr/>
        <a:lstStyle/>
        <a:p>
          <a:r>
            <a:rPr lang="pt-PT"/>
            <a:t>demonstrate EEHRxF use cases laboratory results, medical imaging and reports, hospital discharge reports and patient summary for rare diseases</a:t>
          </a:r>
        </a:p>
      </dgm:t>
    </dgm:pt>
    <dgm:pt modelId="{D420053D-5AA0-8C45-AF4B-F7D423920F7A}" type="parTrans" cxnId="{BBDBAD4E-3EA2-DB4F-8453-7D898881CB37}">
      <dgm:prSet/>
      <dgm:spPr/>
      <dgm:t>
        <a:bodyPr/>
        <a:lstStyle/>
        <a:p>
          <a:endParaRPr lang="pt-PT">
            <a:solidFill>
              <a:schemeClr val="bg1"/>
            </a:solidFill>
          </a:endParaRPr>
        </a:p>
      </dgm:t>
    </dgm:pt>
    <dgm:pt modelId="{D394AEA4-2F1C-CC4A-8640-CF67FC57521D}" type="sibTrans" cxnId="{BBDBAD4E-3EA2-DB4F-8453-7D898881CB37}">
      <dgm:prSet/>
      <dgm:spPr/>
      <dgm:t>
        <a:bodyPr/>
        <a:lstStyle/>
        <a:p>
          <a:endParaRPr lang="pt-PT">
            <a:solidFill>
              <a:schemeClr val="bg1"/>
            </a:solidFill>
          </a:endParaRPr>
        </a:p>
      </dgm:t>
    </dgm:pt>
    <dgm:pt modelId="{B1B95937-7918-9746-B1F4-D70DA32396EA}">
      <dgm:prSet phldrT="[Texto]"/>
      <dgm:spPr/>
      <dgm:t>
        <a:bodyPr/>
        <a:lstStyle/>
        <a:p>
          <a:r>
            <a:rPr lang="pt-PT"/>
            <a:t>Help elaborate roadmap for use cases for future uptake on the eHDSI as well as for the additional usage within MS on national, regional or local level</a:t>
          </a:r>
        </a:p>
      </dgm:t>
    </dgm:pt>
    <dgm:pt modelId="{AE674C0D-FE74-0447-8FA4-D9E2506C40A5}" type="parTrans" cxnId="{F3F42C5D-2876-7C45-A41C-7417DAE218D0}">
      <dgm:prSet/>
      <dgm:spPr/>
      <dgm:t>
        <a:bodyPr/>
        <a:lstStyle/>
        <a:p>
          <a:endParaRPr lang="pt-PT">
            <a:solidFill>
              <a:schemeClr val="bg1"/>
            </a:solidFill>
          </a:endParaRPr>
        </a:p>
      </dgm:t>
    </dgm:pt>
    <dgm:pt modelId="{64497F5C-8BE3-8B4C-9521-AA1FCF60FC1C}" type="sibTrans" cxnId="{F3F42C5D-2876-7C45-A41C-7417DAE218D0}">
      <dgm:prSet/>
      <dgm:spPr/>
      <dgm:t>
        <a:bodyPr/>
        <a:lstStyle/>
        <a:p>
          <a:endParaRPr lang="pt-PT">
            <a:solidFill>
              <a:schemeClr val="bg1"/>
            </a:solidFill>
          </a:endParaRPr>
        </a:p>
      </dgm:t>
    </dgm:pt>
    <dgm:pt modelId="{3CEFE589-E7A5-FF45-9182-9871E7A10342}">
      <dgm:prSet phldrT="[Texto]"/>
      <dgm:spPr/>
      <dgm:t>
        <a:bodyPr/>
        <a:lstStyle/>
        <a:p>
          <a:r>
            <a:rPr lang="pt-PT"/>
            <a:t>Showcase your outcomes within X-eHealth recommendations on EEHRxF deployment to the relevant bodies on policy, strategic and operational level</a:t>
          </a:r>
        </a:p>
      </dgm:t>
    </dgm:pt>
    <dgm:pt modelId="{1E6AE03B-2C73-2740-A623-0B75D4A6B81A}" type="parTrans" cxnId="{1F055F1B-5658-7349-8BEB-59BBE73EF135}">
      <dgm:prSet/>
      <dgm:spPr/>
      <dgm:t>
        <a:bodyPr/>
        <a:lstStyle/>
        <a:p>
          <a:endParaRPr lang="pt-PT"/>
        </a:p>
      </dgm:t>
    </dgm:pt>
    <dgm:pt modelId="{97CF9B1E-AF6D-6544-943E-071756707294}" type="sibTrans" cxnId="{1F055F1B-5658-7349-8BEB-59BBE73EF135}">
      <dgm:prSet/>
      <dgm:spPr/>
      <dgm:t>
        <a:bodyPr/>
        <a:lstStyle/>
        <a:p>
          <a:endParaRPr lang="pt-PT"/>
        </a:p>
      </dgm:t>
    </dgm:pt>
    <dgm:pt modelId="{91A2BB1A-BDCB-4741-97C0-38AAB7EFDB9E}">
      <dgm:prSet phldrT="[Texto]"/>
      <dgm:spPr/>
      <dgm:t>
        <a:bodyPr/>
        <a:lstStyle/>
        <a:p>
          <a:r>
            <a:rPr lang="pt-PT"/>
            <a:t>Contribute to a governance and operational framework for the sustainable maintenance, evolution and distribution of standardisation and interoperability</a:t>
          </a:r>
        </a:p>
      </dgm:t>
    </dgm:pt>
    <dgm:pt modelId="{E69D15CE-F06B-804B-A9CD-498C8997BDFF}" type="parTrans" cxnId="{533FA91C-1F36-E44A-92E6-5AB72A334CA0}">
      <dgm:prSet/>
      <dgm:spPr/>
      <dgm:t>
        <a:bodyPr/>
        <a:lstStyle/>
        <a:p>
          <a:endParaRPr lang="pt-PT"/>
        </a:p>
      </dgm:t>
    </dgm:pt>
    <dgm:pt modelId="{61379AA6-E587-B241-A328-5AA9C620ED58}" type="sibTrans" cxnId="{533FA91C-1F36-E44A-92E6-5AB72A334CA0}">
      <dgm:prSet/>
      <dgm:spPr/>
      <dgm:t>
        <a:bodyPr/>
        <a:lstStyle/>
        <a:p>
          <a:endParaRPr lang="pt-PT"/>
        </a:p>
      </dgm:t>
    </dgm:pt>
    <dgm:pt modelId="{E07CC3E2-2E25-A242-B345-5D8CC5D6AA43}" type="pres">
      <dgm:prSet presAssocID="{07A4F894-7008-134E-9F33-D5697D737A83}" presName="Name0" presStyleCnt="0">
        <dgm:presLayoutVars>
          <dgm:dir/>
          <dgm:resizeHandles val="exact"/>
        </dgm:presLayoutVars>
      </dgm:prSet>
      <dgm:spPr/>
    </dgm:pt>
    <dgm:pt modelId="{143E4A8D-B9EC-F746-8945-2FEB9339C2DA}" type="pres">
      <dgm:prSet presAssocID="{EC38759B-6B2B-4443-82E6-CE00A709D14A}" presName="node" presStyleLbl="node1" presStyleIdx="0" presStyleCnt="5">
        <dgm:presLayoutVars>
          <dgm:bulletEnabled val="1"/>
        </dgm:presLayoutVars>
      </dgm:prSet>
      <dgm:spPr/>
    </dgm:pt>
    <dgm:pt modelId="{4A365E64-91AB-1D45-805E-4A7771443F0B}" type="pres">
      <dgm:prSet presAssocID="{88DE1DB2-1F17-A84A-865D-B19B6D0D5966}" presName="sibTrans" presStyleLbl="sibTrans2D1" presStyleIdx="0" presStyleCnt="4"/>
      <dgm:spPr/>
    </dgm:pt>
    <dgm:pt modelId="{D61D9043-398F-584D-B2D4-272543F03889}" type="pres">
      <dgm:prSet presAssocID="{88DE1DB2-1F17-A84A-865D-B19B6D0D5966}" presName="connectorText" presStyleLbl="sibTrans2D1" presStyleIdx="0" presStyleCnt="4"/>
      <dgm:spPr/>
    </dgm:pt>
    <dgm:pt modelId="{F0140FE6-FD33-D04D-ABA5-4996DB1B263A}" type="pres">
      <dgm:prSet presAssocID="{BBE1E4D4-E3D9-EB4A-A3D5-E1FD94354ECE}" presName="node" presStyleLbl="node1" presStyleIdx="1" presStyleCnt="5">
        <dgm:presLayoutVars>
          <dgm:bulletEnabled val="1"/>
        </dgm:presLayoutVars>
      </dgm:prSet>
      <dgm:spPr/>
    </dgm:pt>
    <dgm:pt modelId="{0AC43299-3580-9E40-A690-6CB6EBCDFD76}" type="pres">
      <dgm:prSet presAssocID="{D394AEA4-2F1C-CC4A-8640-CF67FC57521D}" presName="sibTrans" presStyleLbl="sibTrans2D1" presStyleIdx="1" presStyleCnt="4"/>
      <dgm:spPr/>
    </dgm:pt>
    <dgm:pt modelId="{C6CD42D4-2344-A241-9533-717373AFD992}" type="pres">
      <dgm:prSet presAssocID="{D394AEA4-2F1C-CC4A-8640-CF67FC57521D}" presName="connectorText" presStyleLbl="sibTrans2D1" presStyleIdx="1" presStyleCnt="4"/>
      <dgm:spPr/>
    </dgm:pt>
    <dgm:pt modelId="{796C2DC3-0CDC-FF45-9195-1D8CA2D3D6CE}" type="pres">
      <dgm:prSet presAssocID="{B1B95937-7918-9746-B1F4-D70DA32396EA}" presName="node" presStyleLbl="node1" presStyleIdx="2" presStyleCnt="5">
        <dgm:presLayoutVars>
          <dgm:bulletEnabled val="1"/>
        </dgm:presLayoutVars>
      </dgm:prSet>
      <dgm:spPr/>
    </dgm:pt>
    <dgm:pt modelId="{133CC3F5-4095-DF44-AF03-E41110B3D5A1}" type="pres">
      <dgm:prSet presAssocID="{64497F5C-8BE3-8B4C-9521-AA1FCF60FC1C}" presName="sibTrans" presStyleLbl="sibTrans2D1" presStyleIdx="2" presStyleCnt="4"/>
      <dgm:spPr/>
    </dgm:pt>
    <dgm:pt modelId="{BEB7817E-735B-BE4C-925A-2C546EC41B5C}" type="pres">
      <dgm:prSet presAssocID="{64497F5C-8BE3-8B4C-9521-AA1FCF60FC1C}" presName="connectorText" presStyleLbl="sibTrans2D1" presStyleIdx="2" presStyleCnt="4"/>
      <dgm:spPr/>
    </dgm:pt>
    <dgm:pt modelId="{68D1C363-B5D9-164E-A369-453B9CA2BB23}" type="pres">
      <dgm:prSet presAssocID="{3CEFE589-E7A5-FF45-9182-9871E7A10342}" presName="node" presStyleLbl="node1" presStyleIdx="3" presStyleCnt="5">
        <dgm:presLayoutVars>
          <dgm:bulletEnabled val="1"/>
        </dgm:presLayoutVars>
      </dgm:prSet>
      <dgm:spPr/>
    </dgm:pt>
    <dgm:pt modelId="{D77AF498-AEA1-1C4A-AA3B-DCB4803C586C}" type="pres">
      <dgm:prSet presAssocID="{97CF9B1E-AF6D-6544-943E-071756707294}" presName="sibTrans" presStyleLbl="sibTrans2D1" presStyleIdx="3" presStyleCnt="4"/>
      <dgm:spPr/>
    </dgm:pt>
    <dgm:pt modelId="{7215F73E-97C6-4542-8985-D0072710EC47}" type="pres">
      <dgm:prSet presAssocID="{97CF9B1E-AF6D-6544-943E-071756707294}" presName="connectorText" presStyleLbl="sibTrans2D1" presStyleIdx="3" presStyleCnt="4"/>
      <dgm:spPr/>
    </dgm:pt>
    <dgm:pt modelId="{125E0DCC-D862-8D4E-BE8C-CCB1AFD318DE}" type="pres">
      <dgm:prSet presAssocID="{91A2BB1A-BDCB-4741-97C0-38AAB7EFDB9E}" presName="node" presStyleLbl="node1" presStyleIdx="4" presStyleCnt="5">
        <dgm:presLayoutVars>
          <dgm:bulletEnabled val="1"/>
        </dgm:presLayoutVars>
      </dgm:prSet>
      <dgm:spPr/>
    </dgm:pt>
  </dgm:ptLst>
  <dgm:cxnLst>
    <dgm:cxn modelId="{9BB41E1B-5104-1D48-B92C-AE57D4CA00B1}" type="presOf" srcId="{D394AEA4-2F1C-CC4A-8640-CF67FC57521D}" destId="{C6CD42D4-2344-A241-9533-717373AFD992}" srcOrd="1" destOrd="0" presId="urn:microsoft.com/office/officeart/2005/8/layout/process1"/>
    <dgm:cxn modelId="{1F055F1B-5658-7349-8BEB-59BBE73EF135}" srcId="{07A4F894-7008-134E-9F33-D5697D737A83}" destId="{3CEFE589-E7A5-FF45-9182-9871E7A10342}" srcOrd="3" destOrd="0" parTransId="{1E6AE03B-2C73-2740-A623-0B75D4A6B81A}" sibTransId="{97CF9B1E-AF6D-6544-943E-071756707294}"/>
    <dgm:cxn modelId="{533FA91C-1F36-E44A-92E6-5AB72A334CA0}" srcId="{07A4F894-7008-134E-9F33-D5697D737A83}" destId="{91A2BB1A-BDCB-4741-97C0-38AAB7EFDB9E}" srcOrd="4" destOrd="0" parTransId="{E69D15CE-F06B-804B-A9CD-498C8997BDFF}" sibTransId="{61379AA6-E587-B241-A328-5AA9C620ED58}"/>
    <dgm:cxn modelId="{5D973D1E-0EB6-ED48-B65C-C7832625E496}" type="presOf" srcId="{D394AEA4-2F1C-CC4A-8640-CF67FC57521D}" destId="{0AC43299-3580-9E40-A690-6CB6EBCDFD76}" srcOrd="0" destOrd="0" presId="urn:microsoft.com/office/officeart/2005/8/layout/process1"/>
    <dgm:cxn modelId="{DAB6323C-5977-984E-8D21-B4898462DF45}" type="presOf" srcId="{88DE1DB2-1F17-A84A-865D-B19B6D0D5966}" destId="{4A365E64-91AB-1D45-805E-4A7771443F0B}" srcOrd="0" destOrd="0" presId="urn:microsoft.com/office/officeart/2005/8/layout/process1"/>
    <dgm:cxn modelId="{F3F42C5D-2876-7C45-A41C-7417DAE218D0}" srcId="{07A4F894-7008-134E-9F33-D5697D737A83}" destId="{B1B95937-7918-9746-B1F4-D70DA32396EA}" srcOrd="2" destOrd="0" parTransId="{AE674C0D-FE74-0447-8FA4-D9E2506C40A5}" sibTransId="{64497F5C-8BE3-8B4C-9521-AA1FCF60FC1C}"/>
    <dgm:cxn modelId="{322F375E-E349-7D49-89B7-C4998258BFB9}" type="presOf" srcId="{BBE1E4D4-E3D9-EB4A-A3D5-E1FD94354ECE}" destId="{F0140FE6-FD33-D04D-ABA5-4996DB1B263A}" srcOrd="0" destOrd="0" presId="urn:microsoft.com/office/officeart/2005/8/layout/process1"/>
    <dgm:cxn modelId="{387AB54D-7B29-C44B-942D-B4A92D0F764F}" type="presOf" srcId="{07A4F894-7008-134E-9F33-D5697D737A83}" destId="{E07CC3E2-2E25-A242-B345-5D8CC5D6AA43}" srcOrd="0" destOrd="0" presId="urn:microsoft.com/office/officeart/2005/8/layout/process1"/>
    <dgm:cxn modelId="{BBDBAD4E-3EA2-DB4F-8453-7D898881CB37}" srcId="{07A4F894-7008-134E-9F33-D5697D737A83}" destId="{BBE1E4D4-E3D9-EB4A-A3D5-E1FD94354ECE}" srcOrd="1" destOrd="0" parTransId="{D420053D-5AA0-8C45-AF4B-F7D423920F7A}" sibTransId="{D394AEA4-2F1C-CC4A-8640-CF67FC57521D}"/>
    <dgm:cxn modelId="{6BE09870-B7D1-634D-AAA7-C825A8102170}" type="presOf" srcId="{B1B95937-7918-9746-B1F4-D70DA32396EA}" destId="{796C2DC3-0CDC-FF45-9195-1D8CA2D3D6CE}" srcOrd="0" destOrd="0" presId="urn:microsoft.com/office/officeart/2005/8/layout/process1"/>
    <dgm:cxn modelId="{5FCB2778-57F2-644A-B0A3-621201D2E0EA}" type="presOf" srcId="{64497F5C-8BE3-8B4C-9521-AA1FCF60FC1C}" destId="{BEB7817E-735B-BE4C-925A-2C546EC41B5C}" srcOrd="1" destOrd="0" presId="urn:microsoft.com/office/officeart/2005/8/layout/process1"/>
    <dgm:cxn modelId="{AA3F9B82-BF4F-174D-832B-8E308A040023}" type="presOf" srcId="{3CEFE589-E7A5-FF45-9182-9871E7A10342}" destId="{68D1C363-B5D9-164E-A369-453B9CA2BB23}" srcOrd="0" destOrd="0" presId="urn:microsoft.com/office/officeart/2005/8/layout/process1"/>
    <dgm:cxn modelId="{6BEC5A94-51CB-1C45-8E8C-113B9DE45A4C}" type="presOf" srcId="{88DE1DB2-1F17-A84A-865D-B19B6D0D5966}" destId="{D61D9043-398F-584D-B2D4-272543F03889}" srcOrd="1" destOrd="0" presId="urn:microsoft.com/office/officeart/2005/8/layout/process1"/>
    <dgm:cxn modelId="{538C76BA-37D7-2E49-993F-8496783F3629}" srcId="{07A4F894-7008-134E-9F33-D5697D737A83}" destId="{EC38759B-6B2B-4443-82E6-CE00A709D14A}" srcOrd="0" destOrd="0" parTransId="{5B998AF5-4DC3-FD48-8F1A-19C55E10EB18}" sibTransId="{88DE1DB2-1F17-A84A-865D-B19B6D0D5966}"/>
    <dgm:cxn modelId="{72595DCF-3BB1-1A46-B025-0E8CAD9B8D01}" type="presOf" srcId="{91A2BB1A-BDCB-4741-97C0-38AAB7EFDB9E}" destId="{125E0DCC-D862-8D4E-BE8C-CCB1AFD318DE}" srcOrd="0" destOrd="0" presId="urn:microsoft.com/office/officeart/2005/8/layout/process1"/>
    <dgm:cxn modelId="{605497DD-A7E3-1C40-B0A4-91C988355441}" type="presOf" srcId="{97CF9B1E-AF6D-6544-943E-071756707294}" destId="{D77AF498-AEA1-1C4A-AA3B-DCB4803C586C}" srcOrd="0" destOrd="0" presId="urn:microsoft.com/office/officeart/2005/8/layout/process1"/>
    <dgm:cxn modelId="{E8978DE7-12BB-B947-866F-7C6A759AF02F}" type="presOf" srcId="{97CF9B1E-AF6D-6544-943E-071756707294}" destId="{7215F73E-97C6-4542-8985-D0072710EC47}" srcOrd="1" destOrd="0" presId="urn:microsoft.com/office/officeart/2005/8/layout/process1"/>
    <dgm:cxn modelId="{546EEAED-2F07-794B-A1BE-134C7544ADBB}" type="presOf" srcId="{EC38759B-6B2B-4443-82E6-CE00A709D14A}" destId="{143E4A8D-B9EC-F746-8945-2FEB9339C2DA}" srcOrd="0" destOrd="0" presId="urn:microsoft.com/office/officeart/2005/8/layout/process1"/>
    <dgm:cxn modelId="{FDCFABF9-EB9B-124A-9F18-9F1B389BBDF7}" type="presOf" srcId="{64497F5C-8BE3-8B4C-9521-AA1FCF60FC1C}" destId="{133CC3F5-4095-DF44-AF03-E41110B3D5A1}" srcOrd="0" destOrd="0" presId="urn:microsoft.com/office/officeart/2005/8/layout/process1"/>
    <dgm:cxn modelId="{96F7535C-E4FD-864F-90A3-137DF65E6AD4}" type="presParOf" srcId="{E07CC3E2-2E25-A242-B345-5D8CC5D6AA43}" destId="{143E4A8D-B9EC-F746-8945-2FEB9339C2DA}" srcOrd="0" destOrd="0" presId="urn:microsoft.com/office/officeart/2005/8/layout/process1"/>
    <dgm:cxn modelId="{5020F990-8E1D-5E48-A5C8-38565DCDD5D4}" type="presParOf" srcId="{E07CC3E2-2E25-A242-B345-5D8CC5D6AA43}" destId="{4A365E64-91AB-1D45-805E-4A7771443F0B}" srcOrd="1" destOrd="0" presId="urn:microsoft.com/office/officeart/2005/8/layout/process1"/>
    <dgm:cxn modelId="{A815FBB1-909D-3443-991C-3C98864504CD}" type="presParOf" srcId="{4A365E64-91AB-1D45-805E-4A7771443F0B}" destId="{D61D9043-398F-584D-B2D4-272543F03889}" srcOrd="0" destOrd="0" presId="urn:microsoft.com/office/officeart/2005/8/layout/process1"/>
    <dgm:cxn modelId="{AC02C425-D226-A347-BE93-EA7A8347E31D}" type="presParOf" srcId="{E07CC3E2-2E25-A242-B345-5D8CC5D6AA43}" destId="{F0140FE6-FD33-D04D-ABA5-4996DB1B263A}" srcOrd="2" destOrd="0" presId="urn:microsoft.com/office/officeart/2005/8/layout/process1"/>
    <dgm:cxn modelId="{3801F05E-B495-5042-B3A4-0E32C5802B58}" type="presParOf" srcId="{E07CC3E2-2E25-A242-B345-5D8CC5D6AA43}" destId="{0AC43299-3580-9E40-A690-6CB6EBCDFD76}" srcOrd="3" destOrd="0" presId="urn:microsoft.com/office/officeart/2005/8/layout/process1"/>
    <dgm:cxn modelId="{25D349E2-A034-FD4E-87AC-85936853A975}" type="presParOf" srcId="{0AC43299-3580-9E40-A690-6CB6EBCDFD76}" destId="{C6CD42D4-2344-A241-9533-717373AFD992}" srcOrd="0" destOrd="0" presId="urn:microsoft.com/office/officeart/2005/8/layout/process1"/>
    <dgm:cxn modelId="{9E5C461A-2A21-1040-9197-9E2B788DA37C}" type="presParOf" srcId="{E07CC3E2-2E25-A242-B345-5D8CC5D6AA43}" destId="{796C2DC3-0CDC-FF45-9195-1D8CA2D3D6CE}" srcOrd="4" destOrd="0" presId="urn:microsoft.com/office/officeart/2005/8/layout/process1"/>
    <dgm:cxn modelId="{2FC10463-8481-9443-91AE-C1028977BE1F}" type="presParOf" srcId="{E07CC3E2-2E25-A242-B345-5D8CC5D6AA43}" destId="{133CC3F5-4095-DF44-AF03-E41110B3D5A1}" srcOrd="5" destOrd="0" presId="urn:microsoft.com/office/officeart/2005/8/layout/process1"/>
    <dgm:cxn modelId="{41C75568-6DBA-4E42-9163-F78C365E5219}" type="presParOf" srcId="{133CC3F5-4095-DF44-AF03-E41110B3D5A1}" destId="{BEB7817E-735B-BE4C-925A-2C546EC41B5C}" srcOrd="0" destOrd="0" presId="urn:microsoft.com/office/officeart/2005/8/layout/process1"/>
    <dgm:cxn modelId="{69D2D074-F692-1441-BE7C-39D00FCD95F1}" type="presParOf" srcId="{E07CC3E2-2E25-A242-B345-5D8CC5D6AA43}" destId="{68D1C363-B5D9-164E-A369-453B9CA2BB23}" srcOrd="6" destOrd="0" presId="urn:microsoft.com/office/officeart/2005/8/layout/process1"/>
    <dgm:cxn modelId="{BD2E2EAC-1B80-7F40-ACF2-374346CA8F28}" type="presParOf" srcId="{E07CC3E2-2E25-A242-B345-5D8CC5D6AA43}" destId="{D77AF498-AEA1-1C4A-AA3B-DCB4803C586C}" srcOrd="7" destOrd="0" presId="urn:microsoft.com/office/officeart/2005/8/layout/process1"/>
    <dgm:cxn modelId="{84AE745C-82BE-CB48-855D-CF21F6C3E297}" type="presParOf" srcId="{D77AF498-AEA1-1C4A-AA3B-DCB4803C586C}" destId="{7215F73E-97C6-4542-8985-D0072710EC47}" srcOrd="0" destOrd="0" presId="urn:microsoft.com/office/officeart/2005/8/layout/process1"/>
    <dgm:cxn modelId="{BD970774-6479-7849-9371-AC1050AC2984}" type="presParOf" srcId="{E07CC3E2-2E25-A242-B345-5D8CC5D6AA43}" destId="{125E0DCC-D862-8D4E-BE8C-CCB1AFD318DE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0C4F90-7293-0347-97FB-0C6AC87688A8}">
      <dsp:nvSpPr>
        <dsp:cNvPr id="0" name=""/>
        <dsp:cNvSpPr/>
      </dsp:nvSpPr>
      <dsp:spPr>
        <a:xfrm>
          <a:off x="5104" y="0"/>
          <a:ext cx="2231887" cy="636563"/>
        </a:xfrm>
        <a:prstGeom prst="roundRect">
          <a:avLst>
            <a:gd name="adj" fmla="val 10000"/>
          </a:avLst>
        </a:prstGeom>
        <a:solidFill>
          <a:srgbClr val="FF544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PT" sz="1600" kern="1200"/>
            <a:t>Citizens</a:t>
          </a:r>
        </a:p>
      </dsp:txBody>
      <dsp:txXfrm>
        <a:off x="23748" y="18644"/>
        <a:ext cx="2194599" cy="599275"/>
      </dsp:txXfrm>
    </dsp:sp>
    <dsp:sp modelId="{B6043E0F-E8D3-1C45-9C09-5C33DE47C50D}">
      <dsp:nvSpPr>
        <dsp:cNvPr id="0" name=""/>
        <dsp:cNvSpPr/>
      </dsp:nvSpPr>
      <dsp:spPr>
        <a:xfrm>
          <a:off x="2460181" y="41527"/>
          <a:ext cx="473160" cy="553508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>
        <a:off x="2460181" y="152229"/>
        <a:ext cx="331212" cy="332104"/>
      </dsp:txXfrm>
    </dsp:sp>
    <dsp:sp modelId="{0272DA7B-FDD9-544A-A026-CA98CDA96BE4}">
      <dsp:nvSpPr>
        <dsp:cNvPr id="0" name=""/>
        <dsp:cNvSpPr/>
      </dsp:nvSpPr>
      <dsp:spPr>
        <a:xfrm>
          <a:off x="3129747" y="0"/>
          <a:ext cx="2231887" cy="636563"/>
        </a:xfrm>
        <a:prstGeom prst="roundRect">
          <a:avLst>
            <a:gd name="adj" fmla="val 10000"/>
          </a:avLst>
        </a:prstGeom>
        <a:solidFill>
          <a:srgbClr val="FFA9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PT" sz="1600" kern="1200"/>
            <a:t>Healthcare Professionals</a:t>
          </a:r>
        </a:p>
      </dsp:txBody>
      <dsp:txXfrm>
        <a:off x="3148391" y="18644"/>
        <a:ext cx="2194599" cy="599275"/>
      </dsp:txXfrm>
    </dsp:sp>
    <dsp:sp modelId="{5681DA4F-AB53-6A4E-A782-48564EF08DB9}">
      <dsp:nvSpPr>
        <dsp:cNvPr id="0" name=""/>
        <dsp:cNvSpPr/>
      </dsp:nvSpPr>
      <dsp:spPr>
        <a:xfrm>
          <a:off x="5584824" y="41527"/>
          <a:ext cx="473160" cy="553508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>
        <a:off x="5584824" y="152229"/>
        <a:ext cx="331212" cy="332104"/>
      </dsp:txXfrm>
    </dsp:sp>
    <dsp:sp modelId="{71259079-E9FD-1441-895C-AA582D4C49BB}">
      <dsp:nvSpPr>
        <dsp:cNvPr id="0" name=""/>
        <dsp:cNvSpPr/>
      </dsp:nvSpPr>
      <dsp:spPr>
        <a:xfrm>
          <a:off x="6254390" y="0"/>
          <a:ext cx="2231887" cy="636563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PT" sz="1600" kern="1200"/>
            <a:t>Healthcare Organisations</a:t>
          </a:r>
        </a:p>
      </dsp:txBody>
      <dsp:txXfrm>
        <a:off x="6273034" y="18644"/>
        <a:ext cx="2194599" cy="599275"/>
      </dsp:txXfrm>
    </dsp:sp>
    <dsp:sp modelId="{004653C7-5B2E-8942-9840-86AC196413B5}">
      <dsp:nvSpPr>
        <dsp:cNvPr id="0" name=""/>
        <dsp:cNvSpPr/>
      </dsp:nvSpPr>
      <dsp:spPr>
        <a:xfrm>
          <a:off x="8709467" y="41527"/>
          <a:ext cx="473160" cy="553508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>
        <a:off x="8709467" y="152229"/>
        <a:ext cx="331212" cy="332104"/>
      </dsp:txXfrm>
    </dsp:sp>
    <dsp:sp modelId="{0B3E8FC0-7103-E749-B533-A09921B9DEAC}">
      <dsp:nvSpPr>
        <dsp:cNvPr id="0" name=""/>
        <dsp:cNvSpPr/>
      </dsp:nvSpPr>
      <dsp:spPr>
        <a:xfrm>
          <a:off x="9379033" y="0"/>
          <a:ext cx="2231887" cy="636563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0" i="0" kern="1200" baseline="0" err="1"/>
            <a:t>Policy</a:t>
          </a:r>
          <a:r>
            <a:rPr lang="pt-PT" sz="1600" b="0" i="0" kern="1200" baseline="0"/>
            <a:t> </a:t>
          </a:r>
          <a:r>
            <a:rPr lang="pt-PT" sz="1600" b="0" i="0" kern="1200" baseline="0" err="1"/>
            <a:t>Makers</a:t>
          </a:r>
          <a:endParaRPr lang="en-PT" sz="1600" kern="1200"/>
        </a:p>
      </dsp:txBody>
      <dsp:txXfrm>
        <a:off x="9397677" y="18644"/>
        <a:ext cx="2194599" cy="5992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65F387-5D9B-4390-936B-F48043129BA5}">
      <dsp:nvSpPr>
        <dsp:cNvPr id="0" name=""/>
        <dsp:cNvSpPr/>
      </dsp:nvSpPr>
      <dsp:spPr>
        <a:xfrm rot="5400000">
          <a:off x="1567314" y="450051"/>
          <a:ext cx="3047455" cy="290921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0" kern="1200"/>
            <a:t>Introduction/Background</a:t>
          </a:r>
          <a:endParaRPr lang="el-GR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0" kern="1200"/>
            <a:t>Purpose</a:t>
          </a:r>
          <a:endParaRPr lang="el-GR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0" kern="1200"/>
            <a:t>Objectives</a:t>
          </a:r>
          <a:endParaRPr lang="el-GR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0" kern="1200"/>
            <a:t>Governance-Membership</a:t>
          </a:r>
          <a:endParaRPr lang="el-GR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0" kern="1200"/>
            <a:t>Governance-Roles and Responsibilities</a:t>
          </a:r>
          <a:endParaRPr lang="el-GR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0" kern="1200"/>
            <a:t>Meetings and Operations</a:t>
          </a:r>
          <a:endParaRPr lang="el-GR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0" kern="1200"/>
            <a:t>Self-assessment/Evaluation</a:t>
          </a:r>
          <a:endParaRPr lang="el-GR" sz="1800" kern="1200"/>
        </a:p>
      </dsp:txBody>
      <dsp:txXfrm rot="-5400000">
        <a:off x="1636434" y="522947"/>
        <a:ext cx="2767200" cy="2763423"/>
      </dsp:txXfrm>
    </dsp:sp>
    <dsp:sp modelId="{2BA61E88-143A-4156-BF60-1B225D901D4B}">
      <dsp:nvSpPr>
        <dsp:cNvPr id="0" name=""/>
        <dsp:cNvSpPr/>
      </dsp:nvSpPr>
      <dsp:spPr>
        <a:xfrm>
          <a:off x="0" y="358456"/>
          <a:ext cx="1636434" cy="30924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0" kern="1200" dirty="0"/>
            <a:t>Terms of Reference</a:t>
          </a:r>
          <a:endParaRPr lang="el-GR" sz="2400" kern="1200" dirty="0"/>
        </a:p>
      </dsp:txBody>
      <dsp:txXfrm>
        <a:off x="79884" y="438340"/>
        <a:ext cx="1476666" cy="29326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345152-D0CA-476C-A963-FCCE6517A49B}">
      <dsp:nvSpPr>
        <dsp:cNvPr id="0" name=""/>
        <dsp:cNvSpPr/>
      </dsp:nvSpPr>
      <dsp:spPr>
        <a:xfrm>
          <a:off x="0" y="1901"/>
          <a:ext cx="1051560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41CE411-CDA7-4611-AF6C-FB0D0FDC7352}">
      <dsp:nvSpPr>
        <dsp:cNvPr id="0" name=""/>
        <dsp:cNvSpPr/>
      </dsp:nvSpPr>
      <dsp:spPr>
        <a:xfrm>
          <a:off x="0" y="1901"/>
          <a:ext cx="2103120" cy="1296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F5494"/>
              </a:solidFill>
              <a:latin typeface="+mn-lt"/>
            </a:rPr>
            <a:t>Registry of </a:t>
          </a:r>
          <a:r>
            <a:rPr lang="en-US" sz="2000" b="1" kern="1200" dirty="0" err="1">
              <a:solidFill>
                <a:srgbClr val="0F5494"/>
              </a:solidFill>
              <a:latin typeface="+mn-lt"/>
            </a:rPr>
            <a:t>CoPs</a:t>
          </a:r>
          <a:r>
            <a:rPr lang="en-US" sz="2000" b="1" kern="1200" dirty="0">
              <a:solidFill>
                <a:srgbClr val="0F5494"/>
              </a:solidFill>
              <a:latin typeface="+mn-lt"/>
            </a:rPr>
            <a:t> with connection to X-eHealth</a:t>
          </a:r>
          <a:endParaRPr lang="el-GR" sz="2000" b="1" kern="1200" dirty="0">
            <a:solidFill>
              <a:srgbClr val="0F5494"/>
            </a:solidFill>
            <a:latin typeface="+mn-lt"/>
          </a:endParaRPr>
        </a:p>
      </dsp:txBody>
      <dsp:txXfrm>
        <a:off x="0" y="1901"/>
        <a:ext cx="2103120" cy="1296992"/>
      </dsp:txXfrm>
    </dsp:sp>
    <dsp:sp modelId="{CAE50119-9A73-4E57-964E-C6C27A68E95D}">
      <dsp:nvSpPr>
        <dsp:cNvPr id="0" name=""/>
        <dsp:cNvSpPr/>
      </dsp:nvSpPr>
      <dsp:spPr>
        <a:xfrm>
          <a:off x="2260854" y="60798"/>
          <a:ext cx="8254746" cy="1177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+mn-lt"/>
            </a:rPr>
            <a:t>X-eHealth Collaborative Partners, including projects, </a:t>
          </a:r>
          <a:r>
            <a:rPr lang="en-US" sz="2100" kern="1200" dirty="0" err="1">
              <a:latin typeface="+mn-lt"/>
            </a:rPr>
            <a:t>organisations</a:t>
          </a:r>
          <a:r>
            <a:rPr lang="en-US" sz="2100" kern="1200" dirty="0">
              <a:latin typeface="+mn-lt"/>
            </a:rPr>
            <a:t> and initiatives that are </a:t>
          </a:r>
          <a:r>
            <a:rPr lang="en-US" sz="2100" kern="1200" dirty="0" err="1">
              <a:latin typeface="+mn-lt"/>
            </a:rPr>
            <a:t>organised</a:t>
          </a:r>
          <a:r>
            <a:rPr lang="en-US" sz="2100" kern="1200" dirty="0">
              <a:latin typeface="+mn-lt"/>
            </a:rPr>
            <a:t> in </a:t>
          </a:r>
          <a:r>
            <a:rPr lang="en-US" sz="2100" kern="1200" dirty="0" err="1">
              <a:latin typeface="+mn-lt"/>
            </a:rPr>
            <a:t>CoPs</a:t>
          </a:r>
          <a:r>
            <a:rPr lang="en-US" sz="2100" kern="1200" dirty="0">
              <a:latin typeface="+mn-lt"/>
            </a:rPr>
            <a:t> to advance their strategic goals and that wish to explore the implications of using </a:t>
          </a:r>
          <a:r>
            <a:rPr lang="en-US" sz="2100" kern="1200" dirty="0" err="1">
              <a:latin typeface="+mn-lt"/>
            </a:rPr>
            <a:t>EEHRxF</a:t>
          </a:r>
          <a:r>
            <a:rPr lang="en-US" sz="2100" kern="1200" dirty="0">
              <a:latin typeface="+mn-lt"/>
            </a:rPr>
            <a:t> in there area of work</a:t>
          </a:r>
          <a:endParaRPr lang="el-GR" sz="2100" kern="1200" dirty="0">
            <a:latin typeface="+mn-lt"/>
          </a:endParaRPr>
        </a:p>
      </dsp:txBody>
      <dsp:txXfrm>
        <a:off x="2260854" y="60798"/>
        <a:ext cx="8254746" cy="1177932"/>
      </dsp:txXfrm>
    </dsp:sp>
    <dsp:sp modelId="{8DC06BCF-0C06-4853-9430-088BEB142F51}">
      <dsp:nvSpPr>
        <dsp:cNvPr id="0" name=""/>
        <dsp:cNvSpPr/>
      </dsp:nvSpPr>
      <dsp:spPr>
        <a:xfrm>
          <a:off x="2103120" y="1238731"/>
          <a:ext cx="841248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6992E0C7-18CD-4C99-A3E5-05CA254A7B7E}">
      <dsp:nvSpPr>
        <dsp:cNvPr id="0" name=""/>
        <dsp:cNvSpPr/>
      </dsp:nvSpPr>
      <dsp:spPr>
        <a:xfrm>
          <a:off x="0" y="1298894"/>
          <a:ext cx="1051560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A4C555-2B9B-41B2-87C2-6FF3E0639E63}">
      <dsp:nvSpPr>
        <dsp:cNvPr id="0" name=""/>
        <dsp:cNvSpPr/>
      </dsp:nvSpPr>
      <dsp:spPr>
        <a:xfrm>
          <a:off x="0" y="1298894"/>
          <a:ext cx="2103120" cy="1296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F5494"/>
              </a:solidFill>
              <a:latin typeface="+mn-lt"/>
            </a:rPr>
            <a:t>Registry of EU funded projects and national initiatives</a:t>
          </a:r>
          <a:endParaRPr lang="el-GR" sz="2000" b="1" kern="1200" dirty="0">
            <a:solidFill>
              <a:srgbClr val="0F5494"/>
            </a:solidFill>
            <a:latin typeface="+mn-lt"/>
          </a:endParaRPr>
        </a:p>
      </dsp:txBody>
      <dsp:txXfrm>
        <a:off x="0" y="1298894"/>
        <a:ext cx="2103120" cy="1296992"/>
      </dsp:txXfrm>
    </dsp:sp>
    <dsp:sp modelId="{52AEEFFF-873B-430A-8C34-73A1ACA8BE0B}">
      <dsp:nvSpPr>
        <dsp:cNvPr id="0" name=""/>
        <dsp:cNvSpPr/>
      </dsp:nvSpPr>
      <dsp:spPr>
        <a:xfrm>
          <a:off x="2260854" y="1357791"/>
          <a:ext cx="8254746" cy="1177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+mn-lt"/>
            </a:rPr>
            <a:t>Projects and initiatives that are aware of the European </a:t>
          </a:r>
          <a:r>
            <a:rPr lang="en-US" sz="2100" kern="1200" dirty="0" err="1">
              <a:latin typeface="+mn-lt"/>
            </a:rPr>
            <a:t>EHRxF</a:t>
          </a:r>
          <a:r>
            <a:rPr lang="en-US" sz="2100" kern="1200" dirty="0">
              <a:latin typeface="+mn-lt"/>
            </a:rPr>
            <a:t> and would like to be informed and contribute</a:t>
          </a:r>
          <a:endParaRPr lang="el-GR" sz="2100" kern="1200" dirty="0">
            <a:latin typeface="+mn-lt"/>
          </a:endParaRPr>
        </a:p>
      </dsp:txBody>
      <dsp:txXfrm>
        <a:off x="2260854" y="1357791"/>
        <a:ext cx="8254746" cy="1177932"/>
      </dsp:txXfrm>
    </dsp:sp>
    <dsp:sp modelId="{4F3C3E0A-84CD-431F-B051-A39A97674EE1}">
      <dsp:nvSpPr>
        <dsp:cNvPr id="0" name=""/>
        <dsp:cNvSpPr/>
      </dsp:nvSpPr>
      <dsp:spPr>
        <a:xfrm>
          <a:off x="2103120" y="2535724"/>
          <a:ext cx="841248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CA1AF583-CCA8-4A5E-B3DD-45BA9F7E2F37}">
      <dsp:nvSpPr>
        <dsp:cNvPr id="0" name=""/>
        <dsp:cNvSpPr/>
      </dsp:nvSpPr>
      <dsp:spPr>
        <a:xfrm>
          <a:off x="0" y="2595887"/>
          <a:ext cx="1051560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81223B1-0796-4085-AEFC-8BC50FE89A37}">
      <dsp:nvSpPr>
        <dsp:cNvPr id="0" name=""/>
        <dsp:cNvSpPr/>
      </dsp:nvSpPr>
      <dsp:spPr>
        <a:xfrm>
          <a:off x="0" y="2595887"/>
          <a:ext cx="2103120" cy="1296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F5494"/>
              </a:solidFill>
              <a:latin typeface="+mn-lt"/>
            </a:rPr>
            <a:t>Registry of digital health products and services</a:t>
          </a:r>
          <a:endParaRPr lang="el-GR" sz="2000" b="1" kern="1200" dirty="0">
            <a:solidFill>
              <a:srgbClr val="0F5494"/>
            </a:solidFill>
            <a:latin typeface="+mn-lt"/>
          </a:endParaRPr>
        </a:p>
      </dsp:txBody>
      <dsp:txXfrm>
        <a:off x="0" y="2595887"/>
        <a:ext cx="2103120" cy="1296992"/>
      </dsp:txXfrm>
    </dsp:sp>
    <dsp:sp modelId="{18A596F3-1C7A-4C20-ABA6-3D8598B5ED90}">
      <dsp:nvSpPr>
        <dsp:cNvPr id="0" name=""/>
        <dsp:cNvSpPr/>
      </dsp:nvSpPr>
      <dsp:spPr>
        <a:xfrm>
          <a:off x="2260854" y="2654784"/>
          <a:ext cx="8254746" cy="1177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+mn-lt"/>
            </a:rPr>
            <a:t>Products, services and tools that commit to implementing and showcasing the European </a:t>
          </a:r>
          <a:r>
            <a:rPr lang="en-US" sz="2100" kern="1200" dirty="0" err="1">
              <a:latin typeface="+mn-lt"/>
            </a:rPr>
            <a:t>EHRxF</a:t>
          </a:r>
          <a:endParaRPr lang="el-GR" sz="2100" kern="1200" dirty="0">
            <a:latin typeface="+mn-lt"/>
          </a:endParaRPr>
        </a:p>
      </dsp:txBody>
      <dsp:txXfrm>
        <a:off x="2260854" y="2654784"/>
        <a:ext cx="8254746" cy="1177932"/>
      </dsp:txXfrm>
    </dsp:sp>
    <dsp:sp modelId="{154E24DA-079A-470C-B077-4EBFFC1A93D0}">
      <dsp:nvSpPr>
        <dsp:cNvPr id="0" name=""/>
        <dsp:cNvSpPr/>
      </dsp:nvSpPr>
      <dsp:spPr>
        <a:xfrm>
          <a:off x="2103120" y="3832717"/>
          <a:ext cx="841248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3E4A8D-B9EC-F746-8945-2FEB9339C2DA}">
      <dsp:nvSpPr>
        <dsp:cNvPr id="0" name=""/>
        <dsp:cNvSpPr/>
      </dsp:nvSpPr>
      <dsp:spPr>
        <a:xfrm>
          <a:off x="5409" y="803643"/>
          <a:ext cx="1676831" cy="25152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/>
            <a:t>understand the EEHRxF functional requirements and specifications across and within national EHR solutions</a:t>
          </a:r>
          <a:endParaRPr lang="pt-PT" sz="1500" kern="1200" dirty="0"/>
        </a:p>
      </dsp:txBody>
      <dsp:txXfrm>
        <a:off x="54522" y="852756"/>
        <a:ext cx="1578605" cy="2417020"/>
      </dsp:txXfrm>
    </dsp:sp>
    <dsp:sp modelId="{4A365E64-91AB-1D45-805E-4A7771443F0B}">
      <dsp:nvSpPr>
        <dsp:cNvPr id="0" name=""/>
        <dsp:cNvSpPr/>
      </dsp:nvSpPr>
      <dsp:spPr>
        <a:xfrm>
          <a:off x="1849923" y="1853339"/>
          <a:ext cx="355488" cy="415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1200" kern="1200">
            <a:solidFill>
              <a:schemeClr val="bg1"/>
            </a:solidFill>
          </a:endParaRPr>
        </a:p>
      </dsp:txBody>
      <dsp:txXfrm>
        <a:off x="1849923" y="1936510"/>
        <a:ext cx="248842" cy="249512"/>
      </dsp:txXfrm>
    </dsp:sp>
    <dsp:sp modelId="{F0140FE6-FD33-D04D-ABA5-4996DB1B263A}">
      <dsp:nvSpPr>
        <dsp:cNvPr id="0" name=""/>
        <dsp:cNvSpPr/>
      </dsp:nvSpPr>
      <dsp:spPr>
        <a:xfrm>
          <a:off x="2352972" y="803643"/>
          <a:ext cx="1676831" cy="25152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/>
            <a:t>demonstrate EEHRxF use cases laboratory results, medical imaging and reports, hospital discharge reports and patient summary for rare diseases</a:t>
          </a:r>
        </a:p>
      </dsp:txBody>
      <dsp:txXfrm>
        <a:off x="2402085" y="852756"/>
        <a:ext cx="1578605" cy="2417020"/>
      </dsp:txXfrm>
    </dsp:sp>
    <dsp:sp modelId="{0AC43299-3580-9E40-A690-6CB6EBCDFD76}">
      <dsp:nvSpPr>
        <dsp:cNvPr id="0" name=""/>
        <dsp:cNvSpPr/>
      </dsp:nvSpPr>
      <dsp:spPr>
        <a:xfrm>
          <a:off x="4197487" y="1853339"/>
          <a:ext cx="355488" cy="415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1200" kern="1200">
            <a:solidFill>
              <a:schemeClr val="bg1"/>
            </a:solidFill>
          </a:endParaRPr>
        </a:p>
      </dsp:txBody>
      <dsp:txXfrm>
        <a:off x="4197487" y="1936510"/>
        <a:ext cx="248842" cy="249512"/>
      </dsp:txXfrm>
    </dsp:sp>
    <dsp:sp modelId="{796C2DC3-0CDC-FF45-9195-1D8CA2D3D6CE}">
      <dsp:nvSpPr>
        <dsp:cNvPr id="0" name=""/>
        <dsp:cNvSpPr/>
      </dsp:nvSpPr>
      <dsp:spPr>
        <a:xfrm>
          <a:off x="4700536" y="803643"/>
          <a:ext cx="1676831" cy="25152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/>
            <a:t>Help elaborate roadmap for use cases for future uptake on the eHDSI as well as for the additional usage within MS on national, regional or local level</a:t>
          </a:r>
        </a:p>
      </dsp:txBody>
      <dsp:txXfrm>
        <a:off x="4749649" y="852756"/>
        <a:ext cx="1578605" cy="2417020"/>
      </dsp:txXfrm>
    </dsp:sp>
    <dsp:sp modelId="{133CC3F5-4095-DF44-AF03-E41110B3D5A1}">
      <dsp:nvSpPr>
        <dsp:cNvPr id="0" name=""/>
        <dsp:cNvSpPr/>
      </dsp:nvSpPr>
      <dsp:spPr>
        <a:xfrm>
          <a:off x="6545050" y="1853339"/>
          <a:ext cx="355488" cy="415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1200" kern="1200">
            <a:solidFill>
              <a:schemeClr val="bg1"/>
            </a:solidFill>
          </a:endParaRPr>
        </a:p>
      </dsp:txBody>
      <dsp:txXfrm>
        <a:off x="6545050" y="1936510"/>
        <a:ext cx="248842" cy="249512"/>
      </dsp:txXfrm>
    </dsp:sp>
    <dsp:sp modelId="{68D1C363-B5D9-164E-A369-453B9CA2BB23}">
      <dsp:nvSpPr>
        <dsp:cNvPr id="0" name=""/>
        <dsp:cNvSpPr/>
      </dsp:nvSpPr>
      <dsp:spPr>
        <a:xfrm>
          <a:off x="7048100" y="803643"/>
          <a:ext cx="1676831" cy="25152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/>
            <a:t>Showcase your outcomes within X-eHealth recommendations on EEHRxF deployment to the relevant bodies on policy, strategic and operational level</a:t>
          </a:r>
        </a:p>
      </dsp:txBody>
      <dsp:txXfrm>
        <a:off x="7097213" y="852756"/>
        <a:ext cx="1578605" cy="2417020"/>
      </dsp:txXfrm>
    </dsp:sp>
    <dsp:sp modelId="{D77AF498-AEA1-1C4A-AA3B-DCB4803C586C}">
      <dsp:nvSpPr>
        <dsp:cNvPr id="0" name=""/>
        <dsp:cNvSpPr/>
      </dsp:nvSpPr>
      <dsp:spPr>
        <a:xfrm>
          <a:off x="8892614" y="1853339"/>
          <a:ext cx="355488" cy="415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1200" kern="1200"/>
        </a:p>
      </dsp:txBody>
      <dsp:txXfrm>
        <a:off x="8892614" y="1936510"/>
        <a:ext cx="248842" cy="249512"/>
      </dsp:txXfrm>
    </dsp:sp>
    <dsp:sp modelId="{125E0DCC-D862-8D4E-BE8C-CCB1AFD318DE}">
      <dsp:nvSpPr>
        <dsp:cNvPr id="0" name=""/>
        <dsp:cNvSpPr/>
      </dsp:nvSpPr>
      <dsp:spPr>
        <a:xfrm>
          <a:off x="9395663" y="803643"/>
          <a:ext cx="1676831" cy="25152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/>
            <a:t>Contribute to a governance and operational framework for the sustainable maintenance, evolution and distribution of standardisation and interoperability</a:t>
          </a:r>
        </a:p>
      </dsp:txBody>
      <dsp:txXfrm>
        <a:off x="9444776" y="852756"/>
        <a:ext cx="1578605" cy="24170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3E4A8D-B9EC-F746-8945-2FEB9339C2DA}">
      <dsp:nvSpPr>
        <dsp:cNvPr id="0" name=""/>
        <dsp:cNvSpPr/>
      </dsp:nvSpPr>
      <dsp:spPr>
        <a:xfrm>
          <a:off x="5409" y="803643"/>
          <a:ext cx="1676831" cy="25152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/>
            <a:t>understand the EEHRxF functional requirements and specifications across and within national EHR solutions</a:t>
          </a:r>
          <a:endParaRPr lang="pt-PT" sz="1500" kern="1200" dirty="0"/>
        </a:p>
      </dsp:txBody>
      <dsp:txXfrm>
        <a:off x="54522" y="852756"/>
        <a:ext cx="1578605" cy="2417020"/>
      </dsp:txXfrm>
    </dsp:sp>
    <dsp:sp modelId="{4A365E64-91AB-1D45-805E-4A7771443F0B}">
      <dsp:nvSpPr>
        <dsp:cNvPr id="0" name=""/>
        <dsp:cNvSpPr/>
      </dsp:nvSpPr>
      <dsp:spPr>
        <a:xfrm>
          <a:off x="1849923" y="1853339"/>
          <a:ext cx="355488" cy="415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1200" kern="1200">
            <a:solidFill>
              <a:schemeClr val="bg1"/>
            </a:solidFill>
          </a:endParaRPr>
        </a:p>
      </dsp:txBody>
      <dsp:txXfrm>
        <a:off x="1849923" y="1936510"/>
        <a:ext cx="248842" cy="249512"/>
      </dsp:txXfrm>
    </dsp:sp>
    <dsp:sp modelId="{F0140FE6-FD33-D04D-ABA5-4996DB1B263A}">
      <dsp:nvSpPr>
        <dsp:cNvPr id="0" name=""/>
        <dsp:cNvSpPr/>
      </dsp:nvSpPr>
      <dsp:spPr>
        <a:xfrm>
          <a:off x="2352972" y="803643"/>
          <a:ext cx="1676831" cy="25152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/>
            <a:t>demonstrate EEHRxF use cases laboratory results, medical imaging and reports, hospital discharge reports and patient summary for rare diseases</a:t>
          </a:r>
        </a:p>
      </dsp:txBody>
      <dsp:txXfrm>
        <a:off x="2402085" y="852756"/>
        <a:ext cx="1578605" cy="2417020"/>
      </dsp:txXfrm>
    </dsp:sp>
    <dsp:sp modelId="{0AC43299-3580-9E40-A690-6CB6EBCDFD76}">
      <dsp:nvSpPr>
        <dsp:cNvPr id="0" name=""/>
        <dsp:cNvSpPr/>
      </dsp:nvSpPr>
      <dsp:spPr>
        <a:xfrm>
          <a:off x="4197487" y="1853339"/>
          <a:ext cx="355488" cy="415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1200" kern="1200">
            <a:solidFill>
              <a:schemeClr val="bg1"/>
            </a:solidFill>
          </a:endParaRPr>
        </a:p>
      </dsp:txBody>
      <dsp:txXfrm>
        <a:off x="4197487" y="1936510"/>
        <a:ext cx="248842" cy="249512"/>
      </dsp:txXfrm>
    </dsp:sp>
    <dsp:sp modelId="{796C2DC3-0CDC-FF45-9195-1D8CA2D3D6CE}">
      <dsp:nvSpPr>
        <dsp:cNvPr id="0" name=""/>
        <dsp:cNvSpPr/>
      </dsp:nvSpPr>
      <dsp:spPr>
        <a:xfrm>
          <a:off x="4700536" y="803643"/>
          <a:ext cx="1676831" cy="25152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/>
            <a:t>Help elaborate roadmap for use cases for future uptake on the eHDSI as well as for the additional usage within MS on national, regional or local level</a:t>
          </a:r>
        </a:p>
      </dsp:txBody>
      <dsp:txXfrm>
        <a:off x="4749649" y="852756"/>
        <a:ext cx="1578605" cy="2417020"/>
      </dsp:txXfrm>
    </dsp:sp>
    <dsp:sp modelId="{133CC3F5-4095-DF44-AF03-E41110B3D5A1}">
      <dsp:nvSpPr>
        <dsp:cNvPr id="0" name=""/>
        <dsp:cNvSpPr/>
      </dsp:nvSpPr>
      <dsp:spPr>
        <a:xfrm>
          <a:off x="6545050" y="1853339"/>
          <a:ext cx="355488" cy="415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1200" kern="1200">
            <a:solidFill>
              <a:schemeClr val="bg1"/>
            </a:solidFill>
          </a:endParaRPr>
        </a:p>
      </dsp:txBody>
      <dsp:txXfrm>
        <a:off x="6545050" y="1936510"/>
        <a:ext cx="248842" cy="249512"/>
      </dsp:txXfrm>
    </dsp:sp>
    <dsp:sp modelId="{68D1C363-B5D9-164E-A369-453B9CA2BB23}">
      <dsp:nvSpPr>
        <dsp:cNvPr id="0" name=""/>
        <dsp:cNvSpPr/>
      </dsp:nvSpPr>
      <dsp:spPr>
        <a:xfrm>
          <a:off x="7048100" y="803643"/>
          <a:ext cx="1676831" cy="25152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/>
            <a:t>Showcase your outcomes within X-eHealth recommendations on EEHRxF deployment to the relevant bodies on policy, strategic and operational level</a:t>
          </a:r>
        </a:p>
      </dsp:txBody>
      <dsp:txXfrm>
        <a:off x="7097213" y="852756"/>
        <a:ext cx="1578605" cy="2417020"/>
      </dsp:txXfrm>
    </dsp:sp>
    <dsp:sp modelId="{D77AF498-AEA1-1C4A-AA3B-DCB4803C586C}">
      <dsp:nvSpPr>
        <dsp:cNvPr id="0" name=""/>
        <dsp:cNvSpPr/>
      </dsp:nvSpPr>
      <dsp:spPr>
        <a:xfrm>
          <a:off x="8892614" y="1853339"/>
          <a:ext cx="355488" cy="415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1200" kern="1200"/>
        </a:p>
      </dsp:txBody>
      <dsp:txXfrm>
        <a:off x="8892614" y="1936510"/>
        <a:ext cx="248842" cy="249512"/>
      </dsp:txXfrm>
    </dsp:sp>
    <dsp:sp modelId="{125E0DCC-D862-8D4E-BE8C-CCB1AFD318DE}">
      <dsp:nvSpPr>
        <dsp:cNvPr id="0" name=""/>
        <dsp:cNvSpPr/>
      </dsp:nvSpPr>
      <dsp:spPr>
        <a:xfrm>
          <a:off x="9395663" y="803643"/>
          <a:ext cx="1676831" cy="25152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/>
            <a:t>Contribute to a governance and operational framework for the sustainable maintenance, evolution and distribution of standardisation and interoperability</a:t>
          </a:r>
        </a:p>
      </dsp:txBody>
      <dsp:txXfrm>
        <a:off x="9444776" y="852756"/>
        <a:ext cx="1578605" cy="24170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F48EE-D2C2-40E3-9D73-4959C05B1A88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5B615-45B9-4E32-B307-0DD5F991B4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138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5D1BC-BED2-4B4E-953B-791AF02AE9C9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BB5236-6E08-44A2-ADFD-3A08D4337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88396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FE6DDC2-445E-4981-A29A-03AA483F74DA}" type="datetime1">
              <a:rPr lang="pt-PT" smtClean="0"/>
              <a:t>30/11/2021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10031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Generic Aspects of </a:t>
            </a:r>
            <a:r>
              <a:rPr lang="en-GB" sz="1200" b="1" err="1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EHRxF</a:t>
            </a:r>
            <a:r>
              <a:rPr lang="en-GB" sz="1200" b="1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 recommendation</a:t>
            </a:r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617731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05DCFE-3535-C240-966B-7F1123FBC467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509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05DCFE-3535-C240-966B-7F1123FBC467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58978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t-PT">
                <a:solidFill>
                  <a:schemeClr val="bg1"/>
                </a:solidFill>
              </a:rPr>
              <a:t>To reach a common understanding in the EU on the efforts needed to adopt the commonly defined EEHRxF specifications at different levels and within their national EHR solutions</a:t>
            </a:r>
          </a:p>
          <a:p>
            <a:pPr lvl="0"/>
            <a:r>
              <a:rPr lang="pt-PT">
                <a:solidFill>
                  <a:schemeClr val="bg1"/>
                </a:solidFill>
              </a:rPr>
              <a:t>To define, specify and demonstrate the EEHRxF use cases laboratory results, medical imaging and reports, hospital discharge reports and patient summary for those suffering from rare disease and/or comorbidities</a:t>
            </a:r>
          </a:p>
          <a:p>
            <a:pPr lvl="0"/>
            <a:r>
              <a:rPr lang="pt-PT">
                <a:solidFill>
                  <a:schemeClr val="bg1"/>
                </a:solidFill>
              </a:rPr>
              <a:t>To elaborate the roadmap for the above-mentioned use cases for future uptake on the eHDSI as well as for the additional usage within MS on national, regional or local level</a:t>
            </a:r>
          </a:p>
          <a:p>
            <a:pPr lvl="0"/>
            <a:r>
              <a:rPr lang="pt-PT">
                <a:solidFill>
                  <a:schemeClr val="bg1"/>
                </a:solidFill>
              </a:rPr>
              <a:t>To submit the outcomes and recommendations of X-eHealth regarding EEHRxF deployment to the relevant bodies on policy, strategic and operational level</a:t>
            </a:r>
          </a:p>
          <a:p>
            <a:pPr lvl="0"/>
            <a:r>
              <a:rPr lang="pt-PT">
                <a:solidFill>
                  <a:schemeClr val="bg1"/>
                </a:solidFill>
              </a:rPr>
              <a:t>To propose a governance framework for the sustainable maintenance, evolution and distribution of standardisation and interoperability</a:t>
            </a:r>
          </a:p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05DCFE-3535-C240-966B-7F1123FBC467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8433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BB5236-6E08-44A2-ADFD-3A08D4337D3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933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t-PT">
                <a:solidFill>
                  <a:schemeClr val="bg1"/>
                </a:solidFill>
              </a:rPr>
              <a:t>To reach a common understanding in the EU on the efforts needed to adopt the commonly defined EEHRxF specifications at different levels and within their national EHR solutions</a:t>
            </a:r>
          </a:p>
          <a:p>
            <a:pPr lvl="0"/>
            <a:r>
              <a:rPr lang="pt-PT">
                <a:solidFill>
                  <a:schemeClr val="bg1"/>
                </a:solidFill>
              </a:rPr>
              <a:t>To define, specify and demonstrate the EEHRxF use cases laboratory results, medical imaging and reports, hospital discharge reports and patient summary for those suffering from rare disease and/or comorbidities</a:t>
            </a:r>
          </a:p>
          <a:p>
            <a:pPr lvl="0"/>
            <a:r>
              <a:rPr lang="pt-PT">
                <a:solidFill>
                  <a:schemeClr val="bg1"/>
                </a:solidFill>
              </a:rPr>
              <a:t>To elaborate the roadmap for the above-mentioned use cases for future uptake on the eHDSI as well as for the additional usage within MS on national, regional or local level</a:t>
            </a:r>
          </a:p>
          <a:p>
            <a:pPr lvl="0"/>
            <a:r>
              <a:rPr lang="pt-PT">
                <a:solidFill>
                  <a:schemeClr val="bg1"/>
                </a:solidFill>
              </a:rPr>
              <a:t>To submit the outcomes and recommendations of X-eHealth regarding EEHRxF deployment to the relevant bodies on policy, strategic and operational level</a:t>
            </a:r>
          </a:p>
          <a:p>
            <a:pPr lvl="0"/>
            <a:r>
              <a:rPr lang="pt-PT">
                <a:solidFill>
                  <a:schemeClr val="bg1"/>
                </a:solidFill>
              </a:rPr>
              <a:t>To propose a governance framework for the sustainable maintenance, evolution and distribution of standardisation and interoperability</a:t>
            </a:r>
          </a:p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05DCFE-3535-C240-966B-7F1123FBC467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5832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56492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436633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745674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64946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FE6DDC2-445E-4981-A29A-03AA483F74DA}" type="datetime1">
              <a:rPr lang="pt-PT" smtClean="0"/>
              <a:t>30/11/2021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421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30705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967149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030193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tiff"/><Relationship Id="rId4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jpeg"/><Relationship Id="rId4" Type="http://schemas.openxmlformats.org/officeDocument/2006/relationships/image" Target="../media/image10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16/06/2020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18th eHMSEG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502D-9881-43BA-9E56-0099E4BF9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00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16/06/2020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18th eHMSEG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502D-9881-43BA-9E56-0099E4BF9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37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16/06/2020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18th eHMSEG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502D-9881-43BA-9E56-0099E4BF9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609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6160352C-CE24-A346-982F-3CB4A701DB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0634"/>
            <a:ext cx="12192000" cy="6858000"/>
          </a:xfrm>
          <a:prstGeom prst="rect">
            <a:avLst/>
          </a:prstGeom>
        </p:spPr>
      </p:pic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F294DAA-8570-7048-B314-AB181D9C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1631" y="6356351"/>
            <a:ext cx="33762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l" defTabSz="1125444" rtl="0" eaLnBrk="1" latinLnBrk="0" hangingPunct="1">
              <a:defRPr sz="147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62722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5444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8165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0887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3609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76331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39052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01774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F6C9C65-713A-A149-86CF-B2D40C7B898C}" type="datetimeFigureOut">
              <a:rPr lang="pt-PT" smtClean="0"/>
              <a:pPr/>
              <a:t>30/11/2021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2C3A8CC-B30F-4142-913B-3083E2FBB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70585" y="6356351"/>
            <a:ext cx="50643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ctr" defTabSz="1125444" rtl="0" eaLnBrk="1" latinLnBrk="0" hangingPunct="1">
              <a:defRPr sz="147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62722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5444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8165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0887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3609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76331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39052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01774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BA04006-9840-A749-9D4F-09FF46488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5725" y="6398045"/>
            <a:ext cx="276676" cy="281744"/>
          </a:xfrm>
        </p:spPr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8857F6DA-CEEC-6641-89E7-B1A4A92FACB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64640" y="2174875"/>
            <a:ext cx="3657600" cy="24765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14F67ED-95D9-FA4C-B58B-80F24FA390B0}"/>
              </a:ext>
            </a:extLst>
          </p:cNvPr>
          <p:cNvSpPr/>
          <p:nvPr userDrawn="1"/>
        </p:nvSpPr>
        <p:spPr>
          <a:xfrm>
            <a:off x="2978635" y="6412508"/>
            <a:ext cx="489782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900">
                <a:solidFill>
                  <a:srgbClr val="0070C0"/>
                </a:solidFill>
                <a:latin typeface="Segoe UI"/>
              </a:rPr>
              <a:t>This project has received funding from the European Union’s Horizon 2020 research and innovation programme under grant. Agreement Nº 951938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BEF52F2-AF0A-E649-B696-4DCD0EACFD9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792" y="6328874"/>
            <a:ext cx="627457" cy="42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60043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C1D776C8-171F-1F42-A309-72A49E1EF1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12D4524-CE32-C445-A7B1-A8FC74D570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1631" y="6356351"/>
            <a:ext cx="33762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l" defTabSz="1125444" rtl="0" eaLnBrk="1" latinLnBrk="0" hangingPunct="1">
              <a:defRPr sz="147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62722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5444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8165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0887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3609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76331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39052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01774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F6C9C65-713A-A149-86CF-B2D40C7B898C}" type="datetimeFigureOut">
              <a:rPr lang="pt-PT" smtClean="0"/>
              <a:pPr/>
              <a:t>30/11/2021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A67FFF6-F0F0-EF4A-B6FF-2E1F8C252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70585" y="6356351"/>
            <a:ext cx="50643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ctr" defTabSz="1125444" rtl="0" eaLnBrk="1" latinLnBrk="0" hangingPunct="1">
              <a:defRPr sz="147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62722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5444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8165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0887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3609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76331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39052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01774" algn="l" defTabSz="1125444" rtl="0" eaLnBrk="1" latinLnBrk="0" hangingPunct="1"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F0EAAC9-34A7-2946-AB42-66041FCDD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5725" y="6398045"/>
            <a:ext cx="276676" cy="281744"/>
          </a:xfrm>
        </p:spPr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26DB1E6-155E-2940-B182-235616D976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"/>
            <a:ext cx="12192000" cy="12499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78345652-4EB7-CD49-9653-C6A080AD3A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3253" y="341454"/>
            <a:ext cx="1931650" cy="42162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8654952-A054-0649-BDA0-D7B4739E3408}"/>
              </a:ext>
            </a:extLst>
          </p:cNvPr>
          <p:cNvSpPr/>
          <p:nvPr userDrawn="1"/>
        </p:nvSpPr>
        <p:spPr>
          <a:xfrm>
            <a:off x="2978635" y="6412508"/>
            <a:ext cx="489782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900">
                <a:solidFill>
                  <a:srgbClr val="0070C0"/>
                </a:solidFill>
                <a:latin typeface="Segoe UI"/>
              </a:rPr>
              <a:t>This project has received funding from the European Union’s Horizon 2020 research and innovation programme under grant. Agreement Nº 951938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0D2673-4751-7E4E-8D9A-6E3BC6CA149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792" y="6328874"/>
            <a:ext cx="627457" cy="42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78100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6160352C-CE24-A346-982F-3CB4A701DB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F294DAA-8570-7048-B314-AB181D9C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9C65-713A-A149-86CF-B2D40C7B898C}" type="datetimeFigureOut">
              <a:rPr lang="pt-PT" smtClean="0"/>
              <a:t>30/11/2021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2C3A8CC-B30F-4142-913B-3083E2FBB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BA04006-9840-A749-9D4F-09FF46488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8857F6DA-CEEC-6641-89E7-B1A4A92FACB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64640" y="2174875"/>
            <a:ext cx="3657600" cy="24765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8422EE32-9FA4-7945-B769-7F189C8A2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3260" y="565484"/>
            <a:ext cx="2431197" cy="41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64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C1D776C8-171F-1F42-A309-72A49E1EF1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12D4524-CE32-C445-A7B1-A8FC74D57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9C65-713A-A149-86CF-B2D40C7B898C}" type="datetimeFigureOut">
              <a:rPr lang="pt-PT" smtClean="0"/>
              <a:t>30/11/2021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A67FFF6-F0F0-EF4A-B6FF-2E1F8C252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F0EAAC9-34A7-2946-AB42-66041FCDD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26DB1E6-155E-2940-B182-235616D976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"/>
            <a:ext cx="12192000" cy="12499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D74D4C65-F3DE-7043-9DD2-6668435B78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9056" y="6334262"/>
            <a:ext cx="1838469" cy="317226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78345652-4EB7-CD49-9653-C6A080AD3AC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173252" y="341452"/>
            <a:ext cx="1931651" cy="4216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BA5B4B-68F8-4FC9-B744-564B3CC71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EB85F17-71B1-4098-BA09-D9221BB67F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28675" y="2066925"/>
            <a:ext cx="9696450" cy="3687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47743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2C8380-4E87-7E4E-8A02-01DCDB68F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4FE00C8-788E-A84B-A205-BE36D9EB6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ADEED42-A206-9A48-B81E-BD8970E88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9C65-713A-A149-86CF-B2D40C7B898C}" type="datetimeFigureOut">
              <a:rPr lang="pt-PT" smtClean="0"/>
              <a:t>30/11/2021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A8372D5-EDEF-6943-83E5-052E65DD9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CE7DD76-612B-4742-BE36-68598B9DE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10BE721-96B6-0945-B53D-180CBD68A1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0444EB34-74FB-C542-B869-F53EE7FDE83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46668" y="4480180"/>
            <a:ext cx="3351037" cy="73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37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AEDF8-BC3A-2D46-98C8-D9107D0A2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E62EB6C-7A20-6646-AB03-35E948F1CA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3992DAC2-060A-8247-854D-A247F270A5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29BD99A7-5C44-C141-B8DB-6D24558AA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9C65-713A-A149-86CF-B2D40C7B898C}" type="datetimeFigureOut">
              <a:rPr lang="pt-PT" smtClean="0"/>
              <a:t>30/11/2021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BCACECE-90D4-7A4C-B40C-19410ABA7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D21CDE8-3174-164D-B208-FFBF1BA98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44177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D8EE42-7B93-B340-B6F3-FB619CD92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0CBA7561-305E-4544-9CE9-F4F1A7B0B3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86CE0166-0A49-F941-9596-F6F3E599F0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411D5BC1-86BD-5A44-B060-3986D3D792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FF16F43B-4DF1-3D46-B731-EAC66E2609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58C028C7-297D-EE48-98CC-8C01D1B4D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9C65-713A-A149-86CF-B2D40C7B898C}" type="datetimeFigureOut">
              <a:rPr lang="pt-PT" smtClean="0"/>
              <a:t>30/11/2021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9F51F0BD-7324-344B-8F78-C44D2FED6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286119D3-68FD-7242-8AF6-C15C745E1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7194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718973-6DB1-5D40-808D-7B793D94B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18B95D0B-FB69-B740-92E9-D20470D11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9C65-713A-A149-86CF-B2D40C7B898C}" type="datetimeFigureOut">
              <a:rPr lang="pt-PT" smtClean="0"/>
              <a:t>30/11/2021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E742FF4-A3C9-0342-9A9E-3C00F5DB0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2B1FDF33-FE16-1349-9FB4-A310D0B9E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35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16/06/2020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18th eHMSEG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502D-9881-43BA-9E56-0099E4BF9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748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B39F1EA3-E2DA-DB48-AC55-121770FA1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9C65-713A-A149-86CF-B2D40C7B898C}" type="datetimeFigureOut">
              <a:rPr lang="pt-PT" smtClean="0"/>
              <a:t>30/11/2021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4394F5CD-3212-C74E-B1E5-AF82F3FA9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83CC33D7-E118-874C-A6C5-9C4D2FB43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88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E51B78-1934-4342-9FB6-D7EF4E60C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9E917EB-E2C4-B54C-BE40-321BFA3F6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2B565C08-812B-DB42-8FAF-4B56917068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DC857F03-6C67-C648-A524-B3E3F37F5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9C65-713A-A149-86CF-B2D40C7B898C}" type="datetimeFigureOut">
              <a:rPr lang="pt-PT" smtClean="0"/>
              <a:t>30/11/2021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4F24D188-1F3F-CD45-BD40-FEE45FC7E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591863A-61CA-1A4A-909F-C2C36D3E2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3243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6006DF-0B4E-054F-9A41-69BD64DB6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F2E6DA1E-2FCB-7145-8479-7B16CA9F2D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2A082113-DD02-114D-8D1A-4F5C45BD74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EAD9943A-8E69-4E45-88F0-65E3B1DCE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9C65-713A-A149-86CF-B2D40C7B898C}" type="datetimeFigureOut">
              <a:rPr lang="pt-PT" smtClean="0"/>
              <a:t>30/11/2021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A08F2109-8FA1-CB4E-AF55-CE1037621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90D09A1A-902B-C543-9D05-7FF1092CA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33694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D4BA35-48F6-1749-A22A-20DB00680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4577D641-9145-0548-8047-7CB59B1E24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855B8F7-9104-5846-8E9E-EF56B6B0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9C65-713A-A149-86CF-B2D40C7B898C}" type="datetimeFigureOut">
              <a:rPr lang="pt-PT" smtClean="0"/>
              <a:t>30/11/2021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6049164-308C-2B40-B4CC-ECEC85C08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5105F94-31BA-CB42-A9FA-26DC22E6D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65448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B7780FE-0ED0-9D45-904A-227DFF22EF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8ED79D5C-132A-BB48-B5B4-C570FECEBF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7BF7065-32EA-8B43-84F0-F53D04DF8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9C65-713A-A149-86CF-B2D40C7B898C}" type="datetimeFigureOut">
              <a:rPr lang="pt-PT" smtClean="0"/>
              <a:t>30/11/2021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D5EB730-BAAE-D04F-9715-6C444FB23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5CB9999-C9F4-D64C-BBDC-94C9450FF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71018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4494"/>
                </a:solidFill>
              </a:defRPr>
            </a:lvl1pPr>
          </a:lstStyle>
          <a:p>
            <a:r>
              <a:rPr lang="de-DE"/>
              <a:t>3-4 June 2021 (digital) Brussels, Belgium</a:t>
            </a:r>
            <a:endParaRPr lang="fr-BE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15413" y="1700808"/>
            <a:ext cx="10753195" cy="2088232"/>
          </a:xfrm>
        </p:spPr>
        <p:txBody>
          <a:bodyPr/>
          <a:lstStyle>
            <a:lvl1pPr>
              <a:defRPr sz="4000">
                <a:solidFill>
                  <a:srgbClr val="00449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672064" y="3933056"/>
            <a:ext cx="4992555" cy="1872208"/>
          </a:xfrm>
        </p:spPr>
        <p:txBody>
          <a:bodyPr/>
          <a:lstStyle>
            <a:lvl1pPr>
              <a:buNone/>
              <a:defRPr sz="3000" b="1" i="0">
                <a:solidFill>
                  <a:srgbClr val="004494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91807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96752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24943"/>
            <a:ext cx="10515600" cy="32520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3-4 June 2021 (digital) Brussels, Belgium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A03C3-DE43-4EA6-88C7-E4CFAAE2B09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577627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3-4 June 2021 (digital) Brussels, Belgium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356350"/>
            <a:ext cx="793304" cy="365125"/>
          </a:xfrm>
        </p:spPr>
        <p:txBody>
          <a:bodyPr/>
          <a:lstStyle/>
          <a:p>
            <a:fld id="{FA8A03C3-DE43-4EA6-88C7-E4CFAAE2B09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18767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1134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96951"/>
            <a:ext cx="5181600" cy="31800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96951"/>
            <a:ext cx="5181600" cy="31800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3-4 June 2021 (digital) Brussels, Belgium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A03C3-DE43-4EA6-88C7-E4CFAAE2B09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120881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67333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2533080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3356991"/>
            <a:ext cx="5157787" cy="28326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2533080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356991"/>
            <a:ext cx="5183188" cy="28326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3-4 June 2021 (digital) Brussels, Belgium</a:t>
            </a:r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A03C3-DE43-4EA6-88C7-E4CFAAE2B09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8366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16/06/2020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18th eHMSEG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502D-9881-43BA-9E56-0099E4BF9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616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39341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3-4 June 2021 (digital) Brussels, Belgium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A03C3-DE43-4EA6-88C7-E4CFAAE2B09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948985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3-4 June 2021 (digital) Brussels, Belgium</a:t>
            </a: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A03C3-DE43-4EA6-88C7-E4CFAAE2B09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197984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0044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A03C3-DE43-4EA6-88C7-E4CFAAE2B090}" type="slidenum">
              <a:rPr lang="en-IE" smtClean="0"/>
              <a:t>‹#›</a:t>
            </a:fld>
            <a:endParaRPr lang="en-IE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412153B0-BAFD-6E4B-B5D9-FD7E9369598C}"/>
              </a:ext>
            </a:extLst>
          </p:cNvPr>
          <p:cNvSpPr/>
          <p:nvPr userDrawn="1"/>
        </p:nvSpPr>
        <p:spPr>
          <a:xfrm>
            <a:off x="3215680" y="116632"/>
            <a:ext cx="5904656" cy="1152128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B32364B3-3B78-FE4F-9E80-DB77B0B3960C}"/>
              </a:ext>
            </a:extLst>
          </p:cNvPr>
          <p:cNvSpPr/>
          <p:nvPr userDrawn="1"/>
        </p:nvSpPr>
        <p:spPr>
          <a:xfrm>
            <a:off x="12588" y="3566958"/>
            <a:ext cx="5795380" cy="7981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Imagem 4" descr="Uma imagem com texto&#10;&#10;Descrição gerada automaticamente">
            <a:extLst>
              <a:ext uri="{FF2B5EF4-FFF2-40B4-BE49-F238E27FC236}">
                <a16:creationId xmlns:a16="http://schemas.microsoft.com/office/drawing/2014/main" id="{140CA6B4-4DFC-C54F-B31F-2E0A384BC1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34" y="3610457"/>
            <a:ext cx="4467864" cy="70018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87C7DDA-91DB-3B45-9BF5-6780692BBAD4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126234" y="2252348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000" b="1" kern="1200" smtClean="0">
                <a:solidFill>
                  <a:srgbClr val="0F5494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4800">
                <a:solidFill>
                  <a:schemeClr val="bg1"/>
                </a:solidFill>
              </a:rPr>
              <a:t>Thank You</a:t>
            </a:r>
            <a:endParaRPr lang="en-IE" sz="4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058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057400"/>
            <a:ext cx="6172200" cy="38036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3-4 June 2021 (digital) Brussels, Belgium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A03C3-DE43-4EA6-88C7-E4CFAAE2B09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623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16/06/2020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18th eHMSEG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502D-9881-43BA-9E56-0099E4BF9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7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16/06/2020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18th eHMSEG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502D-9881-43BA-9E56-0099E4BF9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82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16/06/2020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18th eHMSEG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502D-9881-43BA-9E56-0099E4BF9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82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16/06/2020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18th eHMSEG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502D-9881-43BA-9E56-0099E4BF9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324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16/06/2020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18th eHMSEG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502D-9881-43BA-9E56-0099E4BF9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16/06/2020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18th eHMSEG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502D-9881-43BA-9E56-0099E4BF9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3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29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16/06/2020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18th eHMSEG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F502D-9881-43BA-9E56-0099E4BF9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727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C6F2EE1C-7E7E-2744-A37E-E1338FE9D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8002275-F3DC-FF43-9A04-0DD6DD999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57BC2EB-F324-9546-88D4-250377498E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C9C65-713A-A149-86CF-B2D40C7B898C}" type="datetimeFigureOut">
              <a:rPr lang="pt-PT" smtClean="0"/>
              <a:t>30/11/2021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DE3B485-B2ED-464B-980C-06750BE51F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50C37E6-90EE-8E4E-B0AA-86F87D856A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78154-F47B-6E49-B57B-9A1B5BEBD97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973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4DE42F6-C02D-5F43-9557-8934FA1951D8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494" y="2852936"/>
            <a:ext cx="2898745" cy="40208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3392" y="6356350"/>
            <a:ext cx="3384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E" sz="1100" b="1" kern="12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lang="de-DE"/>
              <a:t>3-4 June 2021 (digital) </a:t>
            </a:r>
            <a:r>
              <a:rPr lang="de-DE" err="1"/>
              <a:t>Brussels</a:t>
            </a:r>
            <a:r>
              <a:rPr lang="de-DE"/>
              <a:t>, </a:t>
            </a:r>
            <a:r>
              <a:rPr lang="de-DE" err="1"/>
              <a:t>Belgium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A03C3-DE43-4EA6-88C7-E4CFAAE2B090}" type="slidenum">
              <a:rPr lang="en-IE" smtClean="0"/>
              <a:t>‹#›</a:t>
            </a:fld>
            <a:endParaRPr lang="en-IE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387602"/>
            <a:ext cx="109728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</a:pPr>
            <a:r>
              <a:rPr lang="fr-BE"/>
              <a:t>Et </a:t>
            </a:r>
            <a:r>
              <a:rPr lang="fr-BE" err="1"/>
              <a:t>dolor</a:t>
            </a:r>
            <a:r>
              <a:rPr lang="fr-BE"/>
              <a:t> </a:t>
            </a:r>
            <a:r>
              <a:rPr lang="fr-BE" err="1"/>
              <a:t>fragum</a:t>
            </a:r>
            <a:endParaRPr lang="en-GB"/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FC551"/>
              </a:buClr>
            </a:pPr>
            <a:r>
              <a:rPr lang="en-GB"/>
              <a:t>Et </a:t>
            </a:r>
            <a:r>
              <a:rPr lang="en-GB" err="1"/>
              <a:t>dolor</a:t>
            </a:r>
            <a:r>
              <a:rPr lang="en-GB"/>
              <a:t> </a:t>
            </a:r>
            <a:r>
              <a:rPr lang="en-GB" err="1"/>
              <a:t>fragum</a:t>
            </a:r>
            <a:endParaRPr lang="en-GB"/>
          </a:p>
          <a:p>
            <a:pPr lvl="2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GB"/>
              <a:t>- Et </a:t>
            </a:r>
            <a:r>
              <a:rPr lang="en-GB" err="1"/>
              <a:t>dolor</a:t>
            </a:r>
            <a:r>
              <a:rPr lang="en-GB"/>
              <a:t> </a:t>
            </a:r>
            <a:r>
              <a:rPr lang="en-GB" err="1"/>
              <a:t>fragum</a:t>
            </a:r>
            <a:endParaRPr lang="en-GB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417" y="1123954"/>
            <a:ext cx="109728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58775" lvl="0" indent="-358775" eaLnBrk="0" fontAlgn="base" hangingPunct="0">
              <a:spcAft>
                <a:spcPct val="0"/>
              </a:spcAft>
            </a:pPr>
            <a:r>
              <a:rPr lang="en-GB"/>
              <a:t>Lorem ipsum</a:t>
            </a:r>
          </a:p>
        </p:txBody>
      </p:sp>
      <p:pic>
        <p:nvPicPr>
          <p:cNvPr id="14" name="Imagem 13" descr="Uma imagem com texto&#10;&#10;Descrição gerada automaticamente">
            <a:extLst>
              <a:ext uri="{FF2B5EF4-FFF2-40B4-BE49-F238E27FC236}">
                <a16:creationId xmlns:a16="http://schemas.microsoft.com/office/drawing/2014/main" id="{638A4A99-D50D-5D4A-8EEA-FE768E5423E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981" y="245485"/>
            <a:ext cx="5476037" cy="85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1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000" b="1" kern="1200" smtClean="0">
          <a:solidFill>
            <a:srgbClr val="0F5494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GB" sz="2400" i="1" kern="1200" dirty="0" smtClean="0">
          <a:solidFill>
            <a:srgbClr val="0F5494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2000" b="1" kern="1200" dirty="0" smtClean="0">
          <a:solidFill>
            <a:srgbClr val="0F5494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400" kern="1200" dirty="0" smtClean="0">
          <a:solidFill>
            <a:srgbClr val="0F5494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5.png"/><Relationship Id="rId4" Type="http://schemas.openxmlformats.org/officeDocument/2006/relationships/hyperlink" Target="http://www.x-ehealth.eu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8997FC-9935-1140-9FF9-0507960519FE}"/>
              </a:ext>
            </a:extLst>
          </p:cNvPr>
          <p:cNvSpPr txBox="1"/>
          <p:nvPr/>
        </p:nvSpPr>
        <p:spPr>
          <a:xfrm>
            <a:off x="6327228" y="4056993"/>
            <a:ext cx="9239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P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1E34FC-9374-E545-96AF-7DC15BDBD0CC}"/>
              </a:ext>
            </a:extLst>
          </p:cNvPr>
          <p:cNvSpPr/>
          <p:nvPr/>
        </p:nvSpPr>
        <p:spPr>
          <a:xfrm>
            <a:off x="3860244" y="5481541"/>
            <a:ext cx="4933967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>
              <a:lnSpc>
                <a:spcPct val="90000"/>
              </a:lnSpc>
              <a:spcBef>
                <a:spcPts val="1000"/>
              </a:spcBef>
            </a:pPr>
            <a:r>
              <a:rPr lang="en-IE" b="1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Catherine Chronaki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39686C-D923-1642-8FAB-0DE2900D43F4}"/>
              </a:ext>
            </a:extLst>
          </p:cNvPr>
          <p:cNvSpPr/>
          <p:nvPr/>
        </p:nvSpPr>
        <p:spPr>
          <a:xfrm>
            <a:off x="2288928" y="4921846"/>
            <a:ext cx="7704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>
              <a:lnSpc>
                <a:spcPct val="90000"/>
              </a:lnSpc>
              <a:spcBef>
                <a:spcPts val="1000"/>
              </a:spcBef>
            </a:pPr>
            <a:r>
              <a:rPr lang="en-GB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Taking forward </a:t>
            </a:r>
            <a:r>
              <a:rPr lang="en-GB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EEHRxF</a:t>
            </a:r>
            <a:r>
              <a:rPr lang="en-GB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  | Project Overview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AD8FB1-6FA2-7848-9A14-BDC8C6757475}"/>
              </a:ext>
            </a:extLst>
          </p:cNvPr>
          <p:cNvSpPr/>
          <p:nvPr/>
        </p:nvSpPr>
        <p:spPr>
          <a:xfrm>
            <a:off x="4199845" y="935076"/>
            <a:ext cx="38222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>
              <a:lnSpc>
                <a:spcPct val="90000"/>
              </a:lnSpc>
              <a:spcBef>
                <a:spcPts val="1000"/>
              </a:spcBef>
            </a:pPr>
            <a:r>
              <a:rPr lang="en-IE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30 November 2021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15C1EE-03FC-2F4C-8CEE-867EF6B01701}"/>
              </a:ext>
            </a:extLst>
          </p:cNvPr>
          <p:cNvSpPr/>
          <p:nvPr/>
        </p:nvSpPr>
        <p:spPr>
          <a:xfrm>
            <a:off x="2370255" y="470360"/>
            <a:ext cx="770408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>
              <a:lnSpc>
                <a:spcPct val="90000"/>
              </a:lnSpc>
              <a:spcBef>
                <a:spcPts val="1000"/>
              </a:spcBef>
            </a:pPr>
            <a:r>
              <a:rPr lang="en-GB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RD Code Final </a:t>
            </a:r>
            <a:r>
              <a:rPr lang="en-GB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Workshp</a:t>
            </a:r>
            <a:r>
              <a:rPr lang="en-GB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  </a:t>
            </a:r>
          </a:p>
        </p:txBody>
      </p:sp>
    </p:spTree>
    <p:extLst>
      <p:ext uri="{BB962C8B-B14F-4D97-AF65-F5344CB8AC3E}">
        <p14:creationId xmlns:p14="http://schemas.microsoft.com/office/powerpoint/2010/main" val="189590191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aixaDeTexto 8">
            <a:extLst>
              <a:ext uri="{FF2B5EF4-FFF2-40B4-BE49-F238E27FC236}">
                <a16:creationId xmlns:a16="http://schemas.microsoft.com/office/drawing/2014/main" id="{22D5DF6C-9F7C-A242-B80A-C70649801B91}"/>
              </a:ext>
            </a:extLst>
          </p:cNvPr>
          <p:cNvSpPr txBox="1"/>
          <p:nvPr/>
        </p:nvSpPr>
        <p:spPr>
          <a:xfrm>
            <a:off x="938887" y="1012301"/>
            <a:ext cx="11594207" cy="471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Scope: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Work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Packages Leaders,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Co-Leads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and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Start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/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End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date</a:t>
            </a: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252C632A-958E-BD4E-A56F-C301306B7568}"/>
              </a:ext>
            </a:extLst>
          </p:cNvPr>
          <p:cNvGraphicFramePr>
            <a:graphicFrameLocks noGrp="1"/>
          </p:cNvGraphicFramePr>
          <p:nvPr/>
        </p:nvGraphicFramePr>
        <p:xfrm>
          <a:off x="947738" y="1800225"/>
          <a:ext cx="10729637" cy="3526894"/>
        </p:xfrm>
        <a:graphic>
          <a:graphicData uri="http://schemas.openxmlformats.org/drawingml/2006/table">
            <a:tbl>
              <a:tblPr/>
              <a:tblGrid>
                <a:gridCol w="833433">
                  <a:extLst>
                    <a:ext uri="{9D8B030D-6E8A-4147-A177-3AD203B41FA5}">
                      <a16:colId xmlns:a16="http://schemas.microsoft.com/office/drawing/2014/main" val="2885632629"/>
                    </a:ext>
                  </a:extLst>
                </a:gridCol>
                <a:gridCol w="4056723">
                  <a:extLst>
                    <a:ext uri="{9D8B030D-6E8A-4147-A177-3AD203B41FA5}">
                      <a16:colId xmlns:a16="http://schemas.microsoft.com/office/drawing/2014/main" val="242333257"/>
                    </a:ext>
                  </a:extLst>
                </a:gridCol>
                <a:gridCol w="1713302">
                  <a:extLst>
                    <a:ext uri="{9D8B030D-6E8A-4147-A177-3AD203B41FA5}">
                      <a16:colId xmlns:a16="http://schemas.microsoft.com/office/drawing/2014/main" val="365943551"/>
                    </a:ext>
                  </a:extLst>
                </a:gridCol>
                <a:gridCol w="2043815">
                  <a:extLst>
                    <a:ext uri="{9D8B030D-6E8A-4147-A177-3AD203B41FA5}">
                      <a16:colId xmlns:a16="http://schemas.microsoft.com/office/drawing/2014/main" val="179840251"/>
                    </a:ext>
                  </a:extLst>
                </a:gridCol>
                <a:gridCol w="1070676">
                  <a:extLst>
                    <a:ext uri="{9D8B030D-6E8A-4147-A177-3AD203B41FA5}">
                      <a16:colId xmlns:a16="http://schemas.microsoft.com/office/drawing/2014/main" val="1494495183"/>
                    </a:ext>
                  </a:extLst>
                </a:gridCol>
                <a:gridCol w="1011688">
                  <a:extLst>
                    <a:ext uri="{9D8B030D-6E8A-4147-A177-3AD203B41FA5}">
                      <a16:colId xmlns:a16="http://schemas.microsoft.com/office/drawing/2014/main" val="2213333141"/>
                    </a:ext>
                  </a:extLst>
                </a:gridCol>
              </a:tblGrid>
              <a:tr h="79900">
                <a:tc>
                  <a:txBody>
                    <a:bodyPr/>
                    <a:lstStyle/>
                    <a:p>
                      <a:pPr marL="2159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WP Nº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44E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Work Package Title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44E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Lead Participant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44E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0" lang="en-PT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Co-Lead Participants</a:t>
                      </a: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44E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Start Month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44E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End month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4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0823850"/>
                  </a:ext>
                </a:extLst>
              </a:tr>
              <a:tr h="138773"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1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l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Project coordination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SPMS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lvl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NICTIZ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1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24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421211"/>
                  </a:ext>
                </a:extLst>
              </a:tr>
              <a:tr h="277547"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2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l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Dissemination, communication &amp; Stakeholders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SPMS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lvl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HL7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  <a:p>
                      <a:pPr marL="21590" marR="0" lvl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1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24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899292"/>
                  </a:ext>
                </a:extLst>
              </a:tr>
              <a:tr h="138773"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3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l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Evaluation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GoEG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lvl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IHE 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1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24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830273"/>
                  </a:ext>
                </a:extLst>
              </a:tr>
              <a:tr h="277547"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4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l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Generic Aspects of </a:t>
                      </a:r>
                      <a:r>
                        <a:rPr kumimoji="0" lang="en-GB" sz="1700" b="0" i="0" u="none" strike="noStrike" cap="none" spc="0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EEHRxF</a:t>
                      </a: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recommendation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ARIA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lvl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0" b="0" i="0" u="none" strike="noStrike" cap="none" spc="0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Vysocina</a:t>
                      </a: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, SU 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1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24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4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136106"/>
                  </a:ext>
                </a:extLst>
              </a:tr>
              <a:tr h="277547"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5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l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Definition of </a:t>
                      </a:r>
                      <a:r>
                        <a:rPr kumimoji="0" lang="en-GB" sz="1700" b="0" i="0" u="none" strike="noStrike" cap="none" spc="0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EEHRxF</a:t>
                      </a: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functional specifications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NICTIZ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NCEZ 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1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24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97188"/>
                  </a:ext>
                </a:extLst>
              </a:tr>
              <a:tr h="277547"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6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l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Definition of </a:t>
                      </a:r>
                      <a:r>
                        <a:rPr kumimoji="0" lang="en-GB" sz="1700" b="0" i="0" u="none" strike="noStrike" cap="none" spc="0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EEHRxF</a:t>
                      </a: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implementable specifications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HL7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IHE 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1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24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529893"/>
                  </a:ext>
                </a:extLst>
              </a:tr>
              <a:tr h="277547"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7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l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Architecture integration and System specifications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ARIA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eH</a:t>
                      </a: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Ag.</a:t>
                      </a:r>
                      <a:r>
                        <a:rPr kumimoji="0" lang="en-PT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</a:t>
                      </a: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7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24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513697"/>
                  </a:ext>
                </a:extLst>
              </a:tr>
              <a:tr h="416320"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8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l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EEHRxF</a:t>
                      </a: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Communities of Practice: from Proof of Concept to large scale adoption and Infrastructure for Innovation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MoH</a:t>
                      </a: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-GR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HL7 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1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914400" rtl="0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24</a:t>
                      </a:r>
                      <a:endParaRPr kumimoji="0" lang="en-PT" sz="1700" b="0" i="0" u="none" strike="noStrike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Dosis Light" panose="02010803020202060003" pitchFamily="2" charset="77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84406" marR="84406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900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753135"/>
                  </a:ext>
                </a:extLst>
              </a:tr>
            </a:tbl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14D4906D-3A25-F84A-A994-D24D011F2650}"/>
              </a:ext>
            </a:extLst>
          </p:cNvPr>
          <p:cNvSpPr txBox="1"/>
          <p:nvPr/>
        </p:nvSpPr>
        <p:spPr>
          <a:xfrm>
            <a:off x="938506" y="389569"/>
            <a:ext cx="9245639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Project Scope</a:t>
            </a:r>
          </a:p>
        </p:txBody>
      </p:sp>
    </p:spTree>
    <p:extLst>
      <p:ext uri="{BB962C8B-B14F-4D97-AF65-F5344CB8AC3E}">
        <p14:creationId xmlns:p14="http://schemas.microsoft.com/office/powerpoint/2010/main" val="112329636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5">
            <a:extLst>
              <a:ext uri="{FF2B5EF4-FFF2-40B4-BE49-F238E27FC236}">
                <a16:creationId xmlns:a16="http://schemas.microsoft.com/office/drawing/2014/main" id="{37906ED1-4504-4C4E-8C39-ABFE544592BF}"/>
              </a:ext>
            </a:extLst>
          </p:cNvPr>
          <p:cNvSpPr txBox="1"/>
          <p:nvPr/>
        </p:nvSpPr>
        <p:spPr>
          <a:xfrm>
            <a:off x="938506" y="389569"/>
            <a:ext cx="9245639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Project </a:t>
            </a:r>
            <a:r>
              <a:rPr lang="pt-PT" sz="4431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Gantt</a:t>
            </a:r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4431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Chart</a:t>
            </a:r>
            <a:endParaRPr lang="pt-PT" sz="4431" b="1">
              <a:solidFill>
                <a:srgbClr val="FF564D"/>
              </a:solidFill>
              <a:latin typeface="Dosis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0776F6-ABAA-8744-B1BE-9D708BDF8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36" y="1141983"/>
            <a:ext cx="8286197" cy="5559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492649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5">
            <a:extLst>
              <a:ext uri="{FF2B5EF4-FFF2-40B4-BE49-F238E27FC236}">
                <a16:creationId xmlns:a16="http://schemas.microsoft.com/office/drawing/2014/main" id="{37906ED1-4504-4C4E-8C39-ABFE544592BF}"/>
              </a:ext>
            </a:extLst>
          </p:cNvPr>
          <p:cNvSpPr txBox="1"/>
          <p:nvPr/>
        </p:nvSpPr>
        <p:spPr>
          <a:xfrm>
            <a:off x="938506" y="389569"/>
            <a:ext cx="9245639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X-</a:t>
            </a:r>
            <a:r>
              <a:rPr lang="pt-PT" sz="4431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eHealth</a:t>
            </a:r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Mainstream</a:t>
            </a:r>
            <a:r>
              <a:rPr lang="pt-PT" sz="4000" baseline="3000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*</a:t>
            </a:r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4431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Deliverables</a:t>
            </a:r>
            <a:endParaRPr lang="pt-PT" sz="4431" b="1">
              <a:solidFill>
                <a:srgbClr val="FF564D"/>
              </a:solidFill>
              <a:latin typeface="Dosis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646115-52D5-4548-8565-123FCDFE8A0A}"/>
              </a:ext>
            </a:extLst>
          </p:cNvPr>
          <p:cNvSpPr txBox="1"/>
          <p:nvPr/>
        </p:nvSpPr>
        <p:spPr>
          <a:xfrm>
            <a:off x="5899228" y="1018416"/>
            <a:ext cx="6458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T" sz="1200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*Related with </a:t>
            </a:r>
            <a:r>
              <a:rPr lang="en-PT" sz="1100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eHDSI</a:t>
            </a:r>
            <a:r>
              <a:rPr lang="en-PT" sz="1200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 Community and expected impacts in eHealth future services</a:t>
            </a:r>
          </a:p>
        </p:txBody>
      </p:sp>
      <p:sp>
        <p:nvSpPr>
          <p:cNvPr id="9" name="Retângulo: Cantos Arredondados 14">
            <a:extLst>
              <a:ext uri="{FF2B5EF4-FFF2-40B4-BE49-F238E27FC236}">
                <a16:creationId xmlns:a16="http://schemas.microsoft.com/office/drawing/2014/main" id="{2884D3AA-6244-E249-8DD4-D0CE1658DEC5}"/>
              </a:ext>
            </a:extLst>
          </p:cNvPr>
          <p:cNvSpPr/>
          <p:nvPr/>
        </p:nvSpPr>
        <p:spPr>
          <a:xfrm>
            <a:off x="1226276" y="1269112"/>
            <a:ext cx="4179767" cy="784800"/>
          </a:xfrm>
          <a:prstGeom prst="roundRect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477" b="1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WP 4 - Generic Aspects of </a:t>
            </a:r>
            <a:r>
              <a:rPr lang="en-GB" sz="1477" b="1" dirty="0" err="1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EHRxF</a:t>
            </a:r>
            <a:r>
              <a:rPr lang="en-GB" sz="1477" b="1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 recommendation</a:t>
            </a:r>
          </a:p>
        </p:txBody>
      </p:sp>
      <p:sp>
        <p:nvSpPr>
          <p:cNvPr id="13" name="Retângulo: Cantos Arredondados 48">
            <a:extLst>
              <a:ext uri="{FF2B5EF4-FFF2-40B4-BE49-F238E27FC236}">
                <a16:creationId xmlns:a16="http://schemas.microsoft.com/office/drawing/2014/main" id="{C2ABDA8E-6EEC-3D4A-9F65-8B1A615611AB}"/>
              </a:ext>
            </a:extLst>
          </p:cNvPr>
          <p:cNvSpPr/>
          <p:nvPr/>
        </p:nvSpPr>
        <p:spPr>
          <a:xfrm>
            <a:off x="746972" y="1845186"/>
            <a:ext cx="5259600" cy="1883005"/>
          </a:xfrm>
          <a:prstGeom prst="roundRect">
            <a:avLst/>
          </a:prstGeom>
          <a:gradFill>
            <a:gsLst>
              <a:gs pos="86000">
                <a:srgbClr val="FFA900"/>
              </a:gs>
              <a:gs pos="38000">
                <a:srgbClr val="F79646">
                  <a:lumMod val="45000"/>
                  <a:lumOff val="55000"/>
                </a:srgbClr>
              </a:gs>
              <a:gs pos="83000">
                <a:srgbClr val="F79646">
                  <a:lumMod val="45000"/>
                  <a:lumOff val="55000"/>
                </a:srgbClr>
              </a:gs>
            </a:gsLst>
            <a:lin ang="5400000" scaled="1"/>
          </a:gradFill>
          <a:ln w="6350" cap="flat" cmpd="sng" algn="ctr">
            <a:noFill/>
            <a:prstDash val="solid"/>
          </a:ln>
          <a:effectLst/>
        </p:spPr>
        <p:txBody>
          <a:bodyPr lIns="36000" tIns="36000" rIns="36000" bIns="36000" rtlCol="0" anchor="ctr"/>
          <a:lstStyle/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D4.1.1 –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eID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in eHealth: survey of national solutions (M06)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D4.1.2 -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eID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in eHealth: from national solutions to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eIDAS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(M18)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D4.2.1 – Information paper on the current challenges in legal aspects of cross-border exchange of personal data (M09)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D4.2.3 – Recommendation paper on legislative enablers for cross-border personal data interoperability (M14)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D4.3.1 – European trust space background (M05)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D4.3.2 – Policy recommendation for EU level actions to achieve digital health data trust in the cyber space (M24)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</p:txBody>
      </p:sp>
      <p:sp>
        <p:nvSpPr>
          <p:cNvPr id="15" name="Retângulo: Cantos Arredondados 14">
            <a:extLst>
              <a:ext uri="{FF2B5EF4-FFF2-40B4-BE49-F238E27FC236}">
                <a16:creationId xmlns:a16="http://schemas.microsoft.com/office/drawing/2014/main" id="{2EEFAC17-8759-3146-8CF8-FC187066FDBD}"/>
              </a:ext>
            </a:extLst>
          </p:cNvPr>
          <p:cNvSpPr/>
          <p:nvPr/>
        </p:nvSpPr>
        <p:spPr>
          <a:xfrm>
            <a:off x="6883439" y="1269112"/>
            <a:ext cx="4374899" cy="784800"/>
          </a:xfrm>
          <a:prstGeom prst="roundRect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/>
            <a:r>
              <a:rPr lang="en-GB" sz="1477" b="1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WP 5 - Definition of </a:t>
            </a:r>
            <a:r>
              <a:rPr lang="en-GB" sz="1477" b="1" dirty="0" err="1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EEHRxF</a:t>
            </a:r>
            <a:r>
              <a:rPr lang="en-GB" sz="1477" b="1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 functional specifications​</a:t>
            </a:r>
          </a:p>
        </p:txBody>
      </p:sp>
      <p:sp>
        <p:nvSpPr>
          <p:cNvPr id="17" name="Retângulo: Cantos Arredondados 48">
            <a:extLst>
              <a:ext uri="{FF2B5EF4-FFF2-40B4-BE49-F238E27FC236}">
                <a16:creationId xmlns:a16="http://schemas.microsoft.com/office/drawing/2014/main" id="{45F95113-0657-B840-BBB2-855D58F13BF1}"/>
              </a:ext>
            </a:extLst>
          </p:cNvPr>
          <p:cNvSpPr/>
          <p:nvPr/>
        </p:nvSpPr>
        <p:spPr>
          <a:xfrm>
            <a:off x="6485876" y="1845391"/>
            <a:ext cx="5259600" cy="1882800"/>
          </a:xfrm>
          <a:prstGeom prst="roundRect">
            <a:avLst/>
          </a:prstGeom>
          <a:gradFill>
            <a:gsLst>
              <a:gs pos="86000">
                <a:srgbClr val="FFA900"/>
              </a:gs>
              <a:gs pos="38000">
                <a:srgbClr val="F79646">
                  <a:lumMod val="45000"/>
                  <a:lumOff val="55000"/>
                </a:srgbClr>
              </a:gs>
              <a:gs pos="83000">
                <a:srgbClr val="F79646">
                  <a:lumMod val="45000"/>
                  <a:lumOff val="55000"/>
                </a:srgbClr>
              </a:gs>
            </a:gsLst>
            <a:lin ang="5400000" scaled="1"/>
          </a:gradFill>
          <a:ln w="6350" cap="flat" cmpd="sng" algn="ctr">
            <a:noFill/>
            <a:prstDash val="solid"/>
          </a:ln>
          <a:effectLst/>
        </p:spPr>
        <p:txBody>
          <a:bodyPr lIns="36000" tIns="36000" rIns="36000" bIns="36000" rtlCol="0" anchor="ctr"/>
          <a:lstStyle/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ID5.1 - X-eHealth use cases driven methodology (M3)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ID5.2 -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EEHRxF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and its relationship with clinical guidelines (M3)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ID5.3 - Laboratory Requests and Reports guideline and functional specifications (M4)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ID5.4 -Medical Imaging and Reports guideline and functional specifications (M4)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ID5.5 - Hospital Discharge Reports guideline and functional specifications (M4)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ID5.6 -Refine PS functional specifications to account for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eHN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Guidelines and rare diseases 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(M4)​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D5.7a - Final Conclusions</a:t>
            </a:r>
            <a:endParaRPr lang="en-GB" sz="1200" dirty="0">
              <a:solidFill>
                <a:srgbClr val="000000"/>
              </a:solidFill>
              <a:latin typeface="Segoe UI" panose="020B0502040204020203" pitchFamily="34" charset="0"/>
            </a:endParaRPr>
          </a:p>
        </p:txBody>
      </p:sp>
      <p:sp>
        <p:nvSpPr>
          <p:cNvPr id="25" name="Retângulo: Cantos Arredondados 14">
            <a:extLst>
              <a:ext uri="{FF2B5EF4-FFF2-40B4-BE49-F238E27FC236}">
                <a16:creationId xmlns:a16="http://schemas.microsoft.com/office/drawing/2014/main" id="{BB490AC1-34EF-6F4F-BB13-BB66A7B499B7}"/>
              </a:ext>
            </a:extLst>
          </p:cNvPr>
          <p:cNvSpPr/>
          <p:nvPr/>
        </p:nvSpPr>
        <p:spPr>
          <a:xfrm>
            <a:off x="4110760" y="3697662"/>
            <a:ext cx="4960129" cy="784800"/>
          </a:xfrm>
          <a:prstGeom prst="roundRect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477" b="1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WP 6 - Definition of </a:t>
            </a:r>
            <a:r>
              <a:rPr lang="en-GB" sz="1477" b="1" dirty="0" err="1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EEHRxF</a:t>
            </a:r>
            <a:r>
              <a:rPr lang="en-GB" sz="1477" b="1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 implementable specifications​</a:t>
            </a:r>
          </a:p>
        </p:txBody>
      </p:sp>
      <p:sp>
        <p:nvSpPr>
          <p:cNvPr id="26" name="Retângulo: Cantos Arredondados 48">
            <a:extLst>
              <a:ext uri="{FF2B5EF4-FFF2-40B4-BE49-F238E27FC236}">
                <a16:creationId xmlns:a16="http://schemas.microsoft.com/office/drawing/2014/main" id="{C7090B01-389F-AE44-BCBC-7283A3034E62}"/>
              </a:ext>
            </a:extLst>
          </p:cNvPr>
          <p:cNvSpPr/>
          <p:nvPr/>
        </p:nvSpPr>
        <p:spPr>
          <a:xfrm>
            <a:off x="3653128" y="4236749"/>
            <a:ext cx="5610673" cy="2026028"/>
          </a:xfrm>
          <a:prstGeom prst="roundRect">
            <a:avLst/>
          </a:prstGeom>
          <a:gradFill>
            <a:gsLst>
              <a:gs pos="86000">
                <a:srgbClr val="FFA900"/>
              </a:gs>
              <a:gs pos="38000">
                <a:srgbClr val="F79646">
                  <a:lumMod val="45000"/>
                  <a:lumOff val="55000"/>
                </a:srgbClr>
              </a:gs>
              <a:gs pos="83000">
                <a:srgbClr val="F79646">
                  <a:lumMod val="45000"/>
                  <a:lumOff val="55000"/>
                </a:srgbClr>
              </a:gs>
            </a:gsLst>
            <a:lin ang="5400000" scaled="1"/>
          </a:gradFill>
          <a:ln w="6350" cap="flat" cmpd="sng" algn="ctr">
            <a:noFill/>
            <a:prstDash val="solid"/>
          </a:ln>
          <a:effectLst/>
        </p:spPr>
        <p:txBody>
          <a:bodyPr lIns="36000" tIns="36000" rIns="36000" bIns="36000" rtlCol="0" anchor="ctr"/>
          <a:lstStyle/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ID6.1 - X-eHealth Implementation Guide: Laboratory Domain [M12]. 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ID6.2.1 - X-eHealth Implementation Guide: Medical Imaging Domain [M12]. 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ID6.2.2 - Technical Specifications for Images [M15]. 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ID6.3 - X-eHealth Implementation Guide: Hospital Discharge Report [M15]. 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ID6.4 - X-eHealth Implementation Guide: Patient Summary for Rare Diseases [M12]. 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ID6.5.1 - X-eHealth Services Specifications [M15]. 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ID6.5.2 - X-eHealth Testing Tools [M16]. 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D6.1 - X-eHealth Services Specifications [M24]. 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D6.2 - X-eHealth Testing Tools [M16 (interim) – M24 (final)]. 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D6.3 - X-eHealth Implementation Guide [M24].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4978709D-B016-A64F-B737-398D91E00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4277" y="3843314"/>
            <a:ext cx="330200" cy="47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>
            <a:extLst>
              <a:ext uri="{FF2B5EF4-FFF2-40B4-BE49-F238E27FC236}">
                <a16:creationId xmlns:a16="http://schemas.microsoft.com/office/drawing/2014/main" id="{E086F1EF-F2E9-6142-B5EC-E340E1A59A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7259" y="1470513"/>
            <a:ext cx="330200" cy="47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079A911E-09C6-1C49-832F-9B47F6377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076" y="1470513"/>
            <a:ext cx="330200" cy="47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77458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5">
            <a:extLst>
              <a:ext uri="{FF2B5EF4-FFF2-40B4-BE49-F238E27FC236}">
                <a16:creationId xmlns:a16="http://schemas.microsoft.com/office/drawing/2014/main" id="{37906ED1-4504-4C4E-8C39-ABFE544592BF}"/>
              </a:ext>
            </a:extLst>
          </p:cNvPr>
          <p:cNvSpPr txBox="1"/>
          <p:nvPr/>
        </p:nvSpPr>
        <p:spPr>
          <a:xfrm>
            <a:off x="938506" y="389569"/>
            <a:ext cx="9245639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X-</a:t>
            </a:r>
            <a:r>
              <a:rPr lang="pt-PT" sz="4431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eHealth</a:t>
            </a:r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Mainstream</a:t>
            </a:r>
            <a:r>
              <a:rPr lang="pt-PT" sz="4000" baseline="3000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*</a:t>
            </a:r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4431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Deliverables</a:t>
            </a:r>
            <a:endParaRPr lang="pt-PT" sz="4431" b="1">
              <a:solidFill>
                <a:srgbClr val="FF564D"/>
              </a:solidFill>
              <a:latin typeface="Dosis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A84FF1-3225-4746-89C9-53CB9E2759F4}"/>
              </a:ext>
            </a:extLst>
          </p:cNvPr>
          <p:cNvSpPr txBox="1"/>
          <p:nvPr/>
        </p:nvSpPr>
        <p:spPr>
          <a:xfrm>
            <a:off x="5899228" y="1018416"/>
            <a:ext cx="6458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T" sz="1200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*Related with </a:t>
            </a:r>
            <a:r>
              <a:rPr lang="en-PT" sz="1100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eHDSI</a:t>
            </a:r>
            <a:r>
              <a:rPr lang="en-PT" sz="1200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 Community and expected impacts in eHealth future services</a:t>
            </a:r>
          </a:p>
        </p:txBody>
      </p:sp>
      <p:sp>
        <p:nvSpPr>
          <p:cNvPr id="10" name="Retângulo: Cantos Arredondados 14">
            <a:extLst>
              <a:ext uri="{FF2B5EF4-FFF2-40B4-BE49-F238E27FC236}">
                <a16:creationId xmlns:a16="http://schemas.microsoft.com/office/drawing/2014/main" id="{5C900F85-C57D-5846-8329-3EAEA2812CE5}"/>
              </a:ext>
            </a:extLst>
          </p:cNvPr>
          <p:cNvSpPr/>
          <p:nvPr/>
        </p:nvSpPr>
        <p:spPr>
          <a:xfrm>
            <a:off x="1143926" y="1280425"/>
            <a:ext cx="4869724" cy="784800"/>
          </a:xfrm>
          <a:prstGeom prst="roundRect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en-GB" sz="1477" b="1" dirty="0">
                <a:solidFill>
                  <a:prstClr val="white">
                    <a:lumMod val="50000"/>
                  </a:prstClr>
                </a:solidFill>
                <a:latin typeface="Dosis Light" panose="02010803020202060003" pitchFamily="2" charset="77"/>
              </a:rPr>
              <a:t>WP 7 - Architecture integration and System specifications </a:t>
            </a:r>
          </a:p>
        </p:txBody>
      </p:sp>
      <p:sp>
        <p:nvSpPr>
          <p:cNvPr id="11" name="Retângulo: Cantos Arredondados 48">
            <a:extLst>
              <a:ext uri="{FF2B5EF4-FFF2-40B4-BE49-F238E27FC236}">
                <a16:creationId xmlns:a16="http://schemas.microsoft.com/office/drawing/2014/main" id="{F3CB26B6-86DC-3A47-84D9-3946A68F6A37}"/>
              </a:ext>
            </a:extLst>
          </p:cNvPr>
          <p:cNvSpPr/>
          <p:nvPr/>
        </p:nvSpPr>
        <p:spPr>
          <a:xfrm>
            <a:off x="758626" y="1860264"/>
            <a:ext cx="5259600" cy="1883005"/>
          </a:xfrm>
          <a:prstGeom prst="roundRect">
            <a:avLst/>
          </a:prstGeom>
          <a:gradFill>
            <a:gsLst>
              <a:gs pos="86000">
                <a:srgbClr val="FFA900"/>
              </a:gs>
              <a:gs pos="38000">
                <a:srgbClr val="F79646">
                  <a:lumMod val="45000"/>
                  <a:lumOff val="55000"/>
                </a:srgbClr>
              </a:gs>
              <a:gs pos="83000">
                <a:srgbClr val="F79646">
                  <a:lumMod val="45000"/>
                  <a:lumOff val="55000"/>
                </a:srgbClr>
              </a:gs>
            </a:gsLst>
            <a:lin ang="5400000" scaled="1"/>
          </a:gradFill>
          <a:ln w="6350" cap="flat" cmpd="sng" algn="ctr">
            <a:noFill/>
            <a:prstDash val="solid"/>
          </a:ln>
          <a:effectLst/>
        </p:spPr>
        <p:txBody>
          <a:bodyPr lIns="36000" tIns="36000" rIns="36000" bIns="36000" rtlCol="0" anchor="ctr"/>
          <a:lstStyle/>
          <a:p>
            <a:pPr lvl="0" fontAlgn="base"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D7.1 -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EEHRxF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architecture specifications (M15)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 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lvl="0" fontAlgn="base"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D7.2 -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EEHRxF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Testability strategies (M22)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 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lvl="0" fontAlgn="base"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D7.3 - Possible upgrades of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eHDSI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core and generic services (M24).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 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lvl="0" fontAlgn="base"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D7.4 - Proposal guidelines to implement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EEHRxF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in National Services (Internal deliverable on M20, Official final deliverable M24)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 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</p:txBody>
      </p:sp>
      <p:sp>
        <p:nvSpPr>
          <p:cNvPr id="12" name="Retângulo: Cantos Arredondados 14">
            <a:extLst>
              <a:ext uri="{FF2B5EF4-FFF2-40B4-BE49-F238E27FC236}">
                <a16:creationId xmlns:a16="http://schemas.microsoft.com/office/drawing/2014/main" id="{727907EE-C321-1C43-9CD5-9C4BE8B6411C}"/>
              </a:ext>
            </a:extLst>
          </p:cNvPr>
          <p:cNvSpPr/>
          <p:nvPr/>
        </p:nvSpPr>
        <p:spPr>
          <a:xfrm>
            <a:off x="6833099" y="1280425"/>
            <a:ext cx="4862037" cy="784800"/>
          </a:xfrm>
          <a:prstGeom prst="roundRect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en-GB" sz="1477" b="1" dirty="0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rPr>
              <a:t>WP </a:t>
            </a:r>
            <a:r>
              <a:rPr lang="en-GB" sz="1477" b="1" dirty="0">
                <a:solidFill>
                  <a:prstClr val="white">
                    <a:lumMod val="50000"/>
                  </a:prstClr>
                </a:solidFill>
                <a:latin typeface="Dosis Light" panose="02010803020202060003" pitchFamily="2" charset="77"/>
              </a:rPr>
              <a:t>8 - Architecture integration and System specifications </a:t>
            </a:r>
            <a:endParaRPr lang="en-GB" sz="1477" b="1" dirty="0">
              <a:solidFill>
                <a:schemeClr val="bg1">
                  <a:lumMod val="50000"/>
                </a:schemeClr>
              </a:solidFill>
              <a:latin typeface="Dosis Light" panose="02010803020202060003" pitchFamily="2" charset="77"/>
            </a:endParaRPr>
          </a:p>
        </p:txBody>
      </p:sp>
      <p:sp>
        <p:nvSpPr>
          <p:cNvPr id="13" name="Retângulo: Cantos Arredondados 48">
            <a:extLst>
              <a:ext uri="{FF2B5EF4-FFF2-40B4-BE49-F238E27FC236}">
                <a16:creationId xmlns:a16="http://schemas.microsoft.com/office/drawing/2014/main" id="{B63F7313-853C-4543-916D-3B1A830D4CE1}"/>
              </a:ext>
            </a:extLst>
          </p:cNvPr>
          <p:cNvSpPr/>
          <p:nvPr/>
        </p:nvSpPr>
        <p:spPr>
          <a:xfrm>
            <a:off x="6497530" y="1860469"/>
            <a:ext cx="5259600" cy="1882800"/>
          </a:xfrm>
          <a:prstGeom prst="roundRect">
            <a:avLst/>
          </a:prstGeom>
          <a:gradFill>
            <a:gsLst>
              <a:gs pos="86000">
                <a:srgbClr val="FFA900"/>
              </a:gs>
              <a:gs pos="38000">
                <a:srgbClr val="F79646">
                  <a:lumMod val="45000"/>
                  <a:lumOff val="55000"/>
                </a:srgbClr>
              </a:gs>
              <a:gs pos="83000">
                <a:srgbClr val="F79646">
                  <a:lumMod val="45000"/>
                  <a:lumOff val="55000"/>
                </a:srgbClr>
              </a:gs>
            </a:gsLst>
            <a:lin ang="5400000" scaled="1"/>
          </a:gradFill>
          <a:ln w="6350" cap="flat" cmpd="sng" algn="ctr">
            <a:noFill/>
            <a:prstDash val="solid"/>
          </a:ln>
          <a:effectLst/>
        </p:spPr>
        <p:txBody>
          <a:bodyPr lIns="36000" tIns="36000" rIns="36000" bIns="36000" rtlCol="0" anchor="ctr"/>
          <a:lstStyle/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D8.1 -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EEHRxF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Community of Practice: terms of reference [HL7, M6]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D8.2 - Report on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EEHRxF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proof of concept demonstrators for rare diseases [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ARIA,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M19]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D8.3 - Report on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EEHRxF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proof of concept demonstrators for chronic disease management and prevention [</a:t>
            </a:r>
            <a:r>
              <a:rPr lang="en-US" sz="1200" dirty="0" err="1">
                <a:solidFill>
                  <a:srgbClr val="000000"/>
                </a:solidFill>
                <a:latin typeface="Dosis Light" panose="02010803020202060003"/>
              </a:rPr>
              <a:t>MoH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 GR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M20]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D8.4 - Exploratory study for decision aids and citizen driven health-science [HL7, M21]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D8.5 -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EEHRxF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as infrastructure for innovation [NEN, M23]</a:t>
            </a:r>
            <a:r>
              <a:rPr lang="en-US" sz="1200" dirty="0">
                <a:solidFill>
                  <a:srgbClr val="000000"/>
                </a:solidFill>
                <a:latin typeface="Dosis Light" panose="02010803020202060003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D8.6 - Evaluation of 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EEHRxF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 proof of Concept [</a:t>
            </a:r>
            <a:r>
              <a:rPr lang="en-GB" sz="1200" dirty="0" err="1">
                <a:solidFill>
                  <a:srgbClr val="000000"/>
                </a:solidFill>
                <a:latin typeface="Dosis Light" panose="02010803020202060003"/>
              </a:rPr>
              <a:t>UoCyprus</a:t>
            </a:r>
            <a:r>
              <a:rPr lang="en-GB" sz="1200" dirty="0">
                <a:solidFill>
                  <a:srgbClr val="000000"/>
                </a:solidFill>
                <a:latin typeface="Dosis Light" panose="02010803020202060003"/>
              </a:rPr>
              <a:t>, M22]</a:t>
            </a:r>
            <a:endParaRPr lang="en-GB" sz="1200" dirty="0">
              <a:solidFill>
                <a:srgbClr val="000000"/>
              </a:solidFill>
              <a:latin typeface="Segoe UI" panose="020B0502040204020203" pitchFamily="34" charset="0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8A7DBD60-B79F-5342-A044-CDB44AF31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8913" y="1485591"/>
            <a:ext cx="330200" cy="47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65FDAEAF-6325-8E4E-9D58-98393474A7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730" y="1485591"/>
            <a:ext cx="330200" cy="47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45972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5">
            <a:extLst>
              <a:ext uri="{FF2B5EF4-FFF2-40B4-BE49-F238E27FC236}">
                <a16:creationId xmlns:a16="http://schemas.microsoft.com/office/drawing/2014/main" id="{37906ED1-4504-4C4E-8C39-ABFE544592BF}"/>
              </a:ext>
            </a:extLst>
          </p:cNvPr>
          <p:cNvSpPr txBox="1"/>
          <p:nvPr/>
        </p:nvSpPr>
        <p:spPr>
          <a:xfrm>
            <a:off x="938506" y="389569"/>
            <a:ext cx="9245639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Project </a:t>
            </a:r>
            <a:r>
              <a:rPr lang="pt-PT" sz="4431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Coordination</a:t>
            </a:r>
            <a:endParaRPr lang="pt-PT" sz="4431" b="1">
              <a:solidFill>
                <a:srgbClr val="FF564D"/>
              </a:solidFill>
              <a:latin typeface="Dosis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40" name="CaixaDeTexto 8">
            <a:extLst>
              <a:ext uri="{FF2B5EF4-FFF2-40B4-BE49-F238E27FC236}">
                <a16:creationId xmlns:a16="http://schemas.microsoft.com/office/drawing/2014/main" id="{22D5DF6C-9F7C-A242-B80A-C70649801B91}"/>
              </a:ext>
            </a:extLst>
          </p:cNvPr>
          <p:cNvSpPr txBox="1"/>
          <p:nvPr/>
        </p:nvSpPr>
        <p:spPr>
          <a:xfrm>
            <a:off x="938887" y="1012301"/>
            <a:ext cx="11594207" cy="471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Governance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Model</a:t>
            </a:r>
            <a:endParaRPr lang="pt-PT" sz="2462">
              <a:solidFill>
                <a:srgbClr val="FFA900"/>
              </a:solidFill>
              <a:latin typeface="Dosis Medium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EF7DE94-4681-AF4C-987B-DED677914D02}"/>
              </a:ext>
            </a:extLst>
          </p:cNvPr>
          <p:cNvGrpSpPr/>
          <p:nvPr/>
        </p:nvGrpSpPr>
        <p:grpSpPr>
          <a:xfrm>
            <a:off x="1147926" y="1612428"/>
            <a:ext cx="9302360" cy="4605473"/>
            <a:chOff x="1029206" y="1225609"/>
            <a:chExt cx="10194357" cy="5886213"/>
          </a:xfrm>
        </p:grpSpPr>
        <p:sp>
          <p:nvSpPr>
            <p:cNvPr id="28" name="Retângulo: Cantos Arredondados 36">
              <a:extLst>
                <a:ext uri="{FF2B5EF4-FFF2-40B4-BE49-F238E27FC236}">
                  <a16:creationId xmlns:a16="http://schemas.microsoft.com/office/drawing/2014/main" id="{FE8A0122-15ED-8248-92E5-BD7EBD3D7B63}"/>
                </a:ext>
              </a:extLst>
            </p:cNvPr>
            <p:cNvSpPr/>
            <p:nvPr/>
          </p:nvSpPr>
          <p:spPr>
            <a:xfrm>
              <a:off x="4470201" y="1225609"/>
              <a:ext cx="3293718" cy="1186518"/>
            </a:xfrm>
            <a:prstGeom prst="roundRect">
              <a:avLst/>
            </a:prstGeom>
            <a:solidFill>
              <a:srgbClr val="FBF9FB"/>
            </a:solidFill>
            <a:ln w="6350">
              <a:solidFill>
                <a:srgbClr val="FF544E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 eaLnBrk="1">
                <a:defRPr/>
              </a:pPr>
              <a:r>
                <a:rPr lang="pt-PT" sz="1477" b="1">
                  <a:solidFill>
                    <a:srgbClr val="FF544E"/>
                  </a:solidFill>
                  <a:latin typeface="Dosis Light" panose="02010803020202060003" pitchFamily="2" charset="77"/>
                </a:rPr>
                <a:t>Project Sponsor  </a:t>
              </a:r>
            </a:p>
            <a:p>
              <a:pPr lvl="0" algn="ctr" eaLnBrk="1">
                <a:defRPr/>
              </a:pPr>
              <a:endParaRPr lang="pt-PT" sz="1477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endParaRPr>
            </a:p>
            <a:p>
              <a:pPr lvl="0" algn="ctr" eaLnBrk="1">
                <a:defRPr/>
              </a:pPr>
              <a:endParaRPr lang="pt-PT" sz="1477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endParaRPr>
            </a:p>
            <a:p>
              <a:pPr lvl="0" algn="ctr" eaLnBrk="1">
                <a:defRPr/>
              </a:pPr>
              <a:endParaRPr lang="pt-PT" sz="1477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endParaRPr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2BEE6FA5-A75B-F445-9D70-6220F8CCD0CD}"/>
                </a:ext>
              </a:extLst>
            </p:cNvPr>
            <p:cNvSpPr/>
            <p:nvPr/>
          </p:nvSpPr>
          <p:spPr>
            <a:xfrm>
              <a:off x="2972542" y="2553936"/>
              <a:ext cx="6466795" cy="4557886"/>
            </a:xfrm>
            <a:prstGeom prst="roundRect">
              <a:avLst/>
            </a:prstGeom>
            <a:solidFill>
              <a:srgbClr val="FBF9FB"/>
            </a:solidFill>
            <a:ln w="6350">
              <a:solidFill>
                <a:schemeClr val="bg1">
                  <a:lumMod val="75000"/>
                </a:schemeClr>
              </a:solidFill>
              <a:prstDash val="dash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t-PT" sz="1477">
                <a:solidFill>
                  <a:srgbClr val="FF544E"/>
                </a:solidFill>
                <a:latin typeface="Dosis Light" panose="02010803020202060003" pitchFamily="2" charset="77"/>
              </a:endParaRPr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8C607E13-F5AC-F34C-AF34-E6B392E6FABA}"/>
                </a:ext>
              </a:extLst>
            </p:cNvPr>
            <p:cNvSpPr/>
            <p:nvPr/>
          </p:nvSpPr>
          <p:spPr>
            <a:xfrm>
              <a:off x="5224497" y="2829913"/>
              <a:ext cx="1790031" cy="70892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t-PT" sz="1450">
                  <a:solidFill>
                    <a:srgbClr val="FF544E"/>
                  </a:solidFill>
                  <a:latin typeface="Dosis Light"/>
                </a:rPr>
                <a:t>Steering Board (SB)</a:t>
              </a:r>
              <a:endParaRPr lang="pt-PT" sz="1477">
                <a:solidFill>
                  <a:srgbClr val="FF544E"/>
                </a:solidFill>
                <a:latin typeface="Dosis Light" panose="02010803020202060003" pitchFamily="2" charset="77"/>
              </a:endParaRPr>
            </a:p>
          </p:txBody>
        </p:sp>
        <p:sp>
          <p:nvSpPr>
            <p:cNvPr id="50" name="Retângulo: Cantos Arredondados 15">
              <a:extLst>
                <a:ext uri="{FF2B5EF4-FFF2-40B4-BE49-F238E27FC236}">
                  <a16:creationId xmlns:a16="http://schemas.microsoft.com/office/drawing/2014/main" id="{9EDB87B7-19C6-554C-A813-BC8EF7BA9269}"/>
                </a:ext>
              </a:extLst>
            </p:cNvPr>
            <p:cNvSpPr/>
            <p:nvPr/>
          </p:nvSpPr>
          <p:spPr>
            <a:xfrm>
              <a:off x="5229582" y="3956622"/>
              <a:ext cx="1784226" cy="71247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t-PT" sz="1477">
                  <a:solidFill>
                    <a:srgbClr val="FF544E"/>
                  </a:solidFill>
                  <a:latin typeface="Dosis Light" panose="02010803020202060003" pitchFamily="2" charset="77"/>
                </a:rPr>
                <a:t>Project </a:t>
              </a:r>
              <a:r>
                <a:rPr lang="pt-PT" sz="1477" err="1">
                  <a:solidFill>
                    <a:srgbClr val="FF544E"/>
                  </a:solidFill>
                  <a:latin typeface="Dosis Light" panose="02010803020202060003" pitchFamily="2" charset="77"/>
                </a:rPr>
                <a:t>Coordinator</a:t>
              </a:r>
              <a:endParaRPr lang="pt-PT" sz="1477">
                <a:solidFill>
                  <a:srgbClr val="FF544E"/>
                </a:solidFill>
                <a:latin typeface="Dosis Light" panose="02010803020202060003" pitchFamily="2" charset="77"/>
              </a:endParaRPr>
            </a:p>
          </p:txBody>
        </p:sp>
        <p:sp>
          <p:nvSpPr>
            <p:cNvPr id="56" name="Retângulo: Cantos Arredondados 16">
              <a:extLst>
                <a:ext uri="{FF2B5EF4-FFF2-40B4-BE49-F238E27FC236}">
                  <a16:creationId xmlns:a16="http://schemas.microsoft.com/office/drawing/2014/main" id="{F6F60C7E-132A-5242-9ED9-EB10CE9795BA}"/>
                </a:ext>
              </a:extLst>
            </p:cNvPr>
            <p:cNvSpPr/>
            <p:nvPr/>
          </p:nvSpPr>
          <p:spPr>
            <a:xfrm>
              <a:off x="3348793" y="6192114"/>
              <a:ext cx="936873" cy="71247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 eaLnBrk="1">
                <a:defRPr/>
              </a:pPr>
              <a:r>
                <a:rPr lang="pt-PT" sz="1400">
                  <a:solidFill>
                    <a:srgbClr val="FFA900"/>
                  </a:solidFill>
                  <a:latin typeface="Dosis Light" panose="02010803020202060003" pitchFamily="2" charset="77"/>
                </a:rPr>
                <a:t>WP1 Leaders</a:t>
              </a:r>
            </a:p>
          </p:txBody>
        </p:sp>
        <p:sp>
          <p:nvSpPr>
            <p:cNvPr id="57" name="CaixaDeTexto 30">
              <a:extLst>
                <a:ext uri="{FF2B5EF4-FFF2-40B4-BE49-F238E27FC236}">
                  <a16:creationId xmlns:a16="http://schemas.microsoft.com/office/drawing/2014/main" id="{6FA99C9E-C31D-E049-ABC7-36405C9F0A61}"/>
                </a:ext>
              </a:extLst>
            </p:cNvPr>
            <p:cNvSpPr txBox="1"/>
            <p:nvPr/>
          </p:nvSpPr>
          <p:spPr>
            <a:xfrm rot="16200000">
              <a:off x="2009547" y="4953774"/>
              <a:ext cx="2254936" cy="300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354" b="1">
                  <a:solidFill>
                    <a:srgbClr val="FFA900"/>
                  </a:solidFill>
                  <a:latin typeface="Dosis Light" panose="02010803020202060003" pitchFamily="2" charset="77"/>
                </a:rPr>
                <a:t>Internal environment</a:t>
              </a:r>
            </a:p>
          </p:txBody>
        </p:sp>
        <p:sp>
          <p:nvSpPr>
            <p:cNvPr id="58" name="Retângulo 31">
              <a:extLst>
                <a:ext uri="{FF2B5EF4-FFF2-40B4-BE49-F238E27FC236}">
                  <a16:creationId xmlns:a16="http://schemas.microsoft.com/office/drawing/2014/main" id="{26387BA7-6442-8F4C-A17E-5D88CB5FCFE5}"/>
                </a:ext>
              </a:extLst>
            </p:cNvPr>
            <p:cNvSpPr/>
            <p:nvPr/>
          </p:nvSpPr>
          <p:spPr>
            <a:xfrm>
              <a:off x="9709344" y="3549357"/>
              <a:ext cx="1514219" cy="254815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t-PT" sz="1477" err="1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eHealth</a:t>
              </a:r>
              <a:r>
                <a:rPr lang="pt-PT" sz="1477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 </a:t>
              </a:r>
              <a:r>
                <a:rPr lang="pt-PT" sz="1477" err="1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Stakeholders</a:t>
              </a:r>
              <a:endParaRPr lang="pt-PT" sz="1477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endParaRPr>
            </a:p>
          </p:txBody>
        </p:sp>
        <p:sp>
          <p:nvSpPr>
            <p:cNvPr id="59" name="Retângulo: Cantos Arredondados 34">
              <a:extLst>
                <a:ext uri="{FF2B5EF4-FFF2-40B4-BE49-F238E27FC236}">
                  <a16:creationId xmlns:a16="http://schemas.microsoft.com/office/drawing/2014/main" id="{E0945123-53A8-DE4B-8551-6DF6F32E6F8D}"/>
                </a:ext>
              </a:extLst>
            </p:cNvPr>
            <p:cNvSpPr/>
            <p:nvPr/>
          </p:nvSpPr>
          <p:spPr>
            <a:xfrm>
              <a:off x="7957623" y="4469534"/>
              <a:ext cx="1150492" cy="71247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pt-PT" sz="1400">
                  <a:solidFill>
                    <a:srgbClr val="FFA900"/>
                  </a:solidFill>
                  <a:latin typeface="Dosis Light" panose="02010803020202060003" pitchFamily="2" charset="77"/>
                </a:rPr>
                <a:t>WP2 </a:t>
              </a:r>
            </a:p>
            <a:p>
              <a:pPr algn="ctr"/>
              <a:r>
                <a:rPr lang="pt-PT" sz="120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Dissemination</a:t>
              </a:r>
              <a:endParaRPr lang="pt-PT" sz="1200">
                <a:solidFill>
                  <a:srgbClr val="FFA900"/>
                </a:solidFill>
                <a:latin typeface="Dosis Light" panose="02010803020202060003" pitchFamily="2" charset="77"/>
              </a:endParaRPr>
            </a:p>
          </p:txBody>
        </p:sp>
        <p:sp>
          <p:nvSpPr>
            <p:cNvPr id="60" name="Retângulo: Cantos Arredondados 36">
              <a:extLst>
                <a:ext uri="{FF2B5EF4-FFF2-40B4-BE49-F238E27FC236}">
                  <a16:creationId xmlns:a16="http://schemas.microsoft.com/office/drawing/2014/main" id="{BA54F73C-954D-0748-8D46-3712E270CDBD}"/>
                </a:ext>
              </a:extLst>
            </p:cNvPr>
            <p:cNvSpPr/>
            <p:nvPr/>
          </p:nvSpPr>
          <p:spPr>
            <a:xfrm>
              <a:off x="3477087" y="4476644"/>
              <a:ext cx="1147569" cy="71247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t-PT" sz="1400">
                  <a:solidFill>
                    <a:srgbClr val="FFA900"/>
                  </a:solidFill>
                  <a:latin typeface="Dosis Light" panose="02010803020202060003" pitchFamily="2" charset="77"/>
                </a:rPr>
                <a:t>WP3 </a:t>
              </a:r>
              <a:r>
                <a:rPr lang="pt-PT" sz="140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Evaluation</a:t>
              </a:r>
              <a:endParaRPr lang="pt-PT" sz="1400">
                <a:solidFill>
                  <a:srgbClr val="FFA900"/>
                </a:solidFill>
                <a:latin typeface="Dosis Light" panose="02010803020202060003" pitchFamily="2" charset="77"/>
              </a:endParaRPr>
            </a:p>
          </p:txBody>
        </p:sp>
        <p:cxnSp>
          <p:nvCxnSpPr>
            <p:cNvPr id="61" name="Conexão reta unidirecional 38">
              <a:extLst>
                <a:ext uri="{FF2B5EF4-FFF2-40B4-BE49-F238E27FC236}">
                  <a16:creationId xmlns:a16="http://schemas.microsoft.com/office/drawing/2014/main" id="{F3231765-B59E-7E49-B92B-369FF5429C8B}"/>
                </a:ext>
              </a:extLst>
            </p:cNvPr>
            <p:cNvCxnSpPr>
              <a:cxnSpLocks/>
              <a:stCxn id="62" idx="1"/>
              <a:endCxn id="60" idx="2"/>
            </p:cNvCxnSpPr>
            <p:nvPr/>
          </p:nvCxnSpPr>
          <p:spPr>
            <a:xfrm flipH="1" flipV="1">
              <a:off x="4050871" y="5189115"/>
              <a:ext cx="1180254" cy="252225"/>
            </a:xfrm>
            <a:prstGeom prst="straightConnector1">
              <a:avLst/>
            </a:prstGeom>
            <a:noFill/>
            <a:ln w="3175" cap="flat">
              <a:solidFill>
                <a:srgbClr val="FFA9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CD3B5D90-D202-5D42-9509-84301A38BA06}"/>
                </a:ext>
              </a:extLst>
            </p:cNvPr>
            <p:cNvSpPr/>
            <p:nvPr/>
          </p:nvSpPr>
          <p:spPr>
            <a:xfrm>
              <a:off x="5231125" y="5086878"/>
              <a:ext cx="1784226" cy="70892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t-PT" sz="1450" err="1">
                  <a:solidFill>
                    <a:srgbClr val="FF544E"/>
                  </a:solidFill>
                  <a:latin typeface="Dosis Light"/>
                </a:rPr>
                <a:t>Executive</a:t>
              </a:r>
              <a:r>
                <a:rPr lang="pt-PT" sz="1450">
                  <a:solidFill>
                    <a:srgbClr val="FF544E"/>
                  </a:solidFill>
                  <a:latin typeface="Dosis Light"/>
                </a:rPr>
                <a:t> Board (EB)</a:t>
              </a:r>
              <a:endParaRPr lang="pt-PT" sz="1477">
                <a:solidFill>
                  <a:srgbClr val="FF544E"/>
                </a:solidFill>
                <a:latin typeface="Dosis Light" panose="02010803020202060003" pitchFamily="2" charset="77"/>
              </a:endParaRPr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406D9D81-7266-1747-85AD-2CF113BBE2A6}"/>
                </a:ext>
              </a:extLst>
            </p:cNvPr>
            <p:cNvSpPr/>
            <p:nvPr/>
          </p:nvSpPr>
          <p:spPr>
            <a:xfrm>
              <a:off x="1041981" y="4466300"/>
              <a:ext cx="1516146" cy="73315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t-PT" sz="1477" err="1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Advisory</a:t>
              </a:r>
              <a:r>
                <a:rPr lang="pt-PT" sz="1477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 </a:t>
              </a:r>
            </a:p>
            <a:p>
              <a:pPr algn="ctr"/>
              <a:r>
                <a:rPr lang="pt-PT" sz="1477" err="1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Group</a:t>
              </a:r>
              <a:endParaRPr lang="pt-PT" sz="1477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endParaRPr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8853CEA4-003E-A74C-8487-A53937A1E2E1}"/>
                </a:ext>
              </a:extLst>
            </p:cNvPr>
            <p:cNvSpPr/>
            <p:nvPr/>
          </p:nvSpPr>
          <p:spPr>
            <a:xfrm>
              <a:off x="1029206" y="5314042"/>
              <a:ext cx="1506188" cy="71247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t-PT" sz="1477" err="1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Collaborative</a:t>
              </a:r>
              <a:r>
                <a:rPr lang="pt-PT" sz="1477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 </a:t>
              </a:r>
              <a:r>
                <a:rPr lang="pt-PT" sz="1477" err="1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Partners</a:t>
              </a:r>
              <a:endParaRPr lang="pt-PT" sz="1477">
                <a:solidFill>
                  <a:schemeClr val="bg1">
                    <a:lumMod val="50000"/>
                  </a:schemeClr>
                </a:solidFill>
                <a:latin typeface="Dosis Light" panose="02010803020202060003" pitchFamily="2" charset="77"/>
              </a:endParaRP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076C8145-F2BC-C744-B6A7-4FBC27B0E4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8621" y="1558280"/>
              <a:ext cx="2491182" cy="814959"/>
            </a:xfrm>
            <a:prstGeom prst="rect">
              <a:avLst/>
            </a:prstGeom>
          </p:spPr>
        </p:pic>
        <p:sp>
          <p:nvSpPr>
            <p:cNvPr id="66" name="CaixaDeTexto 30">
              <a:extLst>
                <a:ext uri="{FF2B5EF4-FFF2-40B4-BE49-F238E27FC236}">
                  <a16:creationId xmlns:a16="http://schemas.microsoft.com/office/drawing/2014/main" id="{74588AD4-0231-B642-888B-8EEC184D016C}"/>
                </a:ext>
              </a:extLst>
            </p:cNvPr>
            <p:cNvSpPr txBox="1"/>
            <p:nvPr/>
          </p:nvSpPr>
          <p:spPr>
            <a:xfrm rot="16200000">
              <a:off x="1533318" y="4868187"/>
              <a:ext cx="2428716" cy="339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354" b="1">
                  <a:solidFill>
                    <a:schemeClr val="bg1">
                      <a:lumMod val="75000"/>
                    </a:schemeClr>
                  </a:solidFill>
                  <a:latin typeface="Dosis Light" panose="02010803020202060003" pitchFamily="2" charset="77"/>
                </a:rPr>
                <a:t>External environment</a:t>
              </a:r>
            </a:p>
          </p:txBody>
        </p:sp>
        <p:sp>
          <p:nvSpPr>
            <p:cNvPr id="67" name="Retângulo: Cantos Arredondados 16">
              <a:extLst>
                <a:ext uri="{FF2B5EF4-FFF2-40B4-BE49-F238E27FC236}">
                  <a16:creationId xmlns:a16="http://schemas.microsoft.com/office/drawing/2014/main" id="{88EC7257-4F46-1A47-A61F-60E5D2F930FD}"/>
                </a:ext>
              </a:extLst>
            </p:cNvPr>
            <p:cNvSpPr/>
            <p:nvPr/>
          </p:nvSpPr>
          <p:spPr>
            <a:xfrm>
              <a:off x="4347406" y="6192114"/>
              <a:ext cx="934892" cy="71247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r>
                <a:rPr lang="pt-PT" sz="1400">
                  <a:solidFill>
                    <a:srgbClr val="FFA900"/>
                  </a:solidFill>
                  <a:latin typeface="Dosis Light" panose="02010803020202060003" pitchFamily="2" charset="77"/>
                </a:rPr>
                <a:t>W4 Leaders</a:t>
              </a:r>
            </a:p>
          </p:txBody>
        </p:sp>
        <p:sp>
          <p:nvSpPr>
            <p:cNvPr id="68" name="Retângulo: Cantos Arredondados 16">
              <a:extLst>
                <a:ext uri="{FF2B5EF4-FFF2-40B4-BE49-F238E27FC236}">
                  <a16:creationId xmlns:a16="http://schemas.microsoft.com/office/drawing/2014/main" id="{F2FE8C59-C27C-1E4B-82BD-2E8A48B330EB}"/>
                </a:ext>
              </a:extLst>
            </p:cNvPr>
            <p:cNvSpPr/>
            <p:nvPr/>
          </p:nvSpPr>
          <p:spPr>
            <a:xfrm>
              <a:off x="5348190" y="6185390"/>
              <a:ext cx="934892" cy="71247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r>
                <a:rPr lang="pt-PT" sz="1400">
                  <a:solidFill>
                    <a:srgbClr val="FFA900"/>
                  </a:solidFill>
                  <a:latin typeface="Dosis Light" panose="02010803020202060003" pitchFamily="2" charset="77"/>
                </a:rPr>
                <a:t>W5 Leaders</a:t>
              </a:r>
            </a:p>
          </p:txBody>
        </p:sp>
        <p:sp>
          <p:nvSpPr>
            <p:cNvPr id="69" name="Retângulo: Cantos Arredondados 16">
              <a:extLst>
                <a:ext uri="{FF2B5EF4-FFF2-40B4-BE49-F238E27FC236}">
                  <a16:creationId xmlns:a16="http://schemas.microsoft.com/office/drawing/2014/main" id="{C889553D-9218-B544-8E75-C8F162447984}"/>
                </a:ext>
              </a:extLst>
            </p:cNvPr>
            <p:cNvSpPr/>
            <p:nvPr/>
          </p:nvSpPr>
          <p:spPr>
            <a:xfrm>
              <a:off x="6342858" y="6178918"/>
              <a:ext cx="934892" cy="71247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r>
                <a:rPr lang="pt-PT" sz="1400">
                  <a:solidFill>
                    <a:srgbClr val="FFA900"/>
                  </a:solidFill>
                  <a:latin typeface="Dosis Light" panose="02010803020202060003" pitchFamily="2" charset="77"/>
                </a:rPr>
                <a:t>W6 Leaders</a:t>
              </a:r>
            </a:p>
          </p:txBody>
        </p:sp>
        <p:sp>
          <p:nvSpPr>
            <p:cNvPr id="70" name="Retângulo: Cantos Arredondados 16">
              <a:extLst>
                <a:ext uri="{FF2B5EF4-FFF2-40B4-BE49-F238E27FC236}">
                  <a16:creationId xmlns:a16="http://schemas.microsoft.com/office/drawing/2014/main" id="{3CD6EE9C-1D9C-EC41-8B16-E35B1215AC33}"/>
                </a:ext>
              </a:extLst>
            </p:cNvPr>
            <p:cNvSpPr/>
            <p:nvPr/>
          </p:nvSpPr>
          <p:spPr>
            <a:xfrm>
              <a:off x="7345606" y="6173378"/>
              <a:ext cx="934892" cy="71247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r>
                <a:rPr lang="pt-PT" sz="1400">
                  <a:solidFill>
                    <a:srgbClr val="FFA900"/>
                  </a:solidFill>
                  <a:latin typeface="Dosis Light" panose="02010803020202060003" pitchFamily="2" charset="77"/>
                </a:rPr>
                <a:t>W7 Leaders</a:t>
              </a:r>
            </a:p>
          </p:txBody>
        </p:sp>
        <p:sp>
          <p:nvSpPr>
            <p:cNvPr id="71" name="Retângulo: Cantos Arredondados 16">
              <a:extLst>
                <a:ext uri="{FF2B5EF4-FFF2-40B4-BE49-F238E27FC236}">
                  <a16:creationId xmlns:a16="http://schemas.microsoft.com/office/drawing/2014/main" id="{EBDF42E2-37E5-E24C-854B-F518701D542E}"/>
                </a:ext>
              </a:extLst>
            </p:cNvPr>
            <p:cNvSpPr/>
            <p:nvPr/>
          </p:nvSpPr>
          <p:spPr>
            <a:xfrm>
              <a:off x="8346390" y="6154446"/>
              <a:ext cx="934892" cy="71247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r>
                <a:rPr lang="pt-PT" sz="1400">
                  <a:solidFill>
                    <a:srgbClr val="FFA900"/>
                  </a:solidFill>
                  <a:latin typeface="Dosis Light" panose="02010803020202060003" pitchFamily="2" charset="77"/>
                </a:rPr>
                <a:t>W8 Leaders</a:t>
              </a:r>
            </a:p>
          </p:txBody>
        </p:sp>
        <p:cxnSp>
          <p:nvCxnSpPr>
            <p:cNvPr id="72" name="Elbow Connector 71">
              <a:extLst>
                <a:ext uri="{FF2B5EF4-FFF2-40B4-BE49-F238E27FC236}">
                  <a16:creationId xmlns:a16="http://schemas.microsoft.com/office/drawing/2014/main" id="{4CAFCFD0-B17B-BD49-B3F1-096FD83D102B}"/>
                </a:ext>
              </a:extLst>
            </p:cNvPr>
            <p:cNvCxnSpPr>
              <a:cxnSpLocks/>
              <a:stCxn id="56" idx="0"/>
              <a:endCxn id="62" idx="2"/>
            </p:cNvCxnSpPr>
            <p:nvPr/>
          </p:nvCxnSpPr>
          <p:spPr>
            <a:xfrm rot="5400000" flipH="1" flipV="1">
              <a:off x="4772077" y="4840953"/>
              <a:ext cx="396313" cy="2306009"/>
            </a:xfrm>
            <a:prstGeom prst="bentConnector3">
              <a:avLst/>
            </a:prstGeom>
            <a:noFill/>
            <a:ln w="6350" cap="sq">
              <a:solidFill>
                <a:srgbClr val="FFA9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3" name="Elbow Connector 72">
              <a:extLst>
                <a:ext uri="{FF2B5EF4-FFF2-40B4-BE49-F238E27FC236}">
                  <a16:creationId xmlns:a16="http://schemas.microsoft.com/office/drawing/2014/main" id="{1D0ECFCC-327E-9C4C-B657-8395A6F51D12}"/>
                </a:ext>
              </a:extLst>
            </p:cNvPr>
            <p:cNvCxnSpPr>
              <a:cxnSpLocks/>
              <a:stCxn id="67" idx="0"/>
              <a:endCxn id="62" idx="2"/>
            </p:cNvCxnSpPr>
            <p:nvPr/>
          </p:nvCxnSpPr>
          <p:spPr>
            <a:xfrm rot="5400000" flipH="1" flipV="1">
              <a:off x="5270888" y="5339765"/>
              <a:ext cx="396313" cy="1308386"/>
            </a:xfrm>
            <a:prstGeom prst="bentConnector3">
              <a:avLst>
                <a:gd name="adj1" fmla="val 50000"/>
              </a:avLst>
            </a:prstGeom>
            <a:noFill/>
            <a:ln w="6350" cap="sq">
              <a:solidFill>
                <a:srgbClr val="FFA9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4" name="Elbow Connector 73">
              <a:extLst>
                <a:ext uri="{FF2B5EF4-FFF2-40B4-BE49-F238E27FC236}">
                  <a16:creationId xmlns:a16="http://schemas.microsoft.com/office/drawing/2014/main" id="{38F9F7EF-02C8-1548-A877-4FB93307A89C}"/>
                </a:ext>
              </a:extLst>
            </p:cNvPr>
            <p:cNvCxnSpPr>
              <a:cxnSpLocks/>
              <a:stCxn id="68" idx="0"/>
              <a:endCxn id="62" idx="2"/>
            </p:cNvCxnSpPr>
            <p:nvPr/>
          </p:nvCxnSpPr>
          <p:spPr>
            <a:xfrm rot="5400000" flipH="1" flipV="1">
              <a:off x="5774643" y="5836797"/>
              <a:ext cx="389589" cy="307602"/>
            </a:xfrm>
            <a:prstGeom prst="bentConnector3">
              <a:avLst>
                <a:gd name="adj1" fmla="val 50000"/>
              </a:avLst>
            </a:prstGeom>
            <a:noFill/>
            <a:ln w="6350" cap="sq">
              <a:solidFill>
                <a:srgbClr val="FFA9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5" name="Elbow Connector 74">
              <a:extLst>
                <a:ext uri="{FF2B5EF4-FFF2-40B4-BE49-F238E27FC236}">
                  <a16:creationId xmlns:a16="http://schemas.microsoft.com/office/drawing/2014/main" id="{C906D445-0237-5F49-B4A2-E5F83CADFD4C}"/>
                </a:ext>
              </a:extLst>
            </p:cNvPr>
            <p:cNvCxnSpPr>
              <a:cxnSpLocks/>
              <a:stCxn id="69" idx="0"/>
              <a:endCxn id="62" idx="2"/>
            </p:cNvCxnSpPr>
            <p:nvPr/>
          </p:nvCxnSpPr>
          <p:spPr>
            <a:xfrm rot="16200000" flipV="1">
              <a:off x="6275214" y="5643826"/>
              <a:ext cx="383116" cy="687066"/>
            </a:xfrm>
            <a:prstGeom prst="bentConnector3">
              <a:avLst>
                <a:gd name="adj1" fmla="val 50000"/>
              </a:avLst>
            </a:prstGeom>
            <a:noFill/>
            <a:ln w="6350" cap="sq">
              <a:solidFill>
                <a:srgbClr val="FFA9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6" name="Elbow Connector 75">
              <a:extLst>
                <a:ext uri="{FF2B5EF4-FFF2-40B4-BE49-F238E27FC236}">
                  <a16:creationId xmlns:a16="http://schemas.microsoft.com/office/drawing/2014/main" id="{222AB149-0E09-EC41-A9AB-640895F1284C}"/>
                </a:ext>
              </a:extLst>
            </p:cNvPr>
            <p:cNvCxnSpPr>
              <a:cxnSpLocks/>
              <a:stCxn id="70" idx="0"/>
              <a:endCxn id="62" idx="2"/>
            </p:cNvCxnSpPr>
            <p:nvPr/>
          </p:nvCxnSpPr>
          <p:spPr>
            <a:xfrm rot="16200000" flipV="1">
              <a:off x="6779358" y="5139683"/>
              <a:ext cx="377577" cy="1689814"/>
            </a:xfrm>
            <a:prstGeom prst="bentConnector3">
              <a:avLst>
                <a:gd name="adj1" fmla="val 50000"/>
              </a:avLst>
            </a:prstGeom>
            <a:noFill/>
            <a:ln w="6350" cap="sq">
              <a:solidFill>
                <a:srgbClr val="FFA9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7" name="Elbow Connector 76">
              <a:extLst>
                <a:ext uri="{FF2B5EF4-FFF2-40B4-BE49-F238E27FC236}">
                  <a16:creationId xmlns:a16="http://schemas.microsoft.com/office/drawing/2014/main" id="{946D317C-5032-8F47-BA3B-796C209AA2F2}"/>
                </a:ext>
              </a:extLst>
            </p:cNvPr>
            <p:cNvCxnSpPr>
              <a:cxnSpLocks/>
              <a:stCxn id="71" idx="0"/>
              <a:endCxn id="62" idx="2"/>
            </p:cNvCxnSpPr>
            <p:nvPr/>
          </p:nvCxnSpPr>
          <p:spPr>
            <a:xfrm rot="16200000" flipV="1">
              <a:off x="7289217" y="4629825"/>
              <a:ext cx="358645" cy="2690598"/>
            </a:xfrm>
            <a:prstGeom prst="bentConnector3">
              <a:avLst>
                <a:gd name="adj1" fmla="val 50000"/>
              </a:avLst>
            </a:prstGeom>
            <a:noFill/>
            <a:ln w="6350" cap="sq">
              <a:solidFill>
                <a:srgbClr val="FFA9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772D3443-E07B-4747-884E-0720DC860EA2}"/>
                </a:ext>
              </a:extLst>
            </p:cNvPr>
            <p:cNvCxnSpPr>
              <a:cxnSpLocks/>
              <a:stCxn id="28" idx="2"/>
              <a:endCxn id="30" idx="0"/>
            </p:cNvCxnSpPr>
            <p:nvPr/>
          </p:nvCxnSpPr>
          <p:spPr>
            <a:xfrm>
              <a:off x="6117061" y="2412127"/>
              <a:ext cx="2453" cy="417785"/>
            </a:xfrm>
            <a:prstGeom prst="line">
              <a:avLst/>
            </a:prstGeom>
            <a:noFill/>
            <a:ln w="3175" cap="flat">
              <a:solidFill>
                <a:srgbClr val="FF544E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07E778C-7F94-A44B-A034-53584CAC5F63}"/>
                </a:ext>
              </a:extLst>
            </p:cNvPr>
            <p:cNvCxnSpPr>
              <a:cxnSpLocks/>
              <a:stCxn id="30" idx="2"/>
              <a:endCxn id="50" idx="0"/>
            </p:cNvCxnSpPr>
            <p:nvPr/>
          </p:nvCxnSpPr>
          <p:spPr>
            <a:xfrm>
              <a:off x="6119513" y="3538837"/>
              <a:ext cx="2182" cy="417786"/>
            </a:xfrm>
            <a:prstGeom prst="line">
              <a:avLst/>
            </a:prstGeom>
            <a:noFill/>
            <a:ln w="3175" cap="flat">
              <a:solidFill>
                <a:srgbClr val="FF544E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0CFC206B-48DF-B64D-94BB-3477D810C4E1}"/>
                </a:ext>
              </a:extLst>
            </p:cNvPr>
            <p:cNvCxnSpPr>
              <a:cxnSpLocks/>
              <a:stCxn id="50" idx="2"/>
              <a:endCxn id="62" idx="0"/>
            </p:cNvCxnSpPr>
            <p:nvPr/>
          </p:nvCxnSpPr>
          <p:spPr>
            <a:xfrm>
              <a:off x="6121695" y="4669093"/>
              <a:ext cx="1543" cy="417786"/>
            </a:xfrm>
            <a:prstGeom prst="line">
              <a:avLst/>
            </a:prstGeom>
            <a:noFill/>
            <a:ln w="3175" cap="flat">
              <a:solidFill>
                <a:srgbClr val="FF544E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1" name="Conexão reta unidirecional 38">
              <a:extLst>
                <a:ext uri="{FF2B5EF4-FFF2-40B4-BE49-F238E27FC236}">
                  <a16:creationId xmlns:a16="http://schemas.microsoft.com/office/drawing/2014/main" id="{844C9693-27AA-F24A-A5F4-B4EC851AAB25}"/>
                </a:ext>
              </a:extLst>
            </p:cNvPr>
            <p:cNvCxnSpPr>
              <a:cxnSpLocks/>
              <a:stCxn id="59" idx="2"/>
              <a:endCxn id="62" idx="3"/>
            </p:cNvCxnSpPr>
            <p:nvPr/>
          </p:nvCxnSpPr>
          <p:spPr>
            <a:xfrm flipH="1">
              <a:off x="7015352" y="5182005"/>
              <a:ext cx="1517518" cy="259335"/>
            </a:xfrm>
            <a:prstGeom prst="straightConnector1">
              <a:avLst/>
            </a:prstGeom>
            <a:noFill/>
            <a:ln w="3175" cap="flat">
              <a:solidFill>
                <a:srgbClr val="FFA9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2" name="Conexão reta unidirecional 38">
              <a:extLst>
                <a:ext uri="{FF2B5EF4-FFF2-40B4-BE49-F238E27FC236}">
                  <a16:creationId xmlns:a16="http://schemas.microsoft.com/office/drawing/2014/main" id="{9E7A3BE4-E0E2-DE40-A233-B14C0216B9D3}"/>
                </a:ext>
              </a:extLst>
            </p:cNvPr>
            <p:cNvCxnSpPr>
              <a:cxnSpLocks/>
              <a:stCxn id="58" idx="1"/>
              <a:endCxn id="59" idx="3"/>
            </p:cNvCxnSpPr>
            <p:nvPr/>
          </p:nvCxnSpPr>
          <p:spPr>
            <a:xfrm flipH="1">
              <a:off x="9108115" y="4823436"/>
              <a:ext cx="601229" cy="2332"/>
            </a:xfrm>
            <a:prstGeom prst="straightConnector1">
              <a:avLst/>
            </a:prstGeom>
            <a:noFill/>
            <a:ln w="3175" cap="flat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3" name="Conexão reta unidirecional 38">
              <a:extLst>
                <a:ext uri="{FF2B5EF4-FFF2-40B4-BE49-F238E27FC236}">
                  <a16:creationId xmlns:a16="http://schemas.microsoft.com/office/drawing/2014/main" id="{16DE527F-EA54-A244-A371-9FA27FBBFF6C}"/>
                </a:ext>
              </a:extLst>
            </p:cNvPr>
            <p:cNvCxnSpPr>
              <a:cxnSpLocks/>
              <a:stCxn id="59" idx="0"/>
              <a:endCxn id="50" idx="3"/>
            </p:cNvCxnSpPr>
            <p:nvPr/>
          </p:nvCxnSpPr>
          <p:spPr>
            <a:xfrm flipH="1" flipV="1">
              <a:off x="7013809" y="4312856"/>
              <a:ext cx="1519061" cy="156677"/>
            </a:xfrm>
            <a:prstGeom prst="straightConnector1">
              <a:avLst/>
            </a:prstGeom>
            <a:noFill/>
            <a:ln w="3175" cap="flat">
              <a:solidFill>
                <a:srgbClr val="FFA9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4" name="Conexão reta unidirecional 38">
              <a:extLst>
                <a:ext uri="{FF2B5EF4-FFF2-40B4-BE49-F238E27FC236}">
                  <a16:creationId xmlns:a16="http://schemas.microsoft.com/office/drawing/2014/main" id="{1E246235-B377-2840-A03F-E7C076BCC4BA}"/>
                </a:ext>
              </a:extLst>
            </p:cNvPr>
            <p:cNvCxnSpPr>
              <a:cxnSpLocks/>
              <a:stCxn id="50" idx="1"/>
              <a:endCxn id="60" idx="0"/>
            </p:cNvCxnSpPr>
            <p:nvPr/>
          </p:nvCxnSpPr>
          <p:spPr>
            <a:xfrm flipH="1">
              <a:off x="4050871" y="4312858"/>
              <a:ext cx="1178710" cy="163787"/>
            </a:xfrm>
            <a:prstGeom prst="straightConnector1">
              <a:avLst/>
            </a:prstGeom>
            <a:noFill/>
            <a:ln w="3175" cap="flat">
              <a:solidFill>
                <a:srgbClr val="FFA9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305673741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5">
            <a:extLst>
              <a:ext uri="{FF2B5EF4-FFF2-40B4-BE49-F238E27FC236}">
                <a16:creationId xmlns:a16="http://schemas.microsoft.com/office/drawing/2014/main" id="{37B531E1-491F-FF41-8DDE-E8A56FB4BB97}"/>
              </a:ext>
            </a:extLst>
          </p:cNvPr>
          <p:cNvSpPr txBox="1"/>
          <p:nvPr/>
        </p:nvSpPr>
        <p:spPr>
          <a:xfrm>
            <a:off x="938885" y="243166"/>
            <a:ext cx="9245639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X-eHealth </a:t>
            </a:r>
            <a:r>
              <a:rPr lang="pt-PT" sz="4431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Expected</a:t>
            </a:r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4431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Results</a:t>
            </a:r>
            <a:endParaRPr lang="pt-PT" sz="4431" b="1">
              <a:solidFill>
                <a:srgbClr val="FF564D"/>
              </a:solidFill>
              <a:latin typeface="Dosis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819E9A9-2481-7641-A1A6-7A9F85A23BB9}"/>
              </a:ext>
            </a:extLst>
          </p:cNvPr>
          <p:cNvSpPr/>
          <p:nvPr/>
        </p:nvSpPr>
        <p:spPr>
          <a:xfrm>
            <a:off x="8478979" y="1628184"/>
            <a:ext cx="3189600" cy="3825164"/>
          </a:xfrm>
          <a:prstGeom prst="roundRect">
            <a:avLst/>
          </a:prstGeom>
          <a:solidFill>
            <a:schemeClr val="bg1"/>
          </a:solidFill>
          <a:ln w="6350">
            <a:solidFill>
              <a:srgbClr val="FFA900"/>
            </a:solidFill>
            <a:prstDash val="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/>
            <a:r>
              <a:rPr lang="pt-PT" sz="1477" b="1" u="sng">
                <a:solidFill>
                  <a:srgbClr val="FFA900"/>
                </a:solidFill>
                <a:latin typeface="Dosis Light" panose="02010803020202060003" pitchFamily="2" charset="77"/>
              </a:rPr>
              <a:t>X-</a:t>
            </a:r>
            <a:r>
              <a:rPr lang="pt-PT" sz="1477" b="1" u="sng" err="1">
                <a:solidFill>
                  <a:srgbClr val="FFA900"/>
                </a:solidFill>
                <a:latin typeface="Dosis Light" panose="02010803020202060003" pitchFamily="2" charset="77"/>
              </a:rPr>
              <a:t>eHealth</a:t>
            </a:r>
            <a:r>
              <a:rPr lang="pt-PT" sz="1477" b="1" u="sng">
                <a:solidFill>
                  <a:srgbClr val="FFA900"/>
                </a:solidFill>
                <a:latin typeface="Dosis Light" panose="02010803020202060003" pitchFamily="2" charset="77"/>
              </a:rPr>
              <a:t> </a:t>
            </a:r>
            <a:r>
              <a:rPr lang="pt-PT" sz="1477" b="1" u="sng" err="1">
                <a:solidFill>
                  <a:srgbClr val="FFA900"/>
                </a:solidFill>
                <a:latin typeface="Dosis Light" panose="02010803020202060003" pitchFamily="2" charset="77"/>
              </a:rPr>
              <a:t>Stakeholders</a:t>
            </a:r>
            <a:endParaRPr lang="pt-PT" sz="1477" b="1" u="sng">
              <a:solidFill>
                <a:srgbClr val="FFA900"/>
              </a:solidFill>
              <a:latin typeface="Dosis Light" panose="02010803020202060003" pitchFamily="2" charset="77"/>
            </a:endParaRPr>
          </a:p>
          <a:p>
            <a:pPr algn="ctr"/>
            <a:endParaRPr lang="pt-PT" sz="1477">
              <a:solidFill>
                <a:schemeClr val="tx1">
                  <a:lumMod val="50000"/>
                  <a:lumOff val="50000"/>
                </a:schemeClr>
              </a:solidFill>
              <a:latin typeface="Dosis Light" panose="02010803020202060003" pitchFamily="2" charset="77"/>
            </a:endParaRPr>
          </a:p>
          <a:p>
            <a:pPr algn="ctr"/>
            <a:endParaRPr lang="pt-PT" sz="1477">
              <a:solidFill>
                <a:schemeClr val="tx1">
                  <a:lumMod val="50000"/>
                  <a:lumOff val="50000"/>
                </a:schemeClr>
              </a:solidFill>
              <a:latin typeface="Dosis Light" panose="02010803020202060003" pitchFamily="2" charset="77"/>
            </a:endParaRPr>
          </a:p>
          <a:p>
            <a:pPr algn="ctr"/>
            <a:r>
              <a:rPr lang="pt-PT" sz="1477">
                <a:solidFill>
                  <a:schemeClr val="tx1"/>
                </a:solidFill>
                <a:latin typeface="Dosis Light" panose="02010803020202060003" pitchFamily="2" charset="77"/>
              </a:rPr>
              <a:t>​</a:t>
            </a:r>
          </a:p>
          <a:p>
            <a:pPr algn="ctr"/>
            <a:endParaRPr lang="pt-PT" sz="1477">
              <a:solidFill>
                <a:schemeClr val="tx1"/>
              </a:solidFill>
              <a:latin typeface="Dosis Light" panose="02010803020202060003" pitchFamily="2" charset="77"/>
            </a:endParaRPr>
          </a:p>
          <a:p>
            <a:pPr algn="ctr"/>
            <a:endParaRPr lang="pt-PT" sz="1477">
              <a:solidFill>
                <a:schemeClr val="tx1"/>
              </a:solidFill>
              <a:latin typeface="Dosis Light" panose="02010803020202060003" pitchFamily="2" charset="77"/>
            </a:endParaRPr>
          </a:p>
          <a:p>
            <a:pPr algn="ctr"/>
            <a:endParaRPr lang="pt-PT" sz="1477">
              <a:solidFill>
                <a:schemeClr val="tx1"/>
              </a:solidFill>
              <a:latin typeface="Dosis Light" panose="02010803020202060003" pitchFamily="2" charset="77"/>
            </a:endParaRPr>
          </a:p>
          <a:p>
            <a:pPr algn="ctr"/>
            <a:endParaRPr lang="pt-PT" sz="1477">
              <a:solidFill>
                <a:schemeClr val="tx1"/>
              </a:solidFill>
              <a:latin typeface="Dosis Light" panose="02010803020202060003" pitchFamily="2" charset="77"/>
            </a:endParaRPr>
          </a:p>
          <a:p>
            <a:pPr algn="ctr"/>
            <a:endParaRPr lang="pt-PT" sz="1477">
              <a:solidFill>
                <a:schemeClr val="tx1"/>
              </a:solidFill>
              <a:latin typeface="Dosis Light" panose="02010803020202060003" pitchFamily="2" charset="77"/>
            </a:endParaRPr>
          </a:p>
          <a:p>
            <a:pPr algn="ctr"/>
            <a:endParaRPr lang="pt-PT" sz="1477">
              <a:solidFill>
                <a:schemeClr val="tx1"/>
              </a:solidFill>
              <a:latin typeface="Dosis Light" panose="02010803020202060003" pitchFamily="2" charset="77"/>
            </a:endParaRPr>
          </a:p>
          <a:p>
            <a:pPr algn="ctr"/>
            <a:endParaRPr lang="pt-PT" sz="1477">
              <a:solidFill>
                <a:schemeClr val="tx1">
                  <a:lumMod val="50000"/>
                  <a:lumOff val="50000"/>
                </a:schemeClr>
              </a:solidFill>
              <a:latin typeface="Dosis Light" panose="02010803020202060003" pitchFamily="2" charset="77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49CF1DB-FEC8-644C-A249-17E6764747E7}"/>
              </a:ext>
            </a:extLst>
          </p:cNvPr>
          <p:cNvSpPr/>
          <p:nvPr/>
        </p:nvSpPr>
        <p:spPr>
          <a:xfrm>
            <a:off x="938885" y="1628184"/>
            <a:ext cx="3189600" cy="3825164"/>
          </a:xfrm>
          <a:prstGeom prst="roundRect">
            <a:avLst/>
          </a:prstGeom>
          <a:solidFill>
            <a:srgbClr val="FBF9FB"/>
          </a:solidFill>
          <a:ln w="6350">
            <a:solidFill>
              <a:schemeClr val="bg1">
                <a:lumMod val="7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/>
            <a:r>
              <a:rPr lang="pt-PT" sz="1477" b="1" u="sng">
                <a:solidFill>
                  <a:schemeClr val="tx1"/>
                </a:solidFill>
                <a:latin typeface="Dosis Light" panose="02010803020202060003" pitchFamily="2" charset="77"/>
              </a:rPr>
              <a:t>eHealth Network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2801497-F124-5D40-9490-FE51DCFAA8A3}"/>
              </a:ext>
            </a:extLst>
          </p:cNvPr>
          <p:cNvSpPr/>
          <p:nvPr/>
        </p:nvSpPr>
        <p:spPr>
          <a:xfrm>
            <a:off x="4678878" y="1628184"/>
            <a:ext cx="3189600" cy="3825164"/>
          </a:xfrm>
          <a:prstGeom prst="roundRect">
            <a:avLst/>
          </a:prstGeom>
          <a:solidFill>
            <a:srgbClr val="FBF9FB"/>
          </a:solidFill>
          <a:ln w="6350">
            <a:solidFill>
              <a:srgbClr val="FF544E"/>
            </a:solidFill>
            <a:prstDash val="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/>
            <a:r>
              <a:rPr lang="pt-PT" sz="1477" b="1" u="sng" err="1">
                <a:solidFill>
                  <a:schemeClr val="tx1"/>
                </a:solidFill>
                <a:latin typeface="Dosis Light" panose="02010803020202060003" pitchFamily="2" charset="77"/>
              </a:rPr>
              <a:t>eHDSI</a:t>
            </a:r>
            <a:endParaRPr lang="pt-PT" sz="1477" b="1" u="sng">
              <a:solidFill>
                <a:schemeClr val="tx1"/>
              </a:solidFill>
              <a:latin typeface="Dosis Light" panose="02010803020202060003" pitchFamily="2" charset="77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6A0769E-3E52-8848-9F0C-BC2C97DC2823}"/>
              </a:ext>
            </a:extLst>
          </p:cNvPr>
          <p:cNvSpPr/>
          <p:nvPr/>
        </p:nvSpPr>
        <p:spPr>
          <a:xfrm>
            <a:off x="8776758" y="2992781"/>
            <a:ext cx="2740542" cy="612000"/>
          </a:xfrm>
          <a:prstGeom prst="roundRect">
            <a:avLst/>
          </a:prstGeom>
          <a:solidFill>
            <a:srgbClr val="FFA90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endParaRPr lang="en-GB" sz="1200">
              <a:solidFill>
                <a:schemeClr val="tx1"/>
              </a:solidFill>
            </a:endParaRPr>
          </a:p>
          <a:p>
            <a:pPr algn="ctr"/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Health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Professionals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and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Healthcare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Providers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​</a:t>
            </a:r>
          </a:p>
          <a:p>
            <a:pPr algn="ctr"/>
            <a:endParaRPr kumimoji="0" lang="en-PT" sz="12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sym typeface="Calibri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92A04BF-73C8-A644-B41F-B1545F6FE16E}"/>
              </a:ext>
            </a:extLst>
          </p:cNvPr>
          <p:cNvSpPr/>
          <p:nvPr/>
        </p:nvSpPr>
        <p:spPr>
          <a:xfrm>
            <a:off x="8787740" y="2247847"/>
            <a:ext cx="2740542" cy="612934"/>
          </a:xfrm>
          <a:prstGeom prst="roundRect">
            <a:avLst/>
          </a:prstGeom>
          <a:solidFill>
            <a:srgbClr val="FFA90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endParaRPr lang="en-GB" sz="1200">
              <a:solidFill>
                <a:schemeClr val="tx1"/>
              </a:solidFill>
            </a:endParaRPr>
          </a:p>
          <a:p>
            <a:pPr algn="ctr"/>
            <a:r>
              <a:rPr lang="en-GB" sz="1200">
                <a:solidFill>
                  <a:schemeClr val="tx1"/>
                </a:solidFill>
              </a:rPr>
              <a:t>Citizens</a:t>
            </a:r>
          </a:p>
          <a:p>
            <a:pPr algn="ctr"/>
            <a:endParaRPr kumimoji="0" lang="en-PT" sz="12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sym typeface="Calibri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7CDD4AD8-CD64-D244-93F7-E3A4F97550EF}"/>
              </a:ext>
            </a:extLst>
          </p:cNvPr>
          <p:cNvSpPr/>
          <p:nvPr/>
        </p:nvSpPr>
        <p:spPr>
          <a:xfrm>
            <a:off x="8776759" y="3735411"/>
            <a:ext cx="2751524" cy="612934"/>
          </a:xfrm>
          <a:prstGeom prst="roundRect">
            <a:avLst/>
          </a:prstGeom>
          <a:solidFill>
            <a:srgbClr val="FFA90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endParaRPr lang="en-GB" sz="1200">
              <a:solidFill>
                <a:schemeClr val="tx1"/>
              </a:solidFill>
            </a:endParaRPr>
          </a:p>
          <a:p>
            <a:pPr algn="ctr"/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Industries,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Researchers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and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Developers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​</a:t>
            </a:r>
          </a:p>
          <a:p>
            <a:pPr algn="ctr"/>
            <a:endParaRPr kumimoji="0" lang="en-PT" sz="12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sym typeface="Calibri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3CDCA15-4386-2C48-A5CE-99835F03CDEC}"/>
              </a:ext>
            </a:extLst>
          </p:cNvPr>
          <p:cNvSpPr/>
          <p:nvPr/>
        </p:nvSpPr>
        <p:spPr>
          <a:xfrm>
            <a:off x="8776759" y="4479442"/>
            <a:ext cx="2751524" cy="612934"/>
          </a:xfrm>
          <a:prstGeom prst="roundRect">
            <a:avLst/>
          </a:prstGeom>
          <a:solidFill>
            <a:srgbClr val="FFA90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endParaRPr lang="en-GB" sz="1200">
              <a:solidFill>
                <a:schemeClr val="tx1"/>
              </a:solidFill>
            </a:endParaRPr>
          </a:p>
          <a:p>
            <a:pPr algn="ctr"/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Member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States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and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National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Health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Authorities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​</a:t>
            </a:r>
          </a:p>
        </p:txBody>
      </p:sp>
      <p:sp>
        <p:nvSpPr>
          <p:cNvPr id="26" name="CaixaDeTexto 8">
            <a:extLst>
              <a:ext uri="{FF2B5EF4-FFF2-40B4-BE49-F238E27FC236}">
                <a16:creationId xmlns:a16="http://schemas.microsoft.com/office/drawing/2014/main" id="{5A70BD38-4036-AE48-BFD2-6D71580128B8}"/>
              </a:ext>
            </a:extLst>
          </p:cNvPr>
          <p:cNvSpPr txBox="1"/>
          <p:nvPr/>
        </p:nvSpPr>
        <p:spPr>
          <a:xfrm>
            <a:off x="938887" y="1012301"/>
            <a:ext cx="11594207" cy="471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Demonstrate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the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EEHRxF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use cases,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Influence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&amp;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Engage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eHealth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Stakeholders</a:t>
            </a:r>
            <a:endParaRPr lang="pt-PT" sz="2462">
              <a:solidFill>
                <a:srgbClr val="FFA900"/>
              </a:solidFill>
              <a:latin typeface="Dosis Medium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FCD116DC-2DDF-164A-B688-1333B1A0FD7C}"/>
              </a:ext>
            </a:extLst>
          </p:cNvPr>
          <p:cNvSpPr/>
          <p:nvPr/>
        </p:nvSpPr>
        <p:spPr>
          <a:xfrm>
            <a:off x="4903407" y="2251693"/>
            <a:ext cx="2740542" cy="468000"/>
          </a:xfrm>
          <a:prstGeom prst="roundRect">
            <a:avLst/>
          </a:prstGeom>
          <a:solidFill>
            <a:srgbClr val="FF544E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endParaRPr lang="en-GB" sz="1200">
              <a:solidFill>
                <a:schemeClr val="bg1"/>
              </a:solidFill>
            </a:endParaRPr>
          </a:p>
          <a:p>
            <a:pPr algn="ctr"/>
            <a:r>
              <a:rPr lang="en-GB" sz="1200">
                <a:solidFill>
                  <a:schemeClr val="bg1"/>
                </a:solidFill>
              </a:rPr>
              <a:t>Patient Summary Cluster</a:t>
            </a:r>
          </a:p>
          <a:p>
            <a:pPr algn="ctr"/>
            <a:endParaRPr kumimoji="0" lang="en-PT" sz="12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BAF4DF41-073E-9A48-BE26-8B6D07AC89A9}"/>
              </a:ext>
            </a:extLst>
          </p:cNvPr>
          <p:cNvSpPr/>
          <p:nvPr/>
        </p:nvSpPr>
        <p:spPr>
          <a:xfrm>
            <a:off x="4903407" y="2844864"/>
            <a:ext cx="2740542" cy="468000"/>
          </a:xfrm>
          <a:prstGeom prst="roundRect">
            <a:avLst/>
          </a:prstGeom>
          <a:solidFill>
            <a:srgbClr val="FF544E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endParaRPr lang="en-GB" sz="1200">
              <a:solidFill>
                <a:schemeClr val="bg1"/>
              </a:solidFill>
            </a:endParaRPr>
          </a:p>
          <a:p>
            <a:pPr algn="ctr"/>
            <a:r>
              <a:rPr lang="en-GB" sz="1200" err="1">
                <a:solidFill>
                  <a:schemeClr val="bg1"/>
                </a:solidFill>
              </a:rPr>
              <a:t>ePresciption</a:t>
            </a:r>
            <a:r>
              <a:rPr lang="en-GB" sz="1200">
                <a:solidFill>
                  <a:schemeClr val="bg1"/>
                </a:solidFill>
              </a:rPr>
              <a:t> Cluster</a:t>
            </a:r>
          </a:p>
          <a:p>
            <a:pPr algn="ctr"/>
            <a:endParaRPr kumimoji="0" lang="en-PT" sz="12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43412223-4F57-644C-A5F0-66640B101501}"/>
              </a:ext>
            </a:extLst>
          </p:cNvPr>
          <p:cNvSpPr/>
          <p:nvPr/>
        </p:nvSpPr>
        <p:spPr>
          <a:xfrm>
            <a:off x="4903407" y="3438035"/>
            <a:ext cx="2740542" cy="468000"/>
          </a:xfrm>
          <a:prstGeom prst="roundRect">
            <a:avLst/>
          </a:prstGeom>
          <a:solidFill>
            <a:srgbClr val="FF544E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endParaRPr lang="en-GB" sz="1200">
              <a:solidFill>
                <a:schemeClr val="bg1"/>
              </a:solidFill>
            </a:endParaRPr>
          </a:p>
          <a:p>
            <a:pPr algn="ctr"/>
            <a:r>
              <a:rPr lang="en-GB" sz="1200">
                <a:solidFill>
                  <a:schemeClr val="bg1"/>
                </a:solidFill>
              </a:rPr>
              <a:t>Semantic Work Group</a:t>
            </a:r>
          </a:p>
          <a:p>
            <a:pPr algn="ctr"/>
            <a:endParaRPr kumimoji="0" lang="en-PT" sz="12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EADED2E8-161B-A244-9405-40092E4CF4D9}"/>
              </a:ext>
            </a:extLst>
          </p:cNvPr>
          <p:cNvSpPr/>
          <p:nvPr/>
        </p:nvSpPr>
        <p:spPr>
          <a:xfrm>
            <a:off x="1163413" y="2272325"/>
            <a:ext cx="2740542" cy="45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endParaRPr lang="en-GB" sz="1200">
              <a:solidFill>
                <a:schemeClr val="tx1"/>
              </a:solidFill>
            </a:endParaRPr>
          </a:p>
          <a:p>
            <a:pPr algn="ctr"/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Member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States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and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National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Health</a:t>
            </a:r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Authorities</a:t>
            </a:r>
            <a:endParaRPr lang="pt-PT" sz="1200">
              <a:solidFill>
                <a:schemeClr val="tx1"/>
              </a:solidFill>
              <a:latin typeface="Dosis Light" panose="02010803020202060003" pitchFamily="2" charset="77"/>
            </a:endParaRPr>
          </a:p>
          <a:p>
            <a:pPr algn="ctr"/>
            <a:r>
              <a:rPr lang="pt-PT" sz="1200">
                <a:solidFill>
                  <a:schemeClr val="tx1"/>
                </a:solidFill>
                <a:latin typeface="Dosis Light" panose="02010803020202060003" pitchFamily="2" charset="77"/>
              </a:rPr>
              <a:t>​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D024B553-1756-E049-9DB4-00133D76D97F}"/>
              </a:ext>
            </a:extLst>
          </p:cNvPr>
          <p:cNvSpPr/>
          <p:nvPr/>
        </p:nvSpPr>
        <p:spPr>
          <a:xfrm>
            <a:off x="4903407" y="4624376"/>
            <a:ext cx="2740542" cy="468000"/>
          </a:xfrm>
          <a:prstGeom prst="roundRect">
            <a:avLst/>
          </a:prstGeom>
          <a:solidFill>
            <a:srgbClr val="FF544E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endParaRPr lang="en-GB" sz="1200">
              <a:solidFill>
                <a:schemeClr val="bg1"/>
              </a:solidFill>
            </a:endParaRPr>
          </a:p>
          <a:p>
            <a:pPr algn="ctr"/>
            <a:r>
              <a:rPr lang="en-GB" sz="1200">
                <a:solidFill>
                  <a:schemeClr val="bg1"/>
                </a:solidFill>
              </a:rPr>
              <a:t>Service Desk Community</a:t>
            </a:r>
          </a:p>
          <a:p>
            <a:pPr algn="ctr"/>
            <a:endParaRPr kumimoji="0" lang="en-PT" sz="12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1B0A53C7-6728-8148-8EA6-71DFCFD53F88}"/>
              </a:ext>
            </a:extLst>
          </p:cNvPr>
          <p:cNvSpPr/>
          <p:nvPr/>
        </p:nvSpPr>
        <p:spPr>
          <a:xfrm>
            <a:off x="4903407" y="4031206"/>
            <a:ext cx="2740542" cy="468000"/>
          </a:xfrm>
          <a:prstGeom prst="roundRect">
            <a:avLst/>
          </a:prstGeom>
          <a:solidFill>
            <a:srgbClr val="FF544E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endParaRPr lang="en-GB" sz="1200">
              <a:solidFill>
                <a:schemeClr val="bg1"/>
              </a:solidFill>
            </a:endParaRPr>
          </a:p>
          <a:p>
            <a:pPr algn="ctr"/>
            <a:r>
              <a:rPr lang="en-GB" sz="1200">
                <a:solidFill>
                  <a:schemeClr val="bg1"/>
                </a:solidFill>
              </a:rPr>
              <a:t>Legal Work Group</a:t>
            </a:r>
          </a:p>
          <a:p>
            <a:pPr algn="ctr"/>
            <a:endParaRPr kumimoji="0" lang="en-PT" sz="12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39" name="CaixaDeTexto 22">
            <a:extLst>
              <a:ext uri="{FF2B5EF4-FFF2-40B4-BE49-F238E27FC236}">
                <a16:creationId xmlns:a16="http://schemas.microsoft.com/office/drawing/2014/main" id="{38FFB287-9EBB-4F4D-8FC6-DF203D8415D6}"/>
              </a:ext>
            </a:extLst>
          </p:cNvPr>
          <p:cNvSpPr txBox="1"/>
          <p:nvPr/>
        </p:nvSpPr>
        <p:spPr>
          <a:xfrm>
            <a:off x="4435637" y="5136060"/>
            <a:ext cx="3552500" cy="276999"/>
          </a:xfrm>
          <a:prstGeom prst="rect">
            <a:avLst/>
          </a:prstGeom>
          <a:noFill/>
          <a:effectLst>
            <a:softEdge rad="520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1200" b="1">
                <a:solidFill>
                  <a:schemeClr val="tx1">
                    <a:lumMod val="50000"/>
                    <a:lumOff val="50000"/>
                  </a:schemeClr>
                </a:solidFill>
                <a:latin typeface="Dosis Light" panose="02010803020202060003" pitchFamily="2" charset="77"/>
              </a:rPr>
              <a:t>(...)</a:t>
            </a:r>
            <a:endParaRPr lang="pt-PT" sz="1100">
              <a:solidFill>
                <a:schemeClr val="tx1">
                  <a:lumMod val="50000"/>
                  <a:lumOff val="50000"/>
                </a:schemeClr>
              </a:solidFill>
              <a:latin typeface="Dosis Light" panose="02010803020202060003" pitchFamily="2" charset="77"/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1EE62D7C-763B-4F4B-9767-4852175B6C0D}"/>
              </a:ext>
            </a:extLst>
          </p:cNvPr>
          <p:cNvSpPr/>
          <p:nvPr/>
        </p:nvSpPr>
        <p:spPr>
          <a:xfrm>
            <a:off x="1163413" y="4458776"/>
            <a:ext cx="2740542" cy="45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r>
              <a:rPr lang="pt-PT" sz="1200" err="1">
                <a:solidFill>
                  <a:schemeClr val="tx1"/>
                </a:solidFill>
                <a:latin typeface="Dosis Light" panose="02010803020202060003" pitchFamily="2" charset="77"/>
              </a:rPr>
              <a:t>eHMSEG</a:t>
            </a:r>
            <a:endParaRPr lang="pt-PT" sz="1200">
              <a:solidFill>
                <a:schemeClr val="tx1"/>
              </a:solidFill>
              <a:latin typeface="Dosis Light" panose="02010803020202060003" pitchFamily="2" charset="77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13E7701B-A2DC-F540-8F0A-ADA1631E9FB0}"/>
              </a:ext>
            </a:extLst>
          </p:cNvPr>
          <p:cNvSpPr/>
          <p:nvPr/>
        </p:nvSpPr>
        <p:spPr>
          <a:xfrm>
            <a:off x="1163413" y="3705379"/>
            <a:ext cx="2740542" cy="45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EHN SG on semantics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EA41FA2F-75CA-A143-A447-28E987820096}"/>
              </a:ext>
            </a:extLst>
          </p:cNvPr>
          <p:cNvSpPr/>
          <p:nvPr/>
        </p:nvSpPr>
        <p:spPr>
          <a:xfrm>
            <a:off x="1163413" y="2951981"/>
            <a:ext cx="2740542" cy="45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EHN technical SG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CA8522C6-0D42-4847-B119-FD58F6CF47AC}"/>
              </a:ext>
            </a:extLst>
          </p:cNvPr>
          <p:cNvSpPr/>
          <p:nvPr/>
        </p:nvSpPr>
        <p:spPr>
          <a:xfrm>
            <a:off x="947738" y="5517599"/>
            <a:ext cx="10864850" cy="804802"/>
          </a:xfrm>
          <a:prstGeom prst="roundRect">
            <a:avLst/>
          </a:prstGeom>
          <a:solidFill>
            <a:srgbClr val="FBF9FB"/>
          </a:solidFill>
          <a:ln w="6350">
            <a:solidFill>
              <a:schemeClr val="bg1">
                <a:lumMod val="7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r>
              <a:rPr lang="pt-PT" sz="1200" b="1" err="1">
                <a:solidFill>
                  <a:schemeClr val="tx1"/>
                </a:solidFill>
                <a:latin typeface="Dosis Light" panose="02010803020202060003" pitchFamily="2" charset="77"/>
              </a:rPr>
              <a:t>Relavant</a:t>
            </a:r>
            <a:endParaRPr lang="pt-PT" sz="1200" b="1">
              <a:solidFill>
                <a:schemeClr val="tx1"/>
              </a:solidFill>
              <a:latin typeface="Dosis Light" panose="02010803020202060003" pitchFamily="2" charset="77"/>
            </a:endParaRPr>
          </a:p>
          <a:p>
            <a:r>
              <a:rPr lang="pt-PT" sz="1200" b="1" err="1">
                <a:solidFill>
                  <a:schemeClr val="tx1"/>
                </a:solidFill>
                <a:latin typeface="Dosis Light" panose="02010803020202060003" pitchFamily="2" charset="77"/>
              </a:rPr>
              <a:t>EEHRxF</a:t>
            </a:r>
            <a:r>
              <a:rPr lang="pt-PT" sz="1200" b="1">
                <a:solidFill>
                  <a:schemeClr val="tx1"/>
                </a:solidFill>
                <a:latin typeface="Dosis Light" panose="02010803020202060003" pitchFamily="2" charset="77"/>
              </a:rPr>
              <a:t> </a:t>
            </a:r>
          </a:p>
          <a:p>
            <a:r>
              <a:rPr lang="pt-PT" sz="1200" b="1" err="1">
                <a:solidFill>
                  <a:schemeClr val="tx1"/>
                </a:solidFill>
                <a:latin typeface="Dosis Light" panose="02010803020202060003" pitchFamily="2" charset="77"/>
              </a:rPr>
              <a:t>Projects</a:t>
            </a:r>
            <a:endParaRPr lang="pt-PT" sz="1200" b="1">
              <a:solidFill>
                <a:schemeClr val="tx1"/>
              </a:solidFill>
              <a:latin typeface="Dosis Light" panose="02010803020202060003" pitchFamily="2" charset="77"/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62E5FD93-EA75-FC42-8DA7-5E0BE4AD6C66}"/>
              </a:ext>
            </a:extLst>
          </p:cNvPr>
          <p:cNvSpPr/>
          <p:nvPr/>
        </p:nvSpPr>
        <p:spPr>
          <a:xfrm>
            <a:off x="4909337" y="5550395"/>
            <a:ext cx="792000" cy="684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Trillium II </a:t>
            </a:r>
          </a:p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(2013-2015)</a:t>
            </a:r>
            <a:endParaRPr lang="en-PT" sz="1100" dirty="0">
              <a:solidFill>
                <a:schemeClr val="bg1">
                  <a:lumMod val="50000"/>
                </a:schemeClr>
              </a:solidFill>
              <a:sym typeface="Calibri"/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5B90875-3E3F-A546-95A3-71D6337E2DE9}"/>
              </a:ext>
            </a:extLst>
          </p:cNvPr>
          <p:cNvSpPr/>
          <p:nvPr/>
        </p:nvSpPr>
        <p:spPr>
          <a:xfrm>
            <a:off x="3958776" y="5550395"/>
            <a:ext cx="792000" cy="684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EXPAND</a:t>
            </a:r>
          </a:p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(2014-2015)</a:t>
            </a:r>
            <a:endParaRPr lang="en-PT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8801ED45-F0B7-4947-B6BF-A7322D48D67F}"/>
              </a:ext>
            </a:extLst>
          </p:cNvPr>
          <p:cNvSpPr/>
          <p:nvPr/>
        </p:nvSpPr>
        <p:spPr>
          <a:xfrm>
            <a:off x="1929457" y="5550395"/>
            <a:ext cx="792000" cy="684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GB" sz="1100" dirty="0" err="1">
                <a:solidFill>
                  <a:schemeClr val="bg1">
                    <a:lumMod val="50000"/>
                  </a:schemeClr>
                </a:solidFill>
              </a:rPr>
              <a:t>ePSOS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(2008-2014)</a:t>
            </a:r>
            <a:endParaRPr kumimoji="0" lang="en-PT" sz="1100" b="0" i="0" u="none" strike="noStrike" cap="none" spc="0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A984801F-5136-8F4C-ACF5-0D635C315FDA}"/>
              </a:ext>
            </a:extLst>
          </p:cNvPr>
          <p:cNvSpPr/>
          <p:nvPr/>
        </p:nvSpPr>
        <p:spPr>
          <a:xfrm>
            <a:off x="2880018" y="5550395"/>
            <a:ext cx="920197" cy="684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Trillium Bridge</a:t>
            </a:r>
          </a:p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(2013-2015)</a:t>
            </a:r>
            <a:endParaRPr lang="en-PT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CaixaDeTexto 22">
            <a:extLst>
              <a:ext uri="{FF2B5EF4-FFF2-40B4-BE49-F238E27FC236}">
                <a16:creationId xmlns:a16="http://schemas.microsoft.com/office/drawing/2014/main" id="{3454ACFF-FCBE-3E45-976E-7254E6C52831}"/>
              </a:ext>
            </a:extLst>
          </p:cNvPr>
          <p:cNvSpPr txBox="1"/>
          <p:nvPr/>
        </p:nvSpPr>
        <p:spPr>
          <a:xfrm>
            <a:off x="9807452" y="5809867"/>
            <a:ext cx="3552500" cy="261610"/>
          </a:xfrm>
          <a:prstGeom prst="rect">
            <a:avLst/>
          </a:prstGeom>
          <a:noFill/>
          <a:effectLst>
            <a:softEdge rad="520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1100" dirty="0">
                <a:solidFill>
                  <a:schemeClr val="bg1">
                    <a:lumMod val="75000"/>
                  </a:schemeClr>
                </a:solidFill>
              </a:rPr>
              <a:t>(...)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8ABD6B0-DC3B-F04E-A76D-28588C825D66}"/>
              </a:ext>
            </a:extLst>
          </p:cNvPr>
          <p:cNvSpPr/>
          <p:nvPr/>
        </p:nvSpPr>
        <p:spPr>
          <a:xfrm>
            <a:off x="5859898" y="5550395"/>
            <a:ext cx="792000" cy="684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Antilope </a:t>
            </a:r>
          </a:p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(2013-2015)</a:t>
            </a:r>
            <a:endParaRPr lang="en-PT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750E8B5-840F-104B-B58F-B6A64CADF755}"/>
              </a:ext>
            </a:extLst>
          </p:cNvPr>
          <p:cNvSpPr/>
          <p:nvPr/>
        </p:nvSpPr>
        <p:spPr>
          <a:xfrm>
            <a:off x="6810459" y="5747675"/>
            <a:ext cx="792000" cy="28943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Assess-CT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970F1197-7A8D-434D-805A-7A6A5214EE8F}"/>
              </a:ext>
            </a:extLst>
          </p:cNvPr>
          <p:cNvSpPr/>
          <p:nvPr/>
        </p:nvSpPr>
        <p:spPr>
          <a:xfrm>
            <a:off x="10612699" y="5550395"/>
            <a:ext cx="792000" cy="684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Refined </a:t>
            </a:r>
          </a:p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eHealth EIF</a:t>
            </a: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CFF40019-04BA-4842-9AFF-0B6DDEA570A0}"/>
              </a:ext>
            </a:extLst>
          </p:cNvPr>
          <p:cNvSpPr/>
          <p:nvPr/>
        </p:nvSpPr>
        <p:spPr>
          <a:xfrm>
            <a:off x="7761020" y="5654033"/>
            <a:ext cx="792000" cy="4767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Value Health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3809C613-A8A5-4B42-994D-00A4C504BBAA}"/>
              </a:ext>
            </a:extLst>
          </p:cNvPr>
          <p:cNvSpPr/>
          <p:nvPr/>
        </p:nvSpPr>
        <p:spPr>
          <a:xfrm>
            <a:off x="9662138" y="5745943"/>
            <a:ext cx="792000" cy="28943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GB" sz="1100" dirty="0" err="1">
                <a:solidFill>
                  <a:schemeClr val="bg1">
                    <a:lumMod val="50000"/>
                  </a:schemeClr>
                </a:solidFill>
              </a:rPr>
              <a:t>eStandards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506FC4C6-E1DC-BF4D-975A-9328AC24E795}"/>
              </a:ext>
            </a:extLst>
          </p:cNvPr>
          <p:cNvSpPr/>
          <p:nvPr/>
        </p:nvSpPr>
        <p:spPr>
          <a:xfrm>
            <a:off x="8711581" y="5550395"/>
            <a:ext cx="792000" cy="684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IHE use Case Repository</a:t>
            </a:r>
          </a:p>
        </p:txBody>
      </p:sp>
    </p:spTree>
    <p:extLst>
      <p:ext uri="{BB962C8B-B14F-4D97-AF65-F5344CB8AC3E}">
        <p14:creationId xmlns:p14="http://schemas.microsoft.com/office/powerpoint/2010/main" val="1072244373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5">
            <a:extLst>
              <a:ext uri="{FF2B5EF4-FFF2-40B4-BE49-F238E27FC236}">
                <a16:creationId xmlns:a16="http://schemas.microsoft.com/office/drawing/2014/main" id="{37B531E1-491F-FF41-8DDE-E8A56FB4BB97}"/>
              </a:ext>
            </a:extLst>
          </p:cNvPr>
          <p:cNvSpPr txBox="1"/>
          <p:nvPr/>
        </p:nvSpPr>
        <p:spPr>
          <a:xfrm>
            <a:off x="938885" y="243166"/>
            <a:ext cx="9245639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31" b="1" dirty="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X-eHealth: </a:t>
            </a:r>
            <a:r>
              <a:rPr lang="pt-PT" sz="4431" b="1" dirty="0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what</a:t>
            </a:r>
            <a:r>
              <a:rPr lang="pt-PT" sz="4431" b="1" dirty="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4431" b="1" dirty="0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have</a:t>
            </a:r>
            <a:r>
              <a:rPr lang="pt-PT" sz="4431" b="1" dirty="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4431" b="1" dirty="0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we</a:t>
            </a:r>
            <a:r>
              <a:rPr lang="pt-PT" sz="4431" b="1" dirty="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4431" b="1" dirty="0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done</a:t>
            </a:r>
            <a:r>
              <a:rPr lang="pt-PT" sz="4431" b="1" dirty="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4431" b="1" dirty="0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so</a:t>
            </a:r>
            <a:r>
              <a:rPr lang="pt-PT" sz="4431" b="1" dirty="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4431" b="1" dirty="0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far</a:t>
            </a:r>
            <a:r>
              <a:rPr lang="pt-PT" sz="4431" b="1" dirty="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!</a:t>
            </a:r>
          </a:p>
        </p:txBody>
      </p:sp>
      <p:sp>
        <p:nvSpPr>
          <p:cNvPr id="51" name="CaixaDeTexto 22">
            <a:extLst>
              <a:ext uri="{FF2B5EF4-FFF2-40B4-BE49-F238E27FC236}">
                <a16:creationId xmlns:a16="http://schemas.microsoft.com/office/drawing/2014/main" id="{3454ACFF-FCBE-3E45-976E-7254E6C52831}"/>
              </a:ext>
            </a:extLst>
          </p:cNvPr>
          <p:cNvSpPr txBox="1"/>
          <p:nvPr/>
        </p:nvSpPr>
        <p:spPr>
          <a:xfrm>
            <a:off x="9807452" y="5809867"/>
            <a:ext cx="3552500" cy="276999"/>
          </a:xfrm>
          <a:prstGeom prst="rect">
            <a:avLst/>
          </a:prstGeom>
          <a:noFill/>
          <a:effectLst>
            <a:softEdge rad="520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1200" b="1">
                <a:solidFill>
                  <a:schemeClr val="bg2"/>
                </a:solidFill>
                <a:latin typeface="Dosis Light" panose="02010803020202060003" pitchFamily="2" charset="77"/>
              </a:rPr>
              <a:t>(...)</a:t>
            </a:r>
            <a:endParaRPr lang="pt-PT" sz="1100">
              <a:solidFill>
                <a:schemeClr val="bg2"/>
              </a:solidFill>
              <a:latin typeface="Dosis Light" panose="02010803020202060003" pitchFamily="2" charset="77"/>
            </a:endParaRP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83BCB568-2EA1-624A-B900-78920E371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040458"/>
              </p:ext>
            </p:extLst>
          </p:nvPr>
        </p:nvGraphicFramePr>
        <p:xfrm>
          <a:off x="1042987" y="1332310"/>
          <a:ext cx="10818047" cy="4718623"/>
        </p:xfrm>
        <a:graphic>
          <a:graphicData uri="http://schemas.openxmlformats.org/drawingml/2006/table">
            <a:tbl>
              <a:tblPr/>
              <a:tblGrid>
                <a:gridCol w="1853914">
                  <a:extLst>
                    <a:ext uri="{9D8B030D-6E8A-4147-A177-3AD203B41FA5}">
                      <a16:colId xmlns:a16="http://schemas.microsoft.com/office/drawing/2014/main" val="2885632629"/>
                    </a:ext>
                  </a:extLst>
                </a:gridCol>
                <a:gridCol w="2032287">
                  <a:extLst>
                    <a:ext uri="{9D8B030D-6E8A-4147-A177-3AD203B41FA5}">
                      <a16:colId xmlns:a16="http://schemas.microsoft.com/office/drawing/2014/main" val="242333257"/>
                    </a:ext>
                  </a:extLst>
                </a:gridCol>
                <a:gridCol w="6931846">
                  <a:extLst>
                    <a:ext uri="{9D8B030D-6E8A-4147-A177-3AD203B41FA5}">
                      <a16:colId xmlns:a16="http://schemas.microsoft.com/office/drawing/2014/main" val="365943551"/>
                    </a:ext>
                  </a:extLst>
                </a:gridCol>
              </a:tblGrid>
              <a:tr h="257713">
                <a:tc>
                  <a:txBody>
                    <a:bodyPr/>
                    <a:lstStyle/>
                    <a:p>
                      <a:pPr marL="21590" marR="0" indent="0" algn="ctr" defTabSz="1125444" rtl="0" fontAlgn="b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Work Package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44E"/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1125444" rtl="0" fontAlgn="b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Status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44E"/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0" indent="0" algn="ctr" defTabSz="1125444" rtl="0" fontAlgn="b" latinLnBrk="0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Comments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4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0823850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PT" sz="12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WP1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12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                       On track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Deliverable “D1.6 Ethics Requirements” was submitted to EC</a:t>
                      </a:r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​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Internal Deliverable "ID1.5.1 Readiness assessment report” is being prepared</a:t>
                      </a:r>
                    </a:p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Milestone 1.1 Grant Agreement is in progress (1Q 2021)</a:t>
                      </a:r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​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421211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PT" sz="12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WP2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75000"/>
                        <a:alpha val="5058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b">
                        <a:tabLst>
                          <a:tab pos="836613" algn="l"/>
                        </a:tabLst>
                      </a:pPr>
                      <a:r>
                        <a:rPr kumimoji="0" lang="en-GB" sz="12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                       On track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75000"/>
                        <a:alpha val="5058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Deliverables D2.1, D2.2, D2.3 Website, leaflet, Communication, Dissemination and Engagement Plan were submitted to EC</a:t>
                      </a:r>
                      <a:r>
                        <a:rPr lang="en-GB" sz="1200" b="0" i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​</a:t>
                      </a:r>
                      <a:endParaRPr lang="en-GB" sz="1200" b="0" i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Deliverable D.2.4 X-eHealth promotional video is being prepared</a:t>
                      </a:r>
                      <a:r>
                        <a:rPr lang="en-GB" sz="1200" b="0" i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​</a:t>
                      </a:r>
                      <a:endParaRPr lang="en-GB" sz="12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75000"/>
                        <a:alpha val="50588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899292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PT" sz="12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WP3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b">
                        <a:tabLst>
                          <a:tab pos="838200" algn="l"/>
                        </a:tabLst>
                      </a:pPr>
                      <a:r>
                        <a:rPr kumimoji="0" lang="en-GB" sz="12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                       On track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Deliverable 3.1 was submitted to EC</a:t>
                      </a:r>
                    </a:p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Glossary is ready to be included in the project website</a:t>
                      </a:r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​</a:t>
                      </a:r>
                    </a:p>
                    <a:p>
                      <a:pPr algn="l" rtl="0" fontAlgn="base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Project KPI´s are defined and will be monitored soon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97188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PT" sz="12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WP4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75000"/>
                        <a:alpha val="5058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2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                       On track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75000"/>
                        <a:alpha val="5058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Deliverable D4.3.1 is final and being reviewed before submitting  to EC. </a:t>
                      </a:r>
                    </a:p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Deliverable. D.4.1.1 is being reviewed by peers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Deliverables D4.2.1 and ID4.3.1 are in progress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75000"/>
                        <a:alpha val="50588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529893"/>
                  </a:ext>
                </a:extLst>
              </a:tr>
              <a:tr h="39315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PT" sz="12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WP5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2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                       On track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Deliverables ID5.1, ID5.2, ID5.3, ID5.4, ID5.5 and ID5.6 are in progress and ready for peer review in February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513697"/>
                  </a:ext>
                </a:extLst>
              </a:tr>
              <a:tr h="707679">
                <a:tc>
                  <a:txBody>
                    <a:bodyPr/>
                    <a:lstStyle/>
                    <a:p>
                      <a:pPr marL="0" marR="0" indent="0" algn="ctr" defTabSz="1125444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PT" sz="12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WP6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75000"/>
                        <a:alpha val="5058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125444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                       On track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75000"/>
                        <a:alpha val="5058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Specific meetings per task are in progress and aligned with WP5 outputs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Main developments: set up of the X-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ehealth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 environment; analysis of the CDA Header; drafted the first version of the Common Header template in Art Décor; updated several header level templates in Art Decor </a:t>
                      </a:r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​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75000"/>
                        <a:alpha val="50588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376950"/>
                  </a:ext>
                </a:extLst>
              </a:tr>
              <a:tr h="342556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PT" sz="12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WP7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200" b="0" i="1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                       Not Applicable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 To be initiated in April 2021</a:t>
                      </a:r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​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8310763"/>
                  </a:ext>
                </a:extLst>
              </a:tr>
              <a:tr h="39315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PT" sz="1200" b="0" i="0" u="none" strike="noStrike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WP8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75000"/>
                        <a:alpha val="5058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b">
                        <a:tabLst>
                          <a:tab pos="838200" algn="l"/>
                        </a:tabLst>
                      </a:pPr>
                      <a:r>
                        <a:rPr kumimoji="0" lang="en-GB" sz="12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Dosis Light" panose="02010803020202060003" pitchFamily="2" charset="77"/>
                          <a:ea typeface="+mn-ea"/>
                          <a:cs typeface="+mn-cs"/>
                          <a:sym typeface="Calibri"/>
                        </a:rPr>
                        <a:t>                         On track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75000"/>
                        <a:alpha val="5058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Deliverable D8.1 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 being drafted and will be shared soon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;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Listed the proposed collaborative partners and standard organizations</a:t>
                      </a:r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Dosis Light" panose="02010803020202060003"/>
                        </a:rPr>
                        <a:t>​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75000"/>
                        <a:alpha val="50588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623240"/>
                  </a:ext>
                </a:extLst>
              </a:tr>
            </a:tbl>
          </a:graphicData>
        </a:graphic>
      </p:graphicFrame>
      <p:sp>
        <p:nvSpPr>
          <p:cNvPr id="41" name="Google Shape;77;p17">
            <a:extLst>
              <a:ext uri="{FF2B5EF4-FFF2-40B4-BE49-F238E27FC236}">
                <a16:creationId xmlns:a16="http://schemas.microsoft.com/office/drawing/2014/main" id="{D0733760-7840-6C4F-BD7C-D742C090626D}"/>
              </a:ext>
            </a:extLst>
          </p:cNvPr>
          <p:cNvSpPr/>
          <p:nvPr/>
        </p:nvSpPr>
        <p:spPr>
          <a:xfrm>
            <a:off x="3214187" y="1818305"/>
            <a:ext cx="207431" cy="2076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77;p17">
            <a:extLst>
              <a:ext uri="{FF2B5EF4-FFF2-40B4-BE49-F238E27FC236}">
                <a16:creationId xmlns:a16="http://schemas.microsoft.com/office/drawing/2014/main" id="{650CEC2F-7999-E645-8313-4721BF1CDF4E}"/>
              </a:ext>
            </a:extLst>
          </p:cNvPr>
          <p:cNvSpPr/>
          <p:nvPr/>
        </p:nvSpPr>
        <p:spPr>
          <a:xfrm>
            <a:off x="3214187" y="2418464"/>
            <a:ext cx="207431" cy="2076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77;p17">
            <a:extLst>
              <a:ext uri="{FF2B5EF4-FFF2-40B4-BE49-F238E27FC236}">
                <a16:creationId xmlns:a16="http://schemas.microsoft.com/office/drawing/2014/main" id="{3196513F-D2C8-E648-A0BC-42B722F43925}"/>
              </a:ext>
            </a:extLst>
          </p:cNvPr>
          <p:cNvSpPr/>
          <p:nvPr/>
        </p:nvSpPr>
        <p:spPr>
          <a:xfrm>
            <a:off x="3214187" y="3063219"/>
            <a:ext cx="207431" cy="2076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77;p17">
            <a:extLst>
              <a:ext uri="{FF2B5EF4-FFF2-40B4-BE49-F238E27FC236}">
                <a16:creationId xmlns:a16="http://schemas.microsoft.com/office/drawing/2014/main" id="{B91209FF-D056-9D4D-A66C-C8F03DB00C87}"/>
              </a:ext>
            </a:extLst>
          </p:cNvPr>
          <p:cNvSpPr/>
          <p:nvPr/>
        </p:nvSpPr>
        <p:spPr>
          <a:xfrm>
            <a:off x="3202447" y="3713076"/>
            <a:ext cx="207431" cy="2076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77;p17">
            <a:extLst>
              <a:ext uri="{FF2B5EF4-FFF2-40B4-BE49-F238E27FC236}">
                <a16:creationId xmlns:a16="http://schemas.microsoft.com/office/drawing/2014/main" id="{3738127E-CB62-3949-8D7D-D0FA0563A68F}"/>
              </a:ext>
            </a:extLst>
          </p:cNvPr>
          <p:cNvSpPr/>
          <p:nvPr/>
        </p:nvSpPr>
        <p:spPr>
          <a:xfrm>
            <a:off x="3202447" y="4233662"/>
            <a:ext cx="207431" cy="2076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77;p17">
            <a:extLst>
              <a:ext uri="{FF2B5EF4-FFF2-40B4-BE49-F238E27FC236}">
                <a16:creationId xmlns:a16="http://schemas.microsoft.com/office/drawing/2014/main" id="{A3C54772-17EE-EA4D-8F8E-1AF60C5C9E38}"/>
              </a:ext>
            </a:extLst>
          </p:cNvPr>
          <p:cNvSpPr/>
          <p:nvPr/>
        </p:nvSpPr>
        <p:spPr>
          <a:xfrm>
            <a:off x="3214187" y="5331233"/>
            <a:ext cx="207431" cy="207600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77;p17">
            <a:extLst>
              <a:ext uri="{FF2B5EF4-FFF2-40B4-BE49-F238E27FC236}">
                <a16:creationId xmlns:a16="http://schemas.microsoft.com/office/drawing/2014/main" id="{3B89278F-57AB-414F-BA74-97A7740834D2}"/>
              </a:ext>
            </a:extLst>
          </p:cNvPr>
          <p:cNvSpPr/>
          <p:nvPr/>
        </p:nvSpPr>
        <p:spPr>
          <a:xfrm>
            <a:off x="3214186" y="5748019"/>
            <a:ext cx="207431" cy="2076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77;p17">
            <a:extLst>
              <a:ext uri="{FF2B5EF4-FFF2-40B4-BE49-F238E27FC236}">
                <a16:creationId xmlns:a16="http://schemas.microsoft.com/office/drawing/2014/main" id="{38BF9D9B-A295-8047-BDE4-44AEEC6A9EA8}"/>
              </a:ext>
            </a:extLst>
          </p:cNvPr>
          <p:cNvSpPr/>
          <p:nvPr/>
        </p:nvSpPr>
        <p:spPr>
          <a:xfrm>
            <a:off x="3214187" y="4810647"/>
            <a:ext cx="207431" cy="2076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024316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D8.1 – </a:t>
            </a:r>
            <a:r>
              <a:rPr lang="en-US" sz="3200" dirty="0" err="1"/>
              <a:t>EEHRxF</a:t>
            </a:r>
            <a:r>
              <a:rPr lang="en-US" sz="3200" dirty="0"/>
              <a:t> Community of Practice-Terms of Reference</a:t>
            </a:r>
            <a:endParaRPr lang="el-GR" dirty="0"/>
          </a:p>
        </p:txBody>
      </p:sp>
      <p:graphicFrame>
        <p:nvGraphicFramePr>
          <p:cNvPr id="7" name="Θέση περιεχομένου 6"/>
          <p:cNvGraphicFramePr>
            <a:graphicFrameLocks noGrp="1"/>
          </p:cNvGraphicFramePr>
          <p:nvPr>
            <p:ph idx="1"/>
          </p:nvPr>
        </p:nvGraphicFramePr>
        <p:xfrm>
          <a:off x="838200" y="2248002"/>
          <a:ext cx="4545650" cy="380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Ορθογώνιο 5"/>
          <p:cNvSpPr/>
          <p:nvPr/>
        </p:nvSpPr>
        <p:spPr>
          <a:xfrm>
            <a:off x="5741569" y="2725978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Objectives: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Enrich the knowledge base, improve tools and create datasets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Enable and empower connected multidisciplinary communities, engage and educate interested stakeholders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Create a reference site for shared knowledge and awareness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Promote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EEHRxF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awareness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Promote the use of best practices and ensure that adequate attention is given to the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x-eHealth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project results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Facilitate discussions, gather feedback from implementation efforts and case studies, share success stories but also identify challenges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600" b="1" i="0" u="none" strike="noStrike" kern="1200" cap="none" spc="0" normalizeH="0" baseline="0" noProof="0" dirty="0">
              <a:ln>
                <a:noFill/>
              </a:ln>
              <a:solidFill>
                <a:srgbClr val="FFD62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7307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D8.1 – </a:t>
            </a:r>
            <a:r>
              <a:rPr lang="en-US" sz="2800" dirty="0" err="1"/>
              <a:t>EEHRxF</a:t>
            </a:r>
            <a:r>
              <a:rPr lang="en-US" sz="2800" dirty="0"/>
              <a:t> Community of Practice- Innovation management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38200" y="2122715"/>
            <a:ext cx="10515600" cy="4054248"/>
          </a:xfrm>
        </p:spPr>
        <p:txBody>
          <a:bodyPr/>
          <a:lstStyle/>
          <a:p>
            <a:pPr marL="0" indent="0" algn="ctr">
              <a:buNone/>
            </a:pPr>
            <a:r>
              <a:rPr lang="en-US" b="1" i="0" dirty="0">
                <a:solidFill>
                  <a:schemeClr val="tx1"/>
                </a:solidFill>
                <a:latin typeface="+mn-lt"/>
              </a:rPr>
              <a:t>3 registries created</a:t>
            </a:r>
          </a:p>
          <a:p>
            <a:pPr marL="0" indent="0">
              <a:buNone/>
            </a:pPr>
            <a:endParaRPr lang="el-GR" b="1" i="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5" name="Θέση περιεχομένου 3"/>
          <p:cNvGraphicFramePr>
            <a:graphicFrameLocks/>
          </p:cNvGraphicFramePr>
          <p:nvPr/>
        </p:nvGraphicFramePr>
        <p:xfrm>
          <a:off x="838200" y="2741291"/>
          <a:ext cx="10515600" cy="3894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4075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4259A28-5794-3841-A91F-56B296BD9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018" y="2343190"/>
            <a:ext cx="10515600" cy="4538719"/>
          </a:xfrm>
        </p:spPr>
        <p:txBody>
          <a:bodyPr/>
          <a:lstStyle/>
          <a:p>
            <a:pPr marL="0" indent="0">
              <a:buNone/>
            </a:pPr>
            <a:r>
              <a:rPr lang="pt-PT" sz="1800" i="0" dirty="0">
                <a:solidFill>
                  <a:schemeClr val="tx1"/>
                </a:solidFill>
                <a:latin typeface="+mn-lt"/>
              </a:rPr>
              <a:t>To help the project connect with the Communities of Practice, </a:t>
            </a:r>
          </a:p>
          <a:p>
            <a:pPr marL="0" indent="0">
              <a:buNone/>
            </a:pPr>
            <a:r>
              <a:rPr lang="pt-PT" sz="1800" i="0" dirty="0">
                <a:solidFill>
                  <a:schemeClr val="tx1"/>
                </a:solidFill>
                <a:latin typeface="+mn-lt"/>
              </a:rPr>
              <a:t>the following elements were created: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572EA3A-AA69-E841-983E-87977B58FAA2}"/>
              </a:ext>
            </a:extLst>
          </p:cNvPr>
          <p:cNvSpPr/>
          <p:nvPr/>
        </p:nvSpPr>
        <p:spPr>
          <a:xfrm>
            <a:off x="1586499" y="3556780"/>
            <a:ext cx="1800000" cy="18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Communities </a:t>
            </a:r>
            <a:r>
              <a:rPr kumimoji="0" lang="pt-PT" sz="16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</a:t>
            </a: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Practice</a:t>
            </a: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Page</a:t>
            </a:r>
            <a:endParaRPr kumimoji="0" lang="pt-PT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BB58473-0090-B948-9533-EC0797CF1496}"/>
              </a:ext>
            </a:extLst>
          </p:cNvPr>
          <p:cNvSpPr/>
          <p:nvPr/>
        </p:nvSpPr>
        <p:spPr>
          <a:xfrm>
            <a:off x="6039048" y="2944376"/>
            <a:ext cx="1800000" cy="18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 of Products and Services Supporting the EEHRxF Page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B0C29889-72F2-A549-B0E6-2F147361AB37}"/>
              </a:ext>
            </a:extLst>
          </p:cNvPr>
          <p:cNvSpPr/>
          <p:nvPr/>
        </p:nvSpPr>
        <p:spPr>
          <a:xfrm>
            <a:off x="10175186" y="2656780"/>
            <a:ext cx="1800000" cy="18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 Initiatives &amp; European Commission co-Funded Projects supporting the EEHRxF Page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B6EC333-BA6A-104C-8548-EA2FD7E0B60D}"/>
              </a:ext>
            </a:extLst>
          </p:cNvPr>
          <p:cNvSpPr/>
          <p:nvPr/>
        </p:nvSpPr>
        <p:spPr>
          <a:xfrm>
            <a:off x="5224884" y="4404045"/>
            <a:ext cx="1800000" cy="89330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Products</a:t>
            </a: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</a:t>
            </a: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Services</a:t>
            </a: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</a:t>
            </a:r>
            <a:endParaRPr kumimoji="0" lang="pt-PT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BF52ECFD-54F2-A745-BB56-24373A612C9B}"/>
              </a:ext>
            </a:extLst>
          </p:cNvPr>
          <p:cNvSpPr/>
          <p:nvPr/>
        </p:nvSpPr>
        <p:spPr>
          <a:xfrm>
            <a:off x="9007117" y="4297723"/>
            <a:ext cx="1800000" cy="89330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</a:t>
            </a:r>
            <a:r>
              <a:rPr kumimoji="0" lang="pt-PT" sz="16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Initiatives</a:t>
            </a: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</a:t>
            </a: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Projects</a:t>
            </a: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</a:t>
            </a:r>
            <a:endParaRPr kumimoji="0" lang="pt-PT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11453B27-43B5-4042-8F7B-BD4947B7BDB0}"/>
              </a:ext>
            </a:extLst>
          </p:cNvPr>
          <p:cNvSpPr/>
          <p:nvPr/>
        </p:nvSpPr>
        <p:spPr>
          <a:xfrm>
            <a:off x="301834" y="5010673"/>
            <a:ext cx="1800000" cy="852755"/>
          </a:xfrm>
          <a:prstGeom prst="cloud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Share your CoP</a:t>
            </a: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loud 15">
            <a:extLst>
              <a:ext uri="{FF2B5EF4-FFF2-40B4-BE49-F238E27FC236}">
                <a16:creationId xmlns:a16="http://schemas.microsoft.com/office/drawing/2014/main" id="{30B8FFE3-B421-452F-AE9D-9BC8F1B46439}"/>
              </a:ext>
            </a:extLst>
          </p:cNvPr>
          <p:cNvSpPr/>
          <p:nvPr/>
        </p:nvSpPr>
        <p:spPr>
          <a:xfrm>
            <a:off x="3582683" y="5046740"/>
            <a:ext cx="2178417" cy="1017658"/>
          </a:xfrm>
          <a:prstGeom prst="cloud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Submit your products and services</a:t>
            </a: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loud 16">
            <a:extLst>
              <a:ext uri="{FF2B5EF4-FFF2-40B4-BE49-F238E27FC236}">
                <a16:creationId xmlns:a16="http://schemas.microsoft.com/office/drawing/2014/main" id="{B5130331-AD5F-4791-8EFC-6A2CD0240077}"/>
              </a:ext>
            </a:extLst>
          </p:cNvPr>
          <p:cNvSpPr/>
          <p:nvPr/>
        </p:nvSpPr>
        <p:spPr>
          <a:xfrm>
            <a:off x="7403301" y="5055579"/>
            <a:ext cx="2562615" cy="1017658"/>
          </a:xfrm>
          <a:prstGeom prst="cloud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Let your project sign the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x-eHealth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pledge</a:t>
            </a: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Τίτλος 1"/>
          <p:cNvSpPr>
            <a:spLocks noGrp="1"/>
          </p:cNvSpPr>
          <p:nvPr>
            <p:ph type="title"/>
          </p:nvPr>
        </p:nvSpPr>
        <p:spPr>
          <a:xfrm>
            <a:off x="838200" y="1196752"/>
            <a:ext cx="10515600" cy="1325563"/>
          </a:xfrm>
        </p:spPr>
        <p:txBody>
          <a:bodyPr/>
          <a:lstStyle/>
          <a:p>
            <a:r>
              <a:rPr lang="en-US" sz="2800" dirty="0"/>
              <a:t>D8.1 – </a:t>
            </a:r>
            <a:r>
              <a:rPr lang="en-US" sz="2800" dirty="0" err="1"/>
              <a:t>EEHRxF</a:t>
            </a:r>
            <a:r>
              <a:rPr lang="en-US" sz="2800" dirty="0"/>
              <a:t> Community of Practice-Innovation Management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91462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18">
            <a:extLst>
              <a:ext uri="{FF2B5EF4-FFF2-40B4-BE49-F238E27FC236}">
                <a16:creationId xmlns:a16="http://schemas.microsoft.com/office/drawing/2014/main" id="{CC75CDD1-1E49-3C48-8BD5-FB73F5DFF1AD}"/>
              </a:ext>
            </a:extLst>
          </p:cNvPr>
          <p:cNvSpPr txBox="1"/>
          <p:nvPr/>
        </p:nvSpPr>
        <p:spPr>
          <a:xfrm>
            <a:off x="938886" y="1454348"/>
            <a:ext cx="1074120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Relevant Trends &amp; Main Health Trends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X-eHealth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Main &amp; Specific Goals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Expected Impacts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Work Domains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Work Packages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Work Packages Leaders and Co-Leads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Mainstream Deliverables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Gantt Chart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Governance Model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Expected Results </a:t>
            </a: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Sum-up</a:t>
            </a:r>
          </a:p>
        </p:txBody>
      </p:sp>
      <p:sp>
        <p:nvSpPr>
          <p:cNvPr id="21" name="CaixaDeTexto 5">
            <a:extLst>
              <a:ext uri="{FF2B5EF4-FFF2-40B4-BE49-F238E27FC236}">
                <a16:creationId xmlns:a16="http://schemas.microsoft.com/office/drawing/2014/main" id="{6535F722-8A33-9B41-B0D2-E061BAEC3B34}"/>
              </a:ext>
            </a:extLst>
          </p:cNvPr>
          <p:cNvSpPr txBox="1"/>
          <p:nvPr/>
        </p:nvSpPr>
        <p:spPr>
          <a:xfrm>
            <a:off x="938886" y="243166"/>
            <a:ext cx="8114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800" b="1" dirty="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58857927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D8.1 – </a:t>
            </a:r>
            <a:r>
              <a:rPr lang="en-US" sz="2800" dirty="0" err="1"/>
              <a:t>EEHRxF</a:t>
            </a:r>
            <a:r>
              <a:rPr lang="en-US" sz="2800" dirty="0"/>
              <a:t> Community of Practice-Innovation Management</a:t>
            </a:r>
            <a:endParaRPr lang="el-GR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2315"/>
            <a:ext cx="4103293" cy="3807049"/>
          </a:xfrm>
          <a:prstGeom prst="rect">
            <a:avLst/>
          </a:prstGeom>
        </p:spPr>
      </p:pic>
      <p:pic>
        <p:nvPicPr>
          <p:cNvPr id="6" name="Εικόνα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3091" y="2522315"/>
            <a:ext cx="3963369" cy="4335685"/>
          </a:xfrm>
          <a:prstGeom prst="rect">
            <a:avLst/>
          </a:prstGeom>
        </p:spPr>
      </p:pic>
      <p:pic>
        <p:nvPicPr>
          <p:cNvPr id="9" name="Εικόνα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384" y="2522315"/>
            <a:ext cx="3664264" cy="233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8313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D8.1 – </a:t>
            </a:r>
            <a:r>
              <a:rPr lang="en-US" sz="2800" dirty="0" err="1"/>
              <a:t>EEHRxF</a:t>
            </a:r>
            <a:r>
              <a:rPr lang="en-US" sz="2800" dirty="0"/>
              <a:t> Community of Practice- Registry of Communities of Practice</a:t>
            </a:r>
            <a:endParaRPr lang="el-GR" dirty="0"/>
          </a:p>
        </p:txBody>
      </p:sp>
      <p:pic>
        <p:nvPicPr>
          <p:cNvPr id="10" name="Εικόνα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160" y="2701929"/>
            <a:ext cx="4061765" cy="3811810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925" y="2701929"/>
            <a:ext cx="4042723" cy="415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673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D8.1 – </a:t>
            </a:r>
            <a:r>
              <a:rPr lang="en-US" sz="2800" dirty="0" err="1"/>
              <a:t>EEHRxF</a:t>
            </a:r>
            <a:r>
              <a:rPr lang="en-US" sz="2800" dirty="0"/>
              <a:t> Community of Practice- Registry of Products and Services Supporting the European </a:t>
            </a:r>
            <a:r>
              <a:rPr lang="en-US" sz="2800" dirty="0" err="1"/>
              <a:t>EHRxF</a:t>
            </a:r>
            <a:r>
              <a:rPr lang="en-US" sz="2800" dirty="0"/>
              <a:t> </a:t>
            </a:r>
            <a:endParaRPr lang="el-GR" dirty="0"/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80" y="2695264"/>
            <a:ext cx="5349304" cy="2094400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0430" y="2317314"/>
            <a:ext cx="4610467" cy="454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9651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D8.1 – </a:t>
            </a:r>
            <a:r>
              <a:rPr lang="en-US" sz="2800" dirty="0" err="1"/>
              <a:t>EEHRxF</a:t>
            </a:r>
            <a:r>
              <a:rPr lang="en-US" sz="2800" dirty="0"/>
              <a:t> Community of Practice-Registry of National Initiatives &amp; European Commission co-Funded Projects supporting the European </a:t>
            </a:r>
            <a:r>
              <a:rPr lang="en-US" sz="2800" dirty="0" err="1"/>
              <a:t>EHRxF</a:t>
            </a:r>
            <a:endParaRPr lang="el-GR" dirty="0"/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25" y="2747952"/>
            <a:ext cx="2268932" cy="1832362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8212" y="2832437"/>
            <a:ext cx="2686993" cy="2971708"/>
          </a:xfrm>
          <a:prstGeom prst="rect">
            <a:avLst/>
          </a:prstGeom>
        </p:spPr>
      </p:pic>
      <p:pic>
        <p:nvPicPr>
          <p:cNvPr id="9" name="Εικόνα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9599" y="2832437"/>
            <a:ext cx="3641805" cy="334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739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B7FA1A5C-89F4-A744-A294-9FCCDC70B675}"/>
              </a:ext>
            </a:extLst>
          </p:cNvPr>
          <p:cNvSpPr/>
          <p:nvPr/>
        </p:nvSpPr>
        <p:spPr>
          <a:xfrm>
            <a:off x="1529638" y="3002240"/>
            <a:ext cx="3389166" cy="35411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Products and Services Form: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corresponds to the products and services that intend to support the European EHRxF.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BFB6C24-41DF-0143-A698-7743E574508C}"/>
              </a:ext>
            </a:extLst>
          </p:cNvPr>
          <p:cNvSpPr/>
          <p:nvPr/>
        </p:nvSpPr>
        <p:spPr>
          <a:xfrm>
            <a:off x="5970508" y="3103421"/>
            <a:ext cx="3532721" cy="350315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Initiatives and Projects Form: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corresponds to National Initiatives &amp; European Commission co-Funded that intend to support the European EHRxF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B2394E-F4B3-498D-B8BA-EB30CDB18797}"/>
              </a:ext>
            </a:extLst>
          </p:cNvPr>
          <p:cNvSpPr/>
          <p:nvPr/>
        </p:nvSpPr>
        <p:spPr>
          <a:xfrm>
            <a:off x="227772" y="3002240"/>
            <a:ext cx="15520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Industry and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Innovators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C4227A-9F5D-4828-ACB2-76341771337C}"/>
              </a:ext>
            </a:extLst>
          </p:cNvPr>
          <p:cNvSpPr/>
          <p:nvPr/>
        </p:nvSpPr>
        <p:spPr>
          <a:xfrm>
            <a:off x="9270324" y="3117532"/>
            <a:ext cx="239243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National/Regional authorities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Consortia</a:t>
            </a: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D8.1 – </a:t>
            </a:r>
            <a:r>
              <a:rPr lang="en-US" sz="3200" dirty="0" err="1"/>
              <a:t>EEHRxF</a:t>
            </a:r>
            <a:r>
              <a:rPr lang="en-US" sz="3200" dirty="0"/>
              <a:t> Community of Practice-Innovation management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9900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3CF8351-1C4D-B042-99A8-00FA3743A6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252053"/>
            <a:ext cx="10515600" cy="4681538"/>
          </a:xfrm>
        </p:spPr>
        <p:txBody>
          <a:bodyPr/>
          <a:lstStyle/>
          <a:p>
            <a:r>
              <a:rPr lang="pt-PT" dirty="0"/>
              <a:t>Benefits to projects that pledge support the European EHRxF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F64BB1E5-CF54-CD43-9079-9D663589B875}"/>
              </a:ext>
            </a:extLst>
          </p:cNvPr>
          <p:cNvGraphicFramePr/>
          <p:nvPr/>
        </p:nvGraphicFramePr>
        <p:xfrm>
          <a:off x="464580" y="2702184"/>
          <a:ext cx="11077904" cy="4122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ED160E90-79AA-45B3-973E-EAB2E692CF25}"/>
              </a:ext>
            </a:extLst>
          </p:cNvPr>
          <p:cNvSpPr/>
          <p:nvPr/>
        </p:nvSpPr>
        <p:spPr>
          <a:xfrm>
            <a:off x="464580" y="2820988"/>
            <a:ext cx="1654139" cy="5239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Understand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EHRxF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024516-CE80-4A5C-9597-B5B20C34E810}"/>
              </a:ext>
            </a:extLst>
          </p:cNvPr>
          <p:cNvSpPr/>
          <p:nvPr/>
        </p:nvSpPr>
        <p:spPr>
          <a:xfrm>
            <a:off x="5130557" y="2845324"/>
            <a:ext cx="1863045" cy="5239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Propose new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EHRxF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use cases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47A706-58DF-4EA0-A741-6E48D90C2A36}"/>
              </a:ext>
            </a:extLst>
          </p:cNvPr>
          <p:cNvSpPr/>
          <p:nvPr/>
        </p:nvSpPr>
        <p:spPr>
          <a:xfrm>
            <a:off x="2854504" y="2837354"/>
            <a:ext cx="1654139" cy="5239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Demonstrate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EHRxF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191C00-04F4-40CC-8A97-100EAF0EE787}"/>
              </a:ext>
            </a:extLst>
          </p:cNvPr>
          <p:cNvSpPr/>
          <p:nvPr/>
        </p:nvSpPr>
        <p:spPr>
          <a:xfrm>
            <a:off x="7540701" y="2847656"/>
            <a:ext cx="1654139" cy="5239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Showcase your project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ED4252-F160-4CC5-8A3F-41019353F3B0}"/>
              </a:ext>
            </a:extLst>
          </p:cNvPr>
          <p:cNvSpPr/>
          <p:nvPr/>
        </p:nvSpPr>
        <p:spPr>
          <a:xfrm>
            <a:off x="9891569" y="2855969"/>
            <a:ext cx="1654139" cy="5239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Innovate with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EHRxF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Τίτλος 1"/>
          <p:cNvSpPr>
            <a:spLocks noGrp="1"/>
          </p:cNvSpPr>
          <p:nvPr>
            <p:ph type="title"/>
          </p:nvPr>
        </p:nvSpPr>
        <p:spPr>
          <a:xfrm>
            <a:off x="838200" y="1196752"/>
            <a:ext cx="10515600" cy="1325563"/>
          </a:xfrm>
        </p:spPr>
        <p:txBody>
          <a:bodyPr/>
          <a:lstStyle/>
          <a:p>
            <a:r>
              <a:rPr lang="en-US" sz="3200" dirty="0"/>
              <a:t>D8.1 – </a:t>
            </a:r>
            <a:r>
              <a:rPr lang="en-US" sz="3200" dirty="0" err="1"/>
              <a:t>EEHRxF</a:t>
            </a:r>
            <a:r>
              <a:rPr lang="en-US" sz="3200" dirty="0"/>
              <a:t> Community of Practice-Innovation management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42312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D8.1 – </a:t>
            </a:r>
            <a:r>
              <a:rPr lang="en-US" dirty="0" err="1"/>
              <a:t>EEHRxF</a:t>
            </a:r>
            <a:r>
              <a:rPr lang="en-US" dirty="0"/>
              <a:t> Community of Practice-Next Steps</a:t>
            </a:r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25-26 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October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2021 (digital) 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Brussels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Belgium</a:t>
            </a:r>
            <a:endParaRPr kumimoji="0" lang="en-IE" sz="11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69DF4BC-CEE4-4921-961A-9AA306BB0F73}"/>
              </a:ext>
            </a:extLst>
          </p:cNvPr>
          <p:cNvSpPr txBox="1">
            <a:spLocks/>
          </p:cNvSpPr>
          <p:nvPr/>
        </p:nvSpPr>
        <p:spPr bwMode="auto">
          <a:xfrm>
            <a:off x="838200" y="2249457"/>
            <a:ext cx="7241771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2400" i="1" kern="1200" dirty="0" smtClean="0">
                <a:solidFill>
                  <a:srgbClr val="0F5494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000" b="1" kern="1200" dirty="0" smtClean="0">
                <a:solidFill>
                  <a:srgbClr val="0F5494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400" kern="1200" dirty="0" smtClean="0">
                <a:solidFill>
                  <a:srgbClr val="0F5494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Vision: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Make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EEHRxF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 integral part of the digital health innovation process that turns ideas into interoperable high-quality services.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?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Capacity building with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communities of practice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Synergies  with collaboration agreements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Innovation management: as a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x-eHealth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activity within &amp; without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Plan-Do-Act-Check specifications (WP4-5-6-7)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Communication and Dissemination (WP2)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Roadmapping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and evaluation (WP1, WP3)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Case studies (WP8)</a:t>
            </a:r>
          </a:p>
          <a:p>
            <a:pPr marL="0" indent="0">
              <a:buNone/>
            </a:pPr>
            <a:r>
              <a:rPr lang="en-US" sz="2000" b="1" i="0" dirty="0">
                <a:solidFill>
                  <a:schemeClr val="tx1"/>
                </a:solidFill>
                <a:latin typeface="+mn-lt"/>
              </a:rPr>
              <a:t>Task 8.1: Proof of concept: </a:t>
            </a:r>
            <a:r>
              <a:rPr lang="en-US" sz="2000" b="1" i="0" dirty="0" err="1">
                <a:solidFill>
                  <a:schemeClr val="tx1"/>
                </a:solidFill>
                <a:latin typeface="+mn-lt"/>
              </a:rPr>
              <a:t>EEHRxF</a:t>
            </a:r>
            <a:r>
              <a:rPr lang="en-US" sz="2000" b="1" i="0" dirty="0">
                <a:solidFill>
                  <a:schemeClr val="tx1"/>
                </a:solidFill>
                <a:latin typeface="+mn-lt"/>
              </a:rPr>
              <a:t> in rare diseases  M9-M19. D8.2</a:t>
            </a:r>
            <a:endParaRPr lang="el-GR" sz="2000" i="0" dirty="0">
              <a:solidFill>
                <a:schemeClr val="tx1"/>
              </a:solidFill>
              <a:latin typeface="+mn-lt"/>
            </a:endParaRPr>
          </a:p>
          <a:p>
            <a:r>
              <a:rPr lang="en-US" sz="2000" i="0" dirty="0">
                <a:solidFill>
                  <a:schemeClr val="tx1"/>
                </a:solidFill>
                <a:latin typeface="+mn-lt"/>
              </a:rPr>
              <a:t>This task uses the </a:t>
            </a:r>
            <a:r>
              <a:rPr lang="en-US" sz="2000" i="0" dirty="0" err="1">
                <a:solidFill>
                  <a:schemeClr val="tx1"/>
                </a:solidFill>
                <a:latin typeface="+mn-lt"/>
              </a:rPr>
              <a:t>EEHRxF</a:t>
            </a:r>
            <a:r>
              <a:rPr lang="en-US" sz="2000" i="0" dirty="0">
                <a:solidFill>
                  <a:schemeClr val="tx1"/>
                </a:solidFill>
                <a:latin typeface="+mn-lt"/>
              </a:rPr>
              <a:t> domains to construct the patient case of a rare disease and interface rare disease registries. The project would seek to collaborate with a rare disease network for this proof of concept concentrating on meaningful data. </a:t>
            </a:r>
          </a:p>
          <a:p>
            <a:pPr lvl="1"/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Arial" charset="0"/>
              <a:ea typeface="+mn-ea"/>
              <a:cs typeface="+mn-cs"/>
              <a:sym typeface="Wingdings" panose="05000000000000000000" pitchFamily="2" charset="2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26" name="Picture 2" descr="Plan-Do-Check-Act (PDCA) - Virtual | eLearning | 1-2-1 Training Cours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777" y="3116537"/>
            <a:ext cx="3416217" cy="219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064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157863C-3DA2-E34C-BD59-EF511241457F}"/>
              </a:ext>
            </a:extLst>
          </p:cNvPr>
          <p:cNvSpPr txBox="1"/>
          <p:nvPr/>
        </p:nvSpPr>
        <p:spPr>
          <a:xfrm>
            <a:off x="4986116" y="2228848"/>
            <a:ext cx="67274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000" b="1" i="0" u="none" strike="noStrike" kern="1200" cap="none" spc="0" normalizeH="0" baseline="0" noProof="0" dirty="0">
                <a:ln>
                  <a:noFill/>
                </a:ln>
                <a:solidFill>
                  <a:srgbClr val="FF564D"/>
                </a:solidFill>
                <a:effectLst/>
                <a:uLnTx/>
                <a:uFillTx/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THANK YOU</a:t>
            </a:r>
          </a:p>
          <a:p>
            <a:pPr lvl="0" algn="ctr"/>
            <a:r>
              <a:rPr lang="pt-PT" sz="4000" b="1" dirty="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&amp; </a:t>
            </a:r>
          </a:p>
          <a:p>
            <a:pPr lvl="0" algn="ctr"/>
            <a:r>
              <a:rPr lang="pt-PT" sz="4000" b="1" dirty="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FOLLOW US!</a:t>
            </a:r>
            <a:endParaRPr kumimoji="0" lang="pt-PT" sz="4000" b="1" i="0" u="none" strike="noStrike" kern="1200" cap="none" spc="0" normalizeH="0" baseline="0" noProof="0" dirty="0">
              <a:ln>
                <a:noFill/>
              </a:ln>
              <a:solidFill>
                <a:srgbClr val="FF564D"/>
              </a:solidFill>
              <a:effectLst/>
              <a:uLnTx/>
              <a:uFillTx/>
              <a:latin typeface="Dosis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B72827-5D0A-D446-AB55-65AA5C8BE385}"/>
              </a:ext>
            </a:extLst>
          </p:cNvPr>
          <p:cNvSpPr/>
          <p:nvPr/>
        </p:nvSpPr>
        <p:spPr>
          <a:xfrm>
            <a:off x="6909268" y="4342564"/>
            <a:ext cx="4329732" cy="1197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5F3DDE-04FF-B54E-9D6D-55DDD7BCEAD4}"/>
              </a:ext>
            </a:extLst>
          </p:cNvPr>
          <p:cNvGrpSpPr/>
          <p:nvPr/>
        </p:nvGrpSpPr>
        <p:grpSpPr>
          <a:xfrm>
            <a:off x="5754606" y="4555248"/>
            <a:ext cx="3552500" cy="1239321"/>
            <a:chOff x="-154717" y="2993048"/>
            <a:chExt cx="3552500" cy="1239321"/>
          </a:xfrm>
        </p:grpSpPr>
        <p:sp>
          <p:nvSpPr>
            <p:cNvPr id="13" name="CaixaDeTexto 22">
              <a:extLst>
                <a:ext uri="{FF2B5EF4-FFF2-40B4-BE49-F238E27FC236}">
                  <a16:creationId xmlns:a16="http://schemas.microsoft.com/office/drawing/2014/main" id="{04C7CB87-DFFE-C947-B52F-351668CB1283}"/>
                </a:ext>
              </a:extLst>
            </p:cNvPr>
            <p:cNvSpPr txBox="1"/>
            <p:nvPr/>
          </p:nvSpPr>
          <p:spPr>
            <a:xfrm>
              <a:off x="-154717" y="3647594"/>
              <a:ext cx="3552500" cy="584775"/>
            </a:xfrm>
            <a:prstGeom prst="rect">
              <a:avLst/>
            </a:prstGeom>
            <a:noFill/>
            <a:effectLst>
              <a:softEdge rad="5207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b="1">
                  <a:solidFill>
                    <a:schemeClr val="tx1"/>
                  </a:solidFill>
                  <a:latin typeface="Dosis Light" panose="02010803020202060003" pitchFamily="2" charset="77"/>
                </a:rPr>
                <a:t>Social </a:t>
              </a:r>
              <a:r>
                <a:rPr lang="pt-PT" sz="1600" b="1">
                  <a:latin typeface="Dosis Light" panose="02010803020202060003" pitchFamily="2" charset="77"/>
                </a:rPr>
                <a:t>Media</a:t>
              </a:r>
              <a:r>
                <a:rPr lang="pt-PT" sz="1600" b="1">
                  <a:solidFill>
                    <a:schemeClr val="tx1"/>
                  </a:solidFill>
                  <a:latin typeface="Dosis Light" panose="02010803020202060003" pitchFamily="2" charset="77"/>
                </a:rPr>
                <a:t>:</a:t>
              </a:r>
            </a:p>
            <a:p>
              <a:pPr algn="ctr"/>
              <a:endParaRPr lang="pt-PT" sz="1600">
                <a:solidFill>
                  <a:srgbClr val="FF544E"/>
                </a:solidFill>
                <a:latin typeface="Dosis Light" panose="02010803020202060003" pitchFamily="2" charset="77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DF5B20B-CEFE-EF43-AF64-FF0007C43A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9113" y="2993048"/>
              <a:ext cx="1257300" cy="546100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C8FF697-97FC-554A-89D1-C3133363D576}"/>
                </a:ext>
              </a:extLst>
            </p:cNvPr>
            <p:cNvSpPr/>
            <p:nvPr/>
          </p:nvSpPr>
          <p:spPr>
            <a:xfrm>
              <a:off x="-7217" y="3924592"/>
              <a:ext cx="3300348" cy="307777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accent1"/>
                  </a:solidFill>
                  <a:latin typeface="Dosis Light"/>
                </a:rPr>
                <a:t>@</a:t>
              </a:r>
              <a:r>
                <a:rPr lang="en-GB" sz="1400" b="1" dirty="0" err="1">
                  <a:solidFill>
                    <a:schemeClr val="accent1"/>
                  </a:solidFill>
                  <a:latin typeface="Dosis Light"/>
                </a:rPr>
                <a:t>x_ehealth</a:t>
              </a:r>
              <a:r>
                <a:rPr lang="en-GB" sz="1400" b="1" dirty="0">
                  <a:solidFill>
                    <a:schemeClr val="accent1"/>
                  </a:solidFill>
                  <a:latin typeface="Dosis Light"/>
                </a:rPr>
                <a:t> / #</a:t>
              </a:r>
              <a:r>
                <a:rPr lang="en-GB" sz="1400" b="1" dirty="0" err="1">
                  <a:solidFill>
                    <a:schemeClr val="accent1"/>
                  </a:solidFill>
                  <a:latin typeface="Dosis Light"/>
                </a:rPr>
                <a:t>XeHealth</a:t>
              </a:r>
              <a:endParaRPr lang="en-PT" sz="14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7" name="CaixaDeTexto 22">
            <a:extLst>
              <a:ext uri="{FF2B5EF4-FFF2-40B4-BE49-F238E27FC236}">
                <a16:creationId xmlns:a16="http://schemas.microsoft.com/office/drawing/2014/main" id="{F27EA94A-6A7E-1140-A6AE-732724FF2DE3}"/>
              </a:ext>
            </a:extLst>
          </p:cNvPr>
          <p:cNvSpPr txBox="1"/>
          <p:nvPr/>
        </p:nvSpPr>
        <p:spPr>
          <a:xfrm>
            <a:off x="6744143" y="5931483"/>
            <a:ext cx="3552499" cy="338554"/>
          </a:xfrm>
          <a:prstGeom prst="rect">
            <a:avLst/>
          </a:prstGeom>
          <a:noFill/>
          <a:effectLst>
            <a:softEdge rad="520700"/>
          </a:effectLst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PT" sz="1600" b="1" dirty="0">
                <a:solidFill>
                  <a:schemeClr val="tx1"/>
                </a:solidFill>
                <a:latin typeface="Dosis Light" panose="02010803020202060003" pitchFamily="2" charset="77"/>
              </a:rPr>
              <a:t>       Website: </a:t>
            </a:r>
            <a:endParaRPr lang="pt-PT" sz="1600" b="1" dirty="0">
              <a:latin typeface="Dosis Ligh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CFCD20B-B20D-134D-9878-1E999FF79A17}"/>
              </a:ext>
            </a:extLst>
          </p:cNvPr>
          <p:cNvSpPr/>
          <p:nvPr/>
        </p:nvSpPr>
        <p:spPr>
          <a:xfrm>
            <a:off x="5978088" y="6203950"/>
            <a:ext cx="3300348" cy="30777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Dosis Light"/>
                <a:hlinkClick r:id="rId4"/>
              </a:rPr>
              <a:t>https://www.x-ehealth.eu/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Dosis Light"/>
              </a:rPr>
              <a:t>  </a:t>
            </a:r>
            <a:endParaRPr lang="en-P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9" name="Imagem 4" descr="Uma imagem com captura de ecrã, interior, monitor, sentado&#10;&#10;Descrição gerada automaticamente">
            <a:extLst>
              <a:ext uri="{FF2B5EF4-FFF2-40B4-BE49-F238E27FC236}">
                <a16:creationId xmlns:a16="http://schemas.microsoft.com/office/drawing/2014/main" id="{94878BF4-8578-6840-9E9F-0EFD7EE1E5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3518" y="4577221"/>
            <a:ext cx="3501485" cy="219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4577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3CF8351-1C4D-B042-99A8-00FA3743A6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252053"/>
            <a:ext cx="10515600" cy="4681538"/>
          </a:xfrm>
        </p:spPr>
        <p:txBody>
          <a:bodyPr/>
          <a:lstStyle/>
          <a:p>
            <a:r>
              <a:rPr lang="pt-PT" dirty="0"/>
              <a:t>Benefits to projects that pledge support the European EHRxF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F64BB1E5-CF54-CD43-9079-9D663589B875}"/>
              </a:ext>
            </a:extLst>
          </p:cNvPr>
          <p:cNvGraphicFramePr/>
          <p:nvPr/>
        </p:nvGraphicFramePr>
        <p:xfrm>
          <a:off x="464580" y="2702184"/>
          <a:ext cx="11077904" cy="4122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ED160E90-79AA-45B3-973E-EAB2E692CF25}"/>
              </a:ext>
            </a:extLst>
          </p:cNvPr>
          <p:cNvSpPr/>
          <p:nvPr/>
        </p:nvSpPr>
        <p:spPr>
          <a:xfrm>
            <a:off x="464580" y="2820988"/>
            <a:ext cx="1654139" cy="5239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Understand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EHRxF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024516-CE80-4A5C-9597-B5B20C34E810}"/>
              </a:ext>
            </a:extLst>
          </p:cNvPr>
          <p:cNvSpPr/>
          <p:nvPr/>
        </p:nvSpPr>
        <p:spPr>
          <a:xfrm>
            <a:off x="5130557" y="2845324"/>
            <a:ext cx="1863045" cy="5239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Propose new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EHRxF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use cases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47A706-58DF-4EA0-A741-6E48D90C2A36}"/>
              </a:ext>
            </a:extLst>
          </p:cNvPr>
          <p:cNvSpPr/>
          <p:nvPr/>
        </p:nvSpPr>
        <p:spPr>
          <a:xfrm>
            <a:off x="2854504" y="2837354"/>
            <a:ext cx="1654139" cy="5239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Demonstrate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EHRxF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191C00-04F4-40CC-8A97-100EAF0EE787}"/>
              </a:ext>
            </a:extLst>
          </p:cNvPr>
          <p:cNvSpPr/>
          <p:nvPr/>
        </p:nvSpPr>
        <p:spPr>
          <a:xfrm>
            <a:off x="7540701" y="2847656"/>
            <a:ext cx="1654139" cy="5239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Showcase your project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ED4252-F160-4CC5-8A3F-41019353F3B0}"/>
              </a:ext>
            </a:extLst>
          </p:cNvPr>
          <p:cNvSpPr/>
          <p:nvPr/>
        </p:nvSpPr>
        <p:spPr>
          <a:xfrm>
            <a:off x="9891569" y="2855969"/>
            <a:ext cx="1654139" cy="5239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Innovate with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EHRxF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Τίτλος 1"/>
          <p:cNvSpPr>
            <a:spLocks noGrp="1"/>
          </p:cNvSpPr>
          <p:nvPr>
            <p:ph type="title"/>
          </p:nvPr>
        </p:nvSpPr>
        <p:spPr>
          <a:xfrm>
            <a:off x="838200" y="1196752"/>
            <a:ext cx="10515600" cy="1325563"/>
          </a:xfrm>
        </p:spPr>
        <p:txBody>
          <a:bodyPr/>
          <a:lstStyle/>
          <a:p>
            <a:r>
              <a:rPr lang="en-US" sz="3200" dirty="0" err="1"/>
              <a:t>EEHRxF</a:t>
            </a:r>
            <a:r>
              <a:rPr lang="en-US" sz="3200" dirty="0"/>
              <a:t> Community of Practice-Innovation management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019570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EEHRxF</a:t>
            </a:r>
            <a:r>
              <a:rPr lang="en-US" dirty="0"/>
              <a:t> Community of Practice-Next Steps</a:t>
            </a:r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25-26 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October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2021 (digital) 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Brussels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Belgium</a:t>
            </a:r>
            <a:endParaRPr kumimoji="0" lang="en-IE" sz="11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69DF4BC-CEE4-4921-961A-9AA306BB0F73}"/>
              </a:ext>
            </a:extLst>
          </p:cNvPr>
          <p:cNvSpPr txBox="1">
            <a:spLocks/>
          </p:cNvSpPr>
          <p:nvPr/>
        </p:nvSpPr>
        <p:spPr bwMode="auto">
          <a:xfrm>
            <a:off x="838200" y="2249457"/>
            <a:ext cx="7663543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2400" i="1" kern="1200" dirty="0" smtClean="0">
                <a:solidFill>
                  <a:srgbClr val="0F5494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000" b="1" kern="1200" dirty="0" smtClean="0">
                <a:solidFill>
                  <a:srgbClr val="0F5494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400" kern="1200" dirty="0" smtClean="0">
                <a:solidFill>
                  <a:srgbClr val="0F5494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Vision: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Make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EEHRxF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 integral part of the digital health innovation process that turns ideas into interoperable high-quality services.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?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Capacity building with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communities of practice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Synergies  with collaboration agreements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Innovation management: as a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x-eHealth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activity within &amp; without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Plan-Do-Act-Check specifications (WP4-5-6-7)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Communication and Dissemination (WP2)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Roadmapping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and evaluation (WP1, WP3)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Case studies (WP8)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000" b="1" i="0" dirty="0">
                <a:solidFill>
                  <a:prstClr val="black"/>
                </a:solidFill>
                <a:latin typeface="Calibri" panose="020F0502020204030204"/>
              </a:rPr>
              <a:t>Next Steps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i="0" dirty="0">
                <a:solidFill>
                  <a:prstClr val="black"/>
                </a:solidFill>
                <a:latin typeface="Calibri" panose="020F0502020204030204"/>
              </a:rPr>
              <a:t>Proof of concept: </a:t>
            </a:r>
            <a:r>
              <a:rPr lang="en-US" i="0" dirty="0" err="1">
                <a:solidFill>
                  <a:prstClr val="black"/>
                </a:solidFill>
                <a:latin typeface="Calibri" panose="020F0502020204030204"/>
              </a:rPr>
              <a:t>EEHRxF</a:t>
            </a:r>
            <a:r>
              <a:rPr lang="en-US" i="0" dirty="0">
                <a:solidFill>
                  <a:prstClr val="black"/>
                </a:solidFill>
                <a:latin typeface="Calibri" panose="020F0502020204030204"/>
              </a:rPr>
              <a:t> in rare diseases </a:t>
            </a:r>
            <a:endParaRPr lang="el-GR" i="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000" i="0" dirty="0">
                <a:solidFill>
                  <a:prstClr val="black"/>
                </a:solidFill>
                <a:latin typeface="Calibri" panose="020F0502020204030204"/>
              </a:rPr>
              <a:t>Us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 the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EEHRxF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domains to construct the patient case of a rare disease and interface rare disease registries. The project would seek to collaborate with a rare disease network for this proof of concept concentrating on meaningful data.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Arial" charset="0"/>
              <a:ea typeface="+mn-ea"/>
              <a:cs typeface="+mn-cs"/>
              <a:sym typeface="Wingdings" panose="05000000000000000000" pitchFamily="2" charset="2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26" name="Picture 2" descr="Plan-Do-Check-Act (PDCA) - Virtual | eLearning | 1-2-1 Training Cours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777" y="3116537"/>
            <a:ext cx="3416217" cy="219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661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18">
            <a:extLst>
              <a:ext uri="{FF2B5EF4-FFF2-40B4-BE49-F238E27FC236}">
                <a16:creationId xmlns:a16="http://schemas.microsoft.com/office/drawing/2014/main" id="{CC75CDD1-1E49-3C48-8BD5-FB73F5DFF1AD}"/>
              </a:ext>
            </a:extLst>
          </p:cNvPr>
          <p:cNvSpPr txBox="1"/>
          <p:nvPr/>
        </p:nvSpPr>
        <p:spPr>
          <a:xfrm>
            <a:off x="960612" y="1662166"/>
            <a:ext cx="10741207" cy="1715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69" b="1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X-eHealth intends to contribute to the Digital Single Market Strategy of the European Commission, in line with </a:t>
            </a:r>
            <a:r>
              <a:rPr lang="en-GB" sz="1969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EEHRxF</a:t>
            </a:r>
            <a:r>
              <a:rPr lang="en-GB" sz="1969" b="1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 Recommendations</a:t>
            </a:r>
            <a:endParaRPr lang="en-GB" sz="1969" dirty="0">
              <a:solidFill>
                <a:schemeClr val="tx1">
                  <a:lumMod val="95000"/>
                  <a:lumOff val="5000"/>
                </a:schemeClr>
              </a:solidFill>
              <a:latin typeface="Dosis Light" panose="02010803020202060003" pitchFamily="2" charset="77"/>
            </a:endParaRPr>
          </a:p>
          <a:p>
            <a:endParaRPr lang="en-GB" sz="1969" dirty="0">
              <a:solidFill>
                <a:schemeClr val="tx1">
                  <a:lumMod val="95000"/>
                  <a:lumOff val="5000"/>
                </a:schemeClr>
              </a:solidFill>
              <a:latin typeface="Dosis Light" panose="02010803020202060003" pitchFamily="2" charset="77"/>
            </a:endParaRPr>
          </a:p>
          <a:p>
            <a:endParaRPr lang="en-GB" sz="700" dirty="0">
              <a:solidFill>
                <a:schemeClr val="tx1">
                  <a:lumMod val="95000"/>
                  <a:lumOff val="5000"/>
                </a:schemeClr>
              </a:solidFill>
              <a:latin typeface="Dosis Light" panose="02010803020202060003" pitchFamily="2" charset="77"/>
            </a:endParaRPr>
          </a:p>
          <a:p>
            <a:r>
              <a:rPr lang="en-GB" sz="1969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The Digital Single Market </a:t>
            </a:r>
            <a:r>
              <a:rPr lang="en-GB" sz="1969" b="1" dirty="0">
                <a:solidFill>
                  <a:srgbClr val="FFC000"/>
                </a:solidFill>
                <a:latin typeface="Dosis Light" panose="02010803020202060003" pitchFamily="2" charset="77"/>
              </a:rPr>
              <a:t>in Health </a:t>
            </a:r>
            <a:r>
              <a:rPr lang="en-GB" sz="1969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in Europe is based on three pillars:</a:t>
            </a:r>
            <a:endParaRPr lang="en-PT" sz="1969" dirty="0">
              <a:solidFill>
                <a:schemeClr val="tx1">
                  <a:lumMod val="95000"/>
                  <a:lumOff val="5000"/>
                </a:schemeClr>
              </a:solidFill>
              <a:latin typeface="Dosis Light" panose="02010803020202060003" pitchFamily="2" charset="77"/>
            </a:endParaRPr>
          </a:p>
          <a:p>
            <a:r>
              <a:rPr lang="en-GB" sz="1969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 panose="02010803020202060003" pitchFamily="2" charset="77"/>
              </a:rPr>
              <a:t> </a:t>
            </a:r>
          </a:p>
        </p:txBody>
      </p:sp>
      <p:sp>
        <p:nvSpPr>
          <p:cNvPr id="21" name="CaixaDeTexto 5">
            <a:extLst>
              <a:ext uri="{FF2B5EF4-FFF2-40B4-BE49-F238E27FC236}">
                <a16:creationId xmlns:a16="http://schemas.microsoft.com/office/drawing/2014/main" id="{6535F722-8A33-9B41-B0D2-E061BAEC3B34}"/>
              </a:ext>
            </a:extLst>
          </p:cNvPr>
          <p:cNvSpPr txBox="1"/>
          <p:nvPr/>
        </p:nvSpPr>
        <p:spPr>
          <a:xfrm>
            <a:off x="938886" y="243166"/>
            <a:ext cx="8114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800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Introduction</a:t>
            </a:r>
            <a:endParaRPr lang="pt-PT" sz="4800" b="1">
              <a:solidFill>
                <a:srgbClr val="FF564D"/>
              </a:solidFill>
              <a:latin typeface="Dosis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20" name="CaixaDeTexto 8">
            <a:extLst>
              <a:ext uri="{FF2B5EF4-FFF2-40B4-BE49-F238E27FC236}">
                <a16:creationId xmlns:a16="http://schemas.microsoft.com/office/drawing/2014/main" id="{174B6A72-2955-7B49-961F-2CACEC3DC530}"/>
              </a:ext>
            </a:extLst>
          </p:cNvPr>
          <p:cNvSpPr txBox="1"/>
          <p:nvPr/>
        </p:nvSpPr>
        <p:spPr>
          <a:xfrm>
            <a:off x="938887" y="1012301"/>
            <a:ext cx="11594207" cy="471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Project Background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61A431-BB21-0441-9F5F-5D07004737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183" b="6646"/>
          <a:stretch/>
        </p:blipFill>
        <p:spPr>
          <a:xfrm>
            <a:off x="960612" y="3244093"/>
            <a:ext cx="8396039" cy="260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847992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04A69F-721B-40BC-9345-FF505B3ED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RD-Code x-eHealth Demonstrator</a:t>
            </a:r>
            <a:endParaRPr lang="el-GR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FE83259-1C14-43EC-A03D-D52C9CCFAAB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28675" y="2066925"/>
            <a:ext cx="11091182" cy="3687763"/>
          </a:xfrm>
        </p:spPr>
        <p:txBody>
          <a:bodyPr/>
          <a:lstStyle/>
          <a:p>
            <a:r>
              <a:rPr lang="en-US" dirty="0"/>
              <a:t>Objectives</a:t>
            </a:r>
          </a:p>
          <a:p>
            <a:pPr lvl="1"/>
            <a:r>
              <a:rPr lang="en-US" dirty="0"/>
              <a:t>Demonstrate the utility of x-eHealth specifications in rare disease patients</a:t>
            </a:r>
          </a:p>
          <a:p>
            <a:pPr lvl="2"/>
            <a:r>
              <a:rPr lang="en-US" dirty="0"/>
              <a:t>Images, labs, prescriptions, patient summaries, hospital discharge reports</a:t>
            </a:r>
          </a:p>
          <a:p>
            <a:pPr lvl="1"/>
            <a:r>
              <a:rPr lang="en-US" dirty="0"/>
              <a:t>Educate how RD-code tools can be used with x-eHealth specifications</a:t>
            </a:r>
          </a:p>
          <a:p>
            <a:pPr lvl="1"/>
            <a:r>
              <a:rPr lang="en-US" dirty="0"/>
              <a:t>Showcase use in different use cases e.g. telemedicine, tumor boards, emergency department, exchange/sharing of patient summaries</a:t>
            </a:r>
          </a:p>
          <a:p>
            <a:pPr lvl="1"/>
            <a:r>
              <a:rPr lang="en-US" dirty="0"/>
              <a:t>Discuss and explore ways to accelerate adoption assessing costs and benefit</a:t>
            </a:r>
          </a:p>
          <a:p>
            <a:r>
              <a:rPr lang="en-US" dirty="0"/>
              <a:t>Next steps:</a:t>
            </a:r>
          </a:p>
          <a:p>
            <a:pPr lvl="1"/>
            <a:r>
              <a:rPr lang="en-US" dirty="0"/>
              <a:t>Use case driven x-eHealth debates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58076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5">
            <a:extLst>
              <a:ext uri="{FF2B5EF4-FFF2-40B4-BE49-F238E27FC236}">
                <a16:creationId xmlns:a16="http://schemas.microsoft.com/office/drawing/2014/main" id="{B2A7B235-0CD0-6A44-98B9-A6EC90974B91}"/>
              </a:ext>
            </a:extLst>
          </p:cNvPr>
          <p:cNvSpPr txBox="1"/>
          <p:nvPr/>
        </p:nvSpPr>
        <p:spPr>
          <a:xfrm>
            <a:off x="938886" y="243166"/>
            <a:ext cx="8114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800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Relevant</a:t>
            </a:r>
            <a:r>
              <a:rPr lang="pt-PT" sz="4800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4800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Trends</a:t>
            </a:r>
            <a:endParaRPr lang="pt-PT" sz="4800" b="1">
              <a:solidFill>
                <a:srgbClr val="FF564D"/>
              </a:solidFill>
              <a:latin typeface="Dosis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956484B-4256-AD45-9C76-FF4476C39C32}"/>
              </a:ext>
            </a:extLst>
          </p:cNvPr>
          <p:cNvGrpSpPr/>
          <p:nvPr/>
        </p:nvGrpSpPr>
        <p:grpSpPr>
          <a:xfrm>
            <a:off x="1991544" y="1181733"/>
            <a:ext cx="7798290" cy="2036113"/>
            <a:chOff x="1453747" y="1841899"/>
            <a:chExt cx="7798290" cy="2036113"/>
          </a:xfrm>
        </p:grpSpPr>
        <p:pic>
          <p:nvPicPr>
            <p:cNvPr id="49" name="Picture 4" descr="Artificial Intelligence Icons - Download Free Vector Icons | Noun Project">
              <a:extLst>
                <a:ext uri="{FF2B5EF4-FFF2-40B4-BE49-F238E27FC236}">
                  <a16:creationId xmlns:a16="http://schemas.microsoft.com/office/drawing/2014/main" id="{36B9EF24-BB42-3C40-AE1E-0B8B667979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2747" y="2071921"/>
              <a:ext cx="1281241" cy="1281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567F19-501F-2343-A6A9-0CD18FF87766}"/>
                </a:ext>
              </a:extLst>
            </p:cNvPr>
            <p:cNvSpPr/>
            <p:nvPr/>
          </p:nvSpPr>
          <p:spPr>
            <a:xfrm>
              <a:off x="1453747" y="3423965"/>
              <a:ext cx="193514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PT" sz="1600" b="0" i="0" u="none" strike="noStrike" kern="1200" cap="none" spc="0" normalizeH="0" baseline="0" noProof="0">
                  <a:ln>
                    <a:noFill/>
                  </a:ln>
                  <a:solidFill>
                    <a:srgbClr val="3B414A"/>
                  </a:solidFill>
                  <a:effectLst/>
                  <a:uLnTx/>
                  <a:uFillTx/>
                  <a:latin typeface="Dosis Medium" panose="02010503020202060003" pitchFamily="2" charset="77"/>
                  <a:ea typeface="+mn-ea"/>
                  <a:cs typeface="+mn-cs"/>
                </a:rPr>
                <a:t>Artificial Intelligence </a:t>
              </a:r>
            </a:p>
          </p:txBody>
        </p:sp>
        <p:pic>
          <p:nvPicPr>
            <p:cNvPr id="51" name="Picture 6" descr="Augmented reality, goggles, vr icon">
              <a:extLst>
                <a:ext uri="{FF2B5EF4-FFF2-40B4-BE49-F238E27FC236}">
                  <a16:creationId xmlns:a16="http://schemas.microsoft.com/office/drawing/2014/main" id="{DC5EAD57-CA4B-6541-9F40-DE14552F08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1785" y="1841899"/>
              <a:ext cx="1733138" cy="1733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7FAB047-7148-7C42-9A22-B5DBA54F6B2E}"/>
                </a:ext>
              </a:extLst>
            </p:cNvPr>
            <p:cNvSpPr/>
            <p:nvPr/>
          </p:nvSpPr>
          <p:spPr>
            <a:xfrm>
              <a:off x="3792025" y="3430620"/>
              <a:ext cx="135485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PT" sz="1600" b="0" i="0" u="none" strike="noStrike" kern="1200" cap="none" spc="0" normalizeH="0" baseline="0" noProof="0">
                  <a:ln>
                    <a:noFill/>
                  </a:ln>
                  <a:solidFill>
                    <a:srgbClr val="3B414A"/>
                  </a:solidFill>
                  <a:effectLst/>
                  <a:uLnTx/>
                  <a:uFillTx/>
                  <a:latin typeface="Dosis Medium" panose="02010503020202060003" pitchFamily="2" charset="77"/>
                  <a:ea typeface="+mn-ea"/>
                  <a:cs typeface="+mn-cs"/>
                </a:rPr>
                <a:t>Virtual Reality</a:t>
              </a:r>
            </a:p>
          </p:txBody>
        </p:sp>
        <p:pic>
          <p:nvPicPr>
            <p:cNvPr id="53" name="Picture 12" descr="Privacy - Free security icons">
              <a:extLst>
                <a:ext uri="{FF2B5EF4-FFF2-40B4-BE49-F238E27FC236}">
                  <a16:creationId xmlns:a16="http://schemas.microsoft.com/office/drawing/2014/main" id="{1DB38C54-39AB-AA44-807B-DBA25CDF64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9539" y="2286444"/>
              <a:ext cx="989019" cy="9890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34003770-AD6F-5249-8A6F-D2D2FD127E06}"/>
                </a:ext>
              </a:extLst>
            </p:cNvPr>
            <p:cNvSpPr/>
            <p:nvPr/>
          </p:nvSpPr>
          <p:spPr>
            <a:xfrm>
              <a:off x="5682311" y="3376554"/>
              <a:ext cx="168347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PT" sz="1600" b="0" i="0" u="none" strike="noStrike" kern="1200" cap="none" spc="0" normalizeH="0" baseline="0" noProof="0">
                  <a:ln>
                    <a:noFill/>
                  </a:ln>
                  <a:solidFill>
                    <a:srgbClr val="3B414A"/>
                  </a:solidFill>
                  <a:effectLst/>
                  <a:uLnTx/>
                  <a:uFillTx/>
                  <a:latin typeface="Dosis Medium" panose="02010503020202060003" pitchFamily="2" charset="77"/>
                  <a:ea typeface="+mn-ea"/>
                  <a:cs typeface="+mn-cs"/>
                </a:rPr>
                <a:t>Privacy &amp; Security</a:t>
              </a:r>
            </a:p>
          </p:txBody>
        </p:sp>
        <p:pic>
          <p:nvPicPr>
            <p:cNvPr id="55" name="Picture 14" descr="Big data, cloud computing, cloud hosting, cloud service, cloud storage icon">
              <a:extLst>
                <a:ext uri="{FF2B5EF4-FFF2-40B4-BE49-F238E27FC236}">
                  <a16:creationId xmlns:a16="http://schemas.microsoft.com/office/drawing/2014/main" id="{C146A725-8056-584C-848B-FF82BE0F23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0530" y="1929268"/>
              <a:ext cx="1346195" cy="134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5243469D-DAA4-D54F-B6F3-1049D6445864}"/>
                </a:ext>
              </a:extLst>
            </p:cNvPr>
            <p:cNvSpPr/>
            <p:nvPr/>
          </p:nvSpPr>
          <p:spPr>
            <a:xfrm>
              <a:off x="7648713" y="3293237"/>
              <a:ext cx="160332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PT" sz="1600" b="0" i="0" u="none" strike="noStrike" kern="1200" cap="none" spc="0" normalizeH="0" baseline="0" noProof="0">
                  <a:ln>
                    <a:noFill/>
                  </a:ln>
                  <a:solidFill>
                    <a:srgbClr val="3B414A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Cloud computing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PT" sz="1600" b="0" i="0" u="none" strike="noStrike" kern="1200" cap="none" spc="0" normalizeH="0" baseline="0" noProof="0">
                  <a:ln>
                    <a:noFill/>
                  </a:ln>
                  <a:solidFill>
                    <a:srgbClr val="3B414A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 &amp; Big Data</a:t>
              </a:r>
              <a:endParaRPr kumimoji="0" lang="en-PT" sz="1600" b="0" i="0" u="none" strike="noStrike" kern="1200" cap="none" spc="0" normalizeH="0" baseline="0" noProof="0">
                <a:ln>
                  <a:noFill/>
                </a:ln>
                <a:solidFill>
                  <a:srgbClr val="3B414A"/>
                </a:solidFill>
                <a:effectLst/>
                <a:uLnTx/>
                <a:uFillTx/>
                <a:latin typeface="Dosis Medium" panose="02010503020202060003" pitchFamily="2" charset="77"/>
                <a:ea typeface="+mn-ea"/>
                <a:cs typeface="+mn-cs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50AF612-52A1-1843-B5BE-3F181023DE3D}"/>
              </a:ext>
            </a:extLst>
          </p:cNvPr>
          <p:cNvGrpSpPr/>
          <p:nvPr/>
        </p:nvGrpSpPr>
        <p:grpSpPr>
          <a:xfrm>
            <a:off x="1009355" y="3273168"/>
            <a:ext cx="9026908" cy="2844956"/>
            <a:chOff x="1057894" y="3502048"/>
            <a:chExt cx="9026908" cy="2844956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BEC1B3B-F511-DB48-B703-DF61CBFDFADB}"/>
                </a:ext>
              </a:extLst>
            </p:cNvPr>
            <p:cNvGrpSpPr/>
            <p:nvPr/>
          </p:nvGrpSpPr>
          <p:grpSpPr>
            <a:xfrm>
              <a:off x="4378626" y="4103779"/>
              <a:ext cx="1715580" cy="2141339"/>
              <a:chOff x="3685945" y="4070079"/>
              <a:chExt cx="1715580" cy="2141339"/>
            </a:xfrm>
          </p:grpSpPr>
          <p:pic>
            <p:nvPicPr>
              <p:cNvPr id="70" name="Picture 8" descr="App, health, internet, internet of things, medical, wifi icon">
                <a:extLst>
                  <a:ext uri="{FF2B5EF4-FFF2-40B4-BE49-F238E27FC236}">
                    <a16:creationId xmlns:a16="http://schemas.microsoft.com/office/drawing/2014/main" id="{FD2E455D-8678-5F47-9C72-0E5CA8836E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35553" y="4070079"/>
                <a:ext cx="1565972" cy="15659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BD666A9C-55E5-AC4D-93C1-C31C4A3EAFD4}"/>
                  </a:ext>
                </a:extLst>
              </p:cNvPr>
              <p:cNvSpPr/>
              <p:nvPr/>
            </p:nvSpPr>
            <p:spPr>
              <a:xfrm>
                <a:off x="3685945" y="5626643"/>
                <a:ext cx="167385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PT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3B414A"/>
                    </a:solidFill>
                    <a:effectLst/>
                    <a:uLnTx/>
                    <a:uFillTx/>
                    <a:latin typeface="Dosis Medium" panose="02010503020202060003" pitchFamily="2" charset="77"/>
                    <a:ea typeface="+mn-ea"/>
                    <a:cs typeface="+mn-cs"/>
                  </a:rPr>
                  <a:t>IoMT (Internet of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PT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3B414A"/>
                    </a:solidFill>
                    <a:effectLst/>
                    <a:uLnTx/>
                    <a:uFillTx/>
                    <a:latin typeface="Dosis Medium" panose="02010503020202060003" pitchFamily="2" charset="77"/>
                    <a:ea typeface="+mn-ea"/>
                    <a:cs typeface="+mn-cs"/>
                  </a:rPr>
                  <a:t>Medical Things)</a:t>
                </a: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C707016-9CE0-7D4C-8A49-303374F23B88}"/>
                </a:ext>
              </a:extLst>
            </p:cNvPr>
            <p:cNvGrpSpPr/>
            <p:nvPr/>
          </p:nvGrpSpPr>
          <p:grpSpPr>
            <a:xfrm>
              <a:off x="1975119" y="3952160"/>
              <a:ext cx="1937368" cy="2394844"/>
              <a:chOff x="1395626" y="3882624"/>
              <a:chExt cx="1937368" cy="2394844"/>
            </a:xfrm>
          </p:grpSpPr>
          <p:pic>
            <p:nvPicPr>
              <p:cNvPr id="68" name="Picture 10" descr="Medicine Precision White Vector Images (61)">
                <a:extLst>
                  <a:ext uri="{FF2B5EF4-FFF2-40B4-BE49-F238E27FC236}">
                    <a16:creationId xmlns:a16="http://schemas.microsoft.com/office/drawing/2014/main" id="{BF1B282C-FEA1-D743-A56E-CC8FF4CD7D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5626" y="3882624"/>
                <a:ext cx="1937368" cy="20337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1622C4CD-B767-9341-A115-4BD03356B7F7}"/>
                  </a:ext>
                </a:extLst>
              </p:cNvPr>
              <p:cNvSpPr/>
              <p:nvPr/>
            </p:nvSpPr>
            <p:spPr>
              <a:xfrm>
                <a:off x="1483991" y="5692693"/>
                <a:ext cx="180850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PT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3B414A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Precision Medicine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PT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3B414A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&amp; Genomics</a:t>
                </a: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42D4188-BADB-B447-B6F5-5BA94042FB01}"/>
                </a:ext>
              </a:extLst>
            </p:cNvPr>
            <p:cNvGrpSpPr/>
            <p:nvPr/>
          </p:nvGrpSpPr>
          <p:grpSpPr>
            <a:xfrm>
              <a:off x="8730664" y="4298519"/>
              <a:ext cx="1354138" cy="1967062"/>
              <a:chOff x="8621805" y="4280447"/>
              <a:chExt cx="1354138" cy="1967062"/>
            </a:xfrm>
          </p:grpSpPr>
          <p:pic>
            <p:nvPicPr>
              <p:cNvPr id="66" name="Picture 16" descr="Healthcare Provider Solutions | Change Healthcare">
                <a:extLst>
                  <a:ext uri="{FF2B5EF4-FFF2-40B4-BE49-F238E27FC236}">
                    <a16:creationId xmlns:a16="http://schemas.microsoft.com/office/drawing/2014/main" id="{4C31C993-64E4-0D4A-BC02-4A2C20956AE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screen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747" y="4280447"/>
                <a:ext cx="1346196" cy="13461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FBAF6A57-1DDF-5049-A6AD-F1CF6DB77AFD}"/>
                  </a:ext>
                </a:extLst>
              </p:cNvPr>
              <p:cNvSpPr/>
              <p:nvPr/>
            </p:nvSpPr>
            <p:spPr>
              <a:xfrm>
                <a:off x="8621805" y="5662734"/>
                <a:ext cx="128483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3B414A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Individual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3B414A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Planned Care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2465AAA-B78D-8A42-93D5-F5ABBE6F6535}"/>
                </a:ext>
              </a:extLst>
            </p:cNvPr>
            <p:cNvGrpSpPr/>
            <p:nvPr/>
          </p:nvGrpSpPr>
          <p:grpSpPr>
            <a:xfrm>
              <a:off x="6323922" y="4118329"/>
              <a:ext cx="1962397" cy="2173091"/>
              <a:chOff x="7709525" y="4070079"/>
              <a:chExt cx="1962397" cy="2173091"/>
            </a:xfrm>
          </p:grpSpPr>
          <p:pic>
            <p:nvPicPr>
              <p:cNvPr id="64" name="Picture 18" descr="Telehealth Video Conferencing for At-home Care | Vidyo">
                <a:extLst>
                  <a:ext uri="{FF2B5EF4-FFF2-40B4-BE49-F238E27FC236}">
                    <a16:creationId xmlns:a16="http://schemas.microsoft.com/office/drawing/2014/main" id="{B661F6C4-D21B-A044-94E4-06B52EA326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82429" y="4070079"/>
                <a:ext cx="1683474" cy="16834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1C19D507-1AF5-3F47-87B9-C23FF0D1A3E4}"/>
                  </a:ext>
                </a:extLst>
              </p:cNvPr>
              <p:cNvSpPr/>
              <p:nvPr/>
            </p:nvSpPr>
            <p:spPr>
              <a:xfrm>
                <a:off x="7709525" y="5658395"/>
                <a:ext cx="19623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PT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3B414A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Remote Patient Care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PT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3B414A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&amp; Tele-Health</a:t>
                </a:r>
              </a:p>
            </p:txBody>
          </p:sp>
        </p:grpSp>
        <p:sp>
          <p:nvSpPr>
            <p:cNvPr id="63" name="Subtitle 4">
              <a:extLst>
                <a:ext uri="{FF2B5EF4-FFF2-40B4-BE49-F238E27FC236}">
                  <a16:creationId xmlns:a16="http://schemas.microsoft.com/office/drawing/2014/main" id="{E1C184CF-877F-DF46-B7E2-588B5B5BA442}"/>
                </a:ext>
              </a:extLst>
            </p:cNvPr>
            <p:cNvSpPr txBox="1">
              <a:spLocks/>
            </p:cNvSpPr>
            <p:nvPr/>
          </p:nvSpPr>
          <p:spPr>
            <a:xfrm>
              <a:off x="1057894" y="3502048"/>
              <a:ext cx="5210753" cy="497508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lvl1pPr marL="285750" indent="-285750" algn="l" defTabSz="914400" rtl="0" eaLnBrk="1" latinLnBrk="0" hangingPunct="1">
                <a:lnSpc>
                  <a:spcPct val="15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pt-PT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Trebuchet MS" panose="020B070302020209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HEALTH MARKET TRENDS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304289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6B5A4C5-71B5-1E46-970E-879D9E09E67D}"/>
              </a:ext>
            </a:extLst>
          </p:cNvPr>
          <p:cNvSpPr/>
          <p:nvPr/>
        </p:nvSpPr>
        <p:spPr>
          <a:xfrm>
            <a:off x="9415" y="6094521"/>
            <a:ext cx="11742535" cy="774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ixaDeTexto 5">
            <a:extLst>
              <a:ext uri="{FF2B5EF4-FFF2-40B4-BE49-F238E27FC236}">
                <a16:creationId xmlns:a16="http://schemas.microsoft.com/office/drawing/2014/main" id="{B2A7B235-0CD0-6A44-98B9-A6EC90974B91}"/>
              </a:ext>
            </a:extLst>
          </p:cNvPr>
          <p:cNvSpPr txBox="1"/>
          <p:nvPr/>
        </p:nvSpPr>
        <p:spPr>
          <a:xfrm>
            <a:off x="938886" y="243166"/>
            <a:ext cx="8114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800" b="1" err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Introduction</a:t>
            </a:r>
            <a:endParaRPr lang="pt-PT" sz="4800" b="1">
              <a:solidFill>
                <a:srgbClr val="FF564D"/>
              </a:solidFill>
              <a:latin typeface="Dosis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B7EB8229-7E32-3445-B28E-02505D9C0F1A}"/>
              </a:ext>
            </a:extLst>
          </p:cNvPr>
          <p:cNvSpPr/>
          <p:nvPr/>
        </p:nvSpPr>
        <p:spPr>
          <a:xfrm>
            <a:off x="0" y="2252655"/>
            <a:ext cx="12187605" cy="38974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383" extrusionOk="0">
                <a:moveTo>
                  <a:pt x="21600" y="12085"/>
                </a:moveTo>
                <a:lnTo>
                  <a:pt x="16869" y="9736"/>
                </a:lnTo>
                <a:cubicBezTo>
                  <a:pt x="17023" y="9054"/>
                  <a:pt x="17085" y="8356"/>
                  <a:pt x="17069" y="7705"/>
                </a:cubicBezTo>
                <a:lnTo>
                  <a:pt x="16997" y="4597"/>
                </a:lnTo>
                <a:cubicBezTo>
                  <a:pt x="16997" y="4597"/>
                  <a:pt x="16997" y="4612"/>
                  <a:pt x="16997" y="4612"/>
                </a:cubicBezTo>
                <a:cubicBezTo>
                  <a:pt x="16956" y="2611"/>
                  <a:pt x="16191" y="823"/>
                  <a:pt x="14974" y="217"/>
                </a:cubicBezTo>
                <a:cubicBezTo>
                  <a:pt x="13340" y="-602"/>
                  <a:pt x="11496" y="974"/>
                  <a:pt x="10864" y="3733"/>
                </a:cubicBezTo>
                <a:lnTo>
                  <a:pt x="8887" y="12328"/>
                </a:lnTo>
                <a:cubicBezTo>
                  <a:pt x="8702" y="13116"/>
                  <a:pt x="8173" y="13571"/>
                  <a:pt x="7705" y="13343"/>
                </a:cubicBezTo>
                <a:cubicBezTo>
                  <a:pt x="7654" y="13313"/>
                  <a:pt x="7608" y="13283"/>
                  <a:pt x="7561" y="13252"/>
                </a:cubicBezTo>
                <a:lnTo>
                  <a:pt x="7618" y="12995"/>
                </a:lnTo>
                <a:cubicBezTo>
                  <a:pt x="7756" y="12388"/>
                  <a:pt x="7813" y="11782"/>
                  <a:pt x="7803" y="11206"/>
                </a:cubicBezTo>
                <a:lnTo>
                  <a:pt x="7731" y="8099"/>
                </a:lnTo>
                <a:cubicBezTo>
                  <a:pt x="7731" y="8099"/>
                  <a:pt x="7731" y="8114"/>
                  <a:pt x="7731" y="8114"/>
                </a:cubicBezTo>
                <a:cubicBezTo>
                  <a:pt x="7695" y="6386"/>
                  <a:pt x="7037" y="4855"/>
                  <a:pt x="5989" y="4339"/>
                </a:cubicBezTo>
                <a:lnTo>
                  <a:pt x="0" y="1369"/>
                </a:lnTo>
                <a:lnTo>
                  <a:pt x="0" y="8569"/>
                </a:lnTo>
                <a:lnTo>
                  <a:pt x="4864" y="10994"/>
                </a:lnTo>
                <a:cubicBezTo>
                  <a:pt x="4777" y="11524"/>
                  <a:pt x="4746" y="12070"/>
                  <a:pt x="4757" y="12585"/>
                </a:cubicBezTo>
                <a:cubicBezTo>
                  <a:pt x="4757" y="12570"/>
                  <a:pt x="4757" y="12570"/>
                  <a:pt x="4757" y="12555"/>
                </a:cubicBezTo>
                <a:lnTo>
                  <a:pt x="4829" y="15662"/>
                </a:lnTo>
                <a:cubicBezTo>
                  <a:pt x="4875" y="17724"/>
                  <a:pt x="5661" y="19543"/>
                  <a:pt x="6914" y="20164"/>
                </a:cubicBezTo>
                <a:cubicBezTo>
                  <a:pt x="8599" y="20998"/>
                  <a:pt x="10494" y="19376"/>
                  <a:pt x="11152" y="16542"/>
                </a:cubicBezTo>
                <a:lnTo>
                  <a:pt x="13130" y="7947"/>
                </a:lnTo>
                <a:cubicBezTo>
                  <a:pt x="13294" y="7235"/>
                  <a:pt x="13766" y="6841"/>
                  <a:pt x="14188" y="7038"/>
                </a:cubicBezTo>
                <a:cubicBezTo>
                  <a:pt x="14208" y="7053"/>
                  <a:pt x="14224" y="7053"/>
                  <a:pt x="14244" y="7068"/>
                </a:cubicBezTo>
                <a:lnTo>
                  <a:pt x="14183" y="7326"/>
                </a:lnTo>
                <a:cubicBezTo>
                  <a:pt x="14028" y="7993"/>
                  <a:pt x="13967" y="8659"/>
                  <a:pt x="13982" y="9296"/>
                </a:cubicBezTo>
                <a:cubicBezTo>
                  <a:pt x="13982" y="9296"/>
                  <a:pt x="13982" y="9281"/>
                  <a:pt x="13982" y="9281"/>
                </a:cubicBezTo>
                <a:lnTo>
                  <a:pt x="14054" y="12388"/>
                </a:lnTo>
                <a:cubicBezTo>
                  <a:pt x="14095" y="14268"/>
                  <a:pt x="14809" y="15920"/>
                  <a:pt x="15955" y="16496"/>
                </a:cubicBezTo>
                <a:lnTo>
                  <a:pt x="21595" y="19300"/>
                </a:lnTo>
                <a:lnTo>
                  <a:pt x="21595" y="1208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317B9AE-163F-7040-849F-40A6FE9C2E64}"/>
              </a:ext>
            </a:extLst>
          </p:cNvPr>
          <p:cNvGrpSpPr/>
          <p:nvPr/>
        </p:nvGrpSpPr>
        <p:grpSpPr>
          <a:xfrm>
            <a:off x="1865526" y="1906981"/>
            <a:ext cx="3644244" cy="674140"/>
            <a:chOff x="8921977" y="1590106"/>
            <a:chExt cx="2926080" cy="56997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883A5E8-DB6F-1F42-8D24-9635CD22493B}"/>
                </a:ext>
              </a:extLst>
            </p:cNvPr>
            <p:cNvSpPr txBox="1"/>
            <p:nvPr/>
          </p:nvSpPr>
          <p:spPr>
            <a:xfrm>
              <a:off x="8921977" y="1590106"/>
              <a:ext cx="2926080" cy="33828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noProof="1">
                  <a:solidFill>
                    <a:schemeClr val="accent2">
                      <a:lumMod val="75000"/>
                    </a:schemeClr>
                  </a:solidFill>
                </a:rPr>
                <a:t>Personalized Medicine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60F193B-9622-7448-AD42-95D6E06AFECD}"/>
                </a:ext>
              </a:extLst>
            </p:cNvPr>
            <p:cNvSpPr txBox="1"/>
            <p:nvPr/>
          </p:nvSpPr>
          <p:spPr>
            <a:xfrm>
              <a:off x="8921977" y="1925881"/>
              <a:ext cx="2926080" cy="23419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PT" sz="12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Privacy &amp; Securty of my Health Data </a:t>
              </a:r>
              <a:r>
                <a:rPr lang="pt-PT" sz="120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Prevention</a:t>
              </a:r>
              <a:endParaRPr lang="en-PT" sz="12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E607A2C-8F4E-F24A-9BAB-C624E0AA2185}"/>
              </a:ext>
            </a:extLst>
          </p:cNvPr>
          <p:cNvGrpSpPr/>
          <p:nvPr/>
        </p:nvGrpSpPr>
        <p:grpSpPr>
          <a:xfrm>
            <a:off x="9482265" y="1687019"/>
            <a:ext cx="2622698" cy="1178603"/>
            <a:chOff x="8986778" y="1713185"/>
            <a:chExt cx="2936627" cy="105927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57330B5-7865-AC48-980F-D1F6FB5DB34B}"/>
                </a:ext>
              </a:extLst>
            </p:cNvPr>
            <p:cNvSpPr txBox="1"/>
            <p:nvPr/>
          </p:nvSpPr>
          <p:spPr>
            <a:xfrm>
              <a:off x="8986778" y="1713185"/>
              <a:ext cx="2926080" cy="3596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noProof="1">
                  <a:solidFill>
                    <a:srgbClr val="FF544E"/>
                  </a:solidFill>
                </a:rPr>
                <a:t>Exchange of data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B243DFD-5110-8F4D-9159-C33F36922BD5}"/>
                </a:ext>
              </a:extLst>
            </p:cNvPr>
            <p:cNvSpPr txBox="1"/>
            <p:nvPr/>
          </p:nvSpPr>
          <p:spPr>
            <a:xfrm>
              <a:off x="8997323" y="2025598"/>
              <a:ext cx="2926082" cy="746863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</a:t>
              </a:r>
              <a:r>
                <a:rPr lang="en-PT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etween persons | family relatives and Next kin; </a:t>
              </a:r>
              <a:r>
                <a:rPr lang="pt-PT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GP </a:t>
              </a:r>
              <a:r>
                <a:rPr lang="pt-PT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and</a:t>
              </a:r>
              <a:r>
                <a:rPr lang="pt-PT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HCP</a:t>
              </a:r>
            </a:p>
            <a:p>
              <a:r>
                <a:rPr lang="pt-PT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EU Cross-</a:t>
              </a:r>
              <a:r>
                <a:rPr lang="pt-PT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Border</a:t>
              </a:r>
              <a:endParaRPr lang="pt-PT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r>
                <a:rPr lang="pt-PT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International</a:t>
              </a:r>
              <a:r>
                <a:rPr lang="pt-PT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&amp; Global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15A6D36-24DA-DE4D-BAF3-CA0ACF5F5E87}"/>
              </a:ext>
            </a:extLst>
          </p:cNvPr>
          <p:cNvGrpSpPr/>
          <p:nvPr/>
        </p:nvGrpSpPr>
        <p:grpSpPr>
          <a:xfrm>
            <a:off x="283713" y="4335376"/>
            <a:ext cx="2119607" cy="1905706"/>
            <a:chOff x="8921977" y="1220504"/>
            <a:chExt cx="2926080" cy="190570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1938C2A-C77F-B642-A185-135516B90897}"/>
                </a:ext>
              </a:extLst>
            </p:cNvPr>
            <p:cNvSpPr txBox="1"/>
            <p:nvPr/>
          </p:nvSpPr>
          <p:spPr>
            <a:xfrm>
              <a:off x="8921977" y="1220504"/>
              <a:ext cx="2926080" cy="707886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noProof="1">
                  <a:solidFill>
                    <a:srgbClr val="FFA900"/>
                  </a:solidFill>
                </a:rPr>
                <a:t>Individual Planned Care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89F6DF3-DB79-5D4E-AED2-250C914C57F2}"/>
                </a:ext>
              </a:extLst>
            </p:cNvPr>
            <p:cNvSpPr txBox="1"/>
            <p:nvPr/>
          </p:nvSpPr>
          <p:spPr>
            <a:xfrm>
              <a:off x="8921977" y="1925881"/>
              <a:ext cx="2926080" cy="1200329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PT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Portability of Healthdata</a:t>
              </a:r>
            </a:p>
            <a:p>
              <a:r>
                <a:rPr lang="en-PT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Access and availability of </a:t>
              </a:r>
              <a:r>
                <a:rPr lang="en-GB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Electronic Health Record and Personal Health Record</a:t>
              </a:r>
              <a:endParaRPr lang="en-PT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endParaRPr lang="en-PT" sz="1200" dirty="0"/>
            </a:p>
            <a:p>
              <a:endParaRPr lang="en-PT" sz="1200" dirty="0"/>
            </a:p>
          </p:txBody>
        </p:sp>
      </p:grpSp>
      <p:sp>
        <p:nvSpPr>
          <p:cNvPr id="48" name="Shape">
            <a:extLst>
              <a:ext uri="{FF2B5EF4-FFF2-40B4-BE49-F238E27FC236}">
                <a16:creationId xmlns:a16="http://schemas.microsoft.com/office/drawing/2014/main" id="{F5541847-B3CA-AD4F-AEF9-7661D791C518}"/>
              </a:ext>
            </a:extLst>
          </p:cNvPr>
          <p:cNvSpPr/>
          <p:nvPr/>
        </p:nvSpPr>
        <p:spPr>
          <a:xfrm>
            <a:off x="9415" y="2227511"/>
            <a:ext cx="12184702" cy="3297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176" extrusionOk="0">
                <a:moveTo>
                  <a:pt x="21595" y="14138"/>
                </a:moveTo>
                <a:lnTo>
                  <a:pt x="16739" y="11319"/>
                </a:lnTo>
                <a:cubicBezTo>
                  <a:pt x="16421" y="11141"/>
                  <a:pt x="16262" y="10467"/>
                  <a:pt x="16385" y="9847"/>
                </a:cubicBezTo>
                <a:lnTo>
                  <a:pt x="16786" y="7807"/>
                </a:lnTo>
                <a:cubicBezTo>
                  <a:pt x="17418" y="4597"/>
                  <a:pt x="16606" y="1193"/>
                  <a:pt x="14972" y="253"/>
                </a:cubicBezTo>
                <a:cubicBezTo>
                  <a:pt x="13338" y="-705"/>
                  <a:pt x="11494" y="1139"/>
                  <a:pt x="10862" y="4367"/>
                </a:cubicBezTo>
                <a:lnTo>
                  <a:pt x="8884" y="14422"/>
                </a:lnTo>
                <a:cubicBezTo>
                  <a:pt x="8699" y="15344"/>
                  <a:pt x="8169" y="15876"/>
                  <a:pt x="7702" y="15610"/>
                </a:cubicBezTo>
                <a:cubicBezTo>
                  <a:pt x="7229" y="15344"/>
                  <a:pt x="6998" y="14369"/>
                  <a:pt x="7178" y="13429"/>
                </a:cubicBezTo>
                <a:lnTo>
                  <a:pt x="7548" y="11567"/>
                </a:lnTo>
                <a:cubicBezTo>
                  <a:pt x="8092" y="8800"/>
                  <a:pt x="7394" y="5874"/>
                  <a:pt x="5991" y="5059"/>
                </a:cubicBezTo>
                <a:lnTo>
                  <a:pt x="0" y="1583"/>
                </a:lnTo>
                <a:lnTo>
                  <a:pt x="0" y="6406"/>
                </a:lnTo>
                <a:lnTo>
                  <a:pt x="5133" y="9386"/>
                </a:lnTo>
                <a:cubicBezTo>
                  <a:pt x="5323" y="9492"/>
                  <a:pt x="5421" y="9900"/>
                  <a:pt x="5343" y="10272"/>
                </a:cubicBezTo>
                <a:lnTo>
                  <a:pt x="4974" y="12134"/>
                </a:lnTo>
                <a:cubicBezTo>
                  <a:pt x="4321" y="15451"/>
                  <a:pt x="5159" y="18944"/>
                  <a:pt x="6844" y="19920"/>
                </a:cubicBezTo>
                <a:cubicBezTo>
                  <a:pt x="8529" y="20895"/>
                  <a:pt x="10425" y="18997"/>
                  <a:pt x="11083" y="15681"/>
                </a:cubicBezTo>
                <a:lnTo>
                  <a:pt x="13061" y="5626"/>
                </a:lnTo>
                <a:cubicBezTo>
                  <a:pt x="13225" y="4793"/>
                  <a:pt x="13698" y="4331"/>
                  <a:pt x="14119" y="4562"/>
                </a:cubicBezTo>
                <a:cubicBezTo>
                  <a:pt x="14540" y="4810"/>
                  <a:pt x="14746" y="5679"/>
                  <a:pt x="14587" y="6513"/>
                </a:cubicBezTo>
                <a:lnTo>
                  <a:pt x="14186" y="8552"/>
                </a:lnTo>
                <a:cubicBezTo>
                  <a:pt x="13590" y="11567"/>
                  <a:pt x="14355" y="14741"/>
                  <a:pt x="15887" y="15646"/>
                </a:cubicBezTo>
                <a:lnTo>
                  <a:pt x="21600" y="18962"/>
                </a:lnTo>
                <a:lnTo>
                  <a:pt x="21600" y="141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" name="Graphic 7" descr="Marker">
            <a:extLst>
              <a:ext uri="{FF2B5EF4-FFF2-40B4-BE49-F238E27FC236}">
                <a16:creationId xmlns:a16="http://schemas.microsoft.com/office/drawing/2014/main" id="{B0DDD54D-FC78-BC48-B946-60A3A5059A4E}"/>
              </a:ext>
            </a:extLst>
          </p:cNvPr>
          <p:cNvSpPr/>
          <p:nvPr/>
        </p:nvSpPr>
        <p:spPr>
          <a:xfrm>
            <a:off x="1078338" y="1906982"/>
            <a:ext cx="652580" cy="974941"/>
          </a:xfrm>
          <a:custGeom>
            <a:avLst/>
            <a:gdLst>
              <a:gd name="connsiteX0" fmla="*/ 380067 w 760134"/>
              <a:gd name="connsiteY0" fmla="*/ 544730 h 1234720"/>
              <a:gd name="connsiteX1" fmla="*/ 216648 w 760134"/>
              <a:gd name="connsiteY1" fmla="*/ 381311 h 1234720"/>
              <a:gd name="connsiteX2" fmla="*/ 380067 w 760134"/>
              <a:gd name="connsiteY2" fmla="*/ 217892 h 1234720"/>
              <a:gd name="connsiteX3" fmla="*/ 543486 w 760134"/>
              <a:gd name="connsiteY3" fmla="*/ 381311 h 1234720"/>
              <a:gd name="connsiteX4" fmla="*/ 380067 w 760134"/>
              <a:gd name="connsiteY4" fmla="*/ 544730 h 1234720"/>
              <a:gd name="connsiteX5" fmla="*/ 380067 w 760134"/>
              <a:gd name="connsiteY5" fmla="*/ 0 h 1234720"/>
              <a:gd name="connsiteX6" fmla="*/ 65940 w 760134"/>
              <a:gd name="connsiteY6" fmla="*/ 167050 h 1234720"/>
              <a:gd name="connsiteX7" fmla="*/ 25993 w 760134"/>
              <a:gd name="connsiteY7" fmla="*/ 521125 h 1234720"/>
              <a:gd name="connsiteX8" fmla="*/ 198491 w 760134"/>
              <a:gd name="connsiteY8" fmla="*/ 902436 h 1234720"/>
              <a:gd name="connsiteX9" fmla="*/ 347384 w 760134"/>
              <a:gd name="connsiteY9" fmla="*/ 1214747 h 1234720"/>
              <a:gd name="connsiteX10" fmla="*/ 380067 w 760134"/>
              <a:gd name="connsiteY10" fmla="*/ 1234721 h 1234720"/>
              <a:gd name="connsiteX11" fmla="*/ 412751 w 760134"/>
              <a:gd name="connsiteY11" fmla="*/ 1214747 h 1234720"/>
              <a:gd name="connsiteX12" fmla="*/ 561644 w 760134"/>
              <a:gd name="connsiteY12" fmla="*/ 902436 h 1234720"/>
              <a:gd name="connsiteX13" fmla="*/ 734142 w 760134"/>
              <a:gd name="connsiteY13" fmla="*/ 521125 h 1234720"/>
              <a:gd name="connsiteX14" fmla="*/ 694195 w 760134"/>
              <a:gd name="connsiteY14" fmla="*/ 167050 h 1234720"/>
              <a:gd name="connsiteX15" fmla="*/ 380067 w 760134"/>
              <a:gd name="connsiteY15" fmla="*/ 0 h 123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134" h="1234720">
                <a:moveTo>
                  <a:pt x="380067" y="544730"/>
                </a:moveTo>
                <a:cubicBezTo>
                  <a:pt x="289279" y="544730"/>
                  <a:pt x="216648" y="472099"/>
                  <a:pt x="216648" y="381311"/>
                </a:cubicBezTo>
                <a:cubicBezTo>
                  <a:pt x="216648" y="290523"/>
                  <a:pt x="289279" y="217892"/>
                  <a:pt x="380067" y="217892"/>
                </a:cubicBezTo>
                <a:cubicBezTo>
                  <a:pt x="470856" y="217892"/>
                  <a:pt x="543486" y="290523"/>
                  <a:pt x="543486" y="381311"/>
                </a:cubicBezTo>
                <a:cubicBezTo>
                  <a:pt x="543486" y="472099"/>
                  <a:pt x="470856" y="544730"/>
                  <a:pt x="380067" y="544730"/>
                </a:cubicBezTo>
                <a:close/>
                <a:moveTo>
                  <a:pt x="380067" y="0"/>
                </a:moveTo>
                <a:cubicBezTo>
                  <a:pt x="254779" y="0"/>
                  <a:pt x="136755" y="61736"/>
                  <a:pt x="65940" y="167050"/>
                </a:cubicBezTo>
                <a:cubicBezTo>
                  <a:pt x="-4875" y="270549"/>
                  <a:pt x="-19401" y="403100"/>
                  <a:pt x="25993" y="521125"/>
                </a:cubicBezTo>
                <a:lnTo>
                  <a:pt x="198491" y="902436"/>
                </a:lnTo>
                <a:lnTo>
                  <a:pt x="347384" y="1214747"/>
                </a:lnTo>
                <a:cubicBezTo>
                  <a:pt x="352831" y="1227458"/>
                  <a:pt x="365541" y="1234721"/>
                  <a:pt x="380067" y="1234721"/>
                </a:cubicBezTo>
                <a:cubicBezTo>
                  <a:pt x="394593" y="1234721"/>
                  <a:pt x="407304" y="1227458"/>
                  <a:pt x="412751" y="1214747"/>
                </a:cubicBezTo>
                <a:lnTo>
                  <a:pt x="561644" y="902436"/>
                </a:lnTo>
                <a:lnTo>
                  <a:pt x="734142" y="521125"/>
                </a:lnTo>
                <a:cubicBezTo>
                  <a:pt x="779536" y="403100"/>
                  <a:pt x="765010" y="270549"/>
                  <a:pt x="694195" y="167050"/>
                </a:cubicBezTo>
                <a:cubicBezTo>
                  <a:pt x="623380" y="61736"/>
                  <a:pt x="505355" y="0"/>
                  <a:pt x="380067" y="0"/>
                </a:cubicBezTo>
                <a:close/>
              </a:path>
            </a:pathLst>
          </a:custGeom>
          <a:solidFill>
            <a:schemeClr val="accent2"/>
          </a:solidFill>
          <a:ln w="181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Graphic 5" descr="Sign">
            <a:extLst>
              <a:ext uri="{FF2B5EF4-FFF2-40B4-BE49-F238E27FC236}">
                <a16:creationId xmlns:a16="http://schemas.microsoft.com/office/drawing/2014/main" id="{EE682682-8854-F44A-AF0E-E40E294518AC}"/>
              </a:ext>
            </a:extLst>
          </p:cNvPr>
          <p:cNvSpPr/>
          <p:nvPr/>
        </p:nvSpPr>
        <p:spPr>
          <a:xfrm>
            <a:off x="2523242" y="3744087"/>
            <a:ext cx="767455" cy="1096365"/>
          </a:xfrm>
          <a:custGeom>
            <a:avLst/>
            <a:gdLst>
              <a:gd name="connsiteX0" fmla="*/ 712637 w 767455"/>
              <a:gd name="connsiteY0" fmla="*/ 603001 h 1096365"/>
              <a:gd name="connsiteX1" fmla="*/ 54818 w 767455"/>
              <a:gd name="connsiteY1" fmla="*/ 603001 h 1096365"/>
              <a:gd name="connsiteX2" fmla="*/ 54818 w 767455"/>
              <a:gd name="connsiteY2" fmla="*/ 219273 h 1096365"/>
              <a:gd name="connsiteX3" fmla="*/ 712637 w 767455"/>
              <a:gd name="connsiteY3" fmla="*/ 219273 h 1096365"/>
              <a:gd name="connsiteX4" fmla="*/ 712637 w 767455"/>
              <a:gd name="connsiteY4" fmla="*/ 603001 h 1096365"/>
              <a:gd name="connsiteX5" fmla="*/ 712637 w 767455"/>
              <a:gd name="connsiteY5" fmla="*/ 109637 h 1096365"/>
              <a:gd name="connsiteX6" fmla="*/ 424841 w 767455"/>
              <a:gd name="connsiteY6" fmla="*/ 109637 h 1096365"/>
              <a:gd name="connsiteX7" fmla="*/ 424841 w 767455"/>
              <a:gd name="connsiteY7" fmla="*/ 41114 h 1096365"/>
              <a:gd name="connsiteX8" fmla="*/ 383728 w 767455"/>
              <a:gd name="connsiteY8" fmla="*/ 0 h 1096365"/>
              <a:gd name="connsiteX9" fmla="*/ 342614 w 767455"/>
              <a:gd name="connsiteY9" fmla="*/ 41114 h 1096365"/>
              <a:gd name="connsiteX10" fmla="*/ 342614 w 767455"/>
              <a:gd name="connsiteY10" fmla="*/ 109637 h 1096365"/>
              <a:gd name="connsiteX11" fmla="*/ 54818 w 767455"/>
              <a:gd name="connsiteY11" fmla="*/ 109637 h 1096365"/>
              <a:gd name="connsiteX12" fmla="*/ 0 w 767455"/>
              <a:gd name="connsiteY12" fmla="*/ 164455 h 1096365"/>
              <a:gd name="connsiteX13" fmla="*/ 0 w 767455"/>
              <a:gd name="connsiteY13" fmla="*/ 603001 h 1096365"/>
              <a:gd name="connsiteX14" fmla="*/ 54818 w 767455"/>
              <a:gd name="connsiteY14" fmla="*/ 657819 h 1096365"/>
              <a:gd name="connsiteX15" fmla="*/ 342614 w 767455"/>
              <a:gd name="connsiteY15" fmla="*/ 657819 h 1096365"/>
              <a:gd name="connsiteX16" fmla="*/ 342614 w 767455"/>
              <a:gd name="connsiteY16" fmla="*/ 1096365 h 1096365"/>
              <a:gd name="connsiteX17" fmla="*/ 424841 w 767455"/>
              <a:gd name="connsiteY17" fmla="*/ 1096365 h 1096365"/>
              <a:gd name="connsiteX18" fmla="*/ 424841 w 767455"/>
              <a:gd name="connsiteY18" fmla="*/ 657819 h 1096365"/>
              <a:gd name="connsiteX19" fmla="*/ 712637 w 767455"/>
              <a:gd name="connsiteY19" fmla="*/ 657819 h 1096365"/>
              <a:gd name="connsiteX20" fmla="*/ 767456 w 767455"/>
              <a:gd name="connsiteY20" fmla="*/ 603001 h 1096365"/>
              <a:gd name="connsiteX21" fmla="*/ 767456 w 767455"/>
              <a:gd name="connsiteY21" fmla="*/ 164455 h 1096365"/>
              <a:gd name="connsiteX22" fmla="*/ 712637 w 767455"/>
              <a:gd name="connsiteY22" fmla="*/ 109637 h 109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767455" h="1096365">
                <a:moveTo>
                  <a:pt x="712637" y="603001"/>
                </a:moveTo>
                <a:lnTo>
                  <a:pt x="54818" y="603001"/>
                </a:lnTo>
                <a:lnTo>
                  <a:pt x="54818" y="219273"/>
                </a:lnTo>
                <a:lnTo>
                  <a:pt x="712637" y="219273"/>
                </a:lnTo>
                <a:lnTo>
                  <a:pt x="712637" y="603001"/>
                </a:lnTo>
                <a:close/>
                <a:moveTo>
                  <a:pt x="712637" y="109637"/>
                </a:moveTo>
                <a:lnTo>
                  <a:pt x="424841" y="109637"/>
                </a:lnTo>
                <a:lnTo>
                  <a:pt x="424841" y="41114"/>
                </a:lnTo>
                <a:cubicBezTo>
                  <a:pt x="424841" y="17816"/>
                  <a:pt x="407026" y="0"/>
                  <a:pt x="383728" y="0"/>
                </a:cubicBezTo>
                <a:cubicBezTo>
                  <a:pt x="360430" y="0"/>
                  <a:pt x="342614" y="17816"/>
                  <a:pt x="342614" y="41114"/>
                </a:cubicBezTo>
                <a:lnTo>
                  <a:pt x="342614" y="109637"/>
                </a:lnTo>
                <a:lnTo>
                  <a:pt x="54818" y="109637"/>
                </a:lnTo>
                <a:cubicBezTo>
                  <a:pt x="24668" y="109637"/>
                  <a:pt x="0" y="134305"/>
                  <a:pt x="0" y="164455"/>
                </a:cubicBezTo>
                <a:lnTo>
                  <a:pt x="0" y="603001"/>
                </a:lnTo>
                <a:cubicBezTo>
                  <a:pt x="0" y="633151"/>
                  <a:pt x="24668" y="657819"/>
                  <a:pt x="54818" y="657819"/>
                </a:cubicBezTo>
                <a:lnTo>
                  <a:pt x="342614" y="657819"/>
                </a:lnTo>
                <a:lnTo>
                  <a:pt x="342614" y="1096365"/>
                </a:lnTo>
                <a:lnTo>
                  <a:pt x="424841" y="1096365"/>
                </a:lnTo>
                <a:lnTo>
                  <a:pt x="424841" y="657819"/>
                </a:lnTo>
                <a:lnTo>
                  <a:pt x="712637" y="657819"/>
                </a:lnTo>
                <a:cubicBezTo>
                  <a:pt x="742787" y="657819"/>
                  <a:pt x="767456" y="633151"/>
                  <a:pt x="767456" y="603001"/>
                </a:cubicBezTo>
                <a:lnTo>
                  <a:pt x="767456" y="164455"/>
                </a:lnTo>
                <a:cubicBezTo>
                  <a:pt x="767456" y="134305"/>
                  <a:pt x="742787" y="109637"/>
                  <a:pt x="712637" y="109637"/>
                </a:cubicBezTo>
                <a:close/>
              </a:path>
            </a:pathLst>
          </a:custGeom>
          <a:solidFill>
            <a:srgbClr val="FFA900"/>
          </a:solidFill>
          <a:ln w="1369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2" name="Graphic 6" descr="Flag">
            <a:extLst>
              <a:ext uri="{FF2B5EF4-FFF2-40B4-BE49-F238E27FC236}">
                <a16:creationId xmlns:a16="http://schemas.microsoft.com/office/drawing/2014/main" id="{D12F87B4-BBBD-8045-A9C2-E5F208554CA9}"/>
              </a:ext>
            </a:extLst>
          </p:cNvPr>
          <p:cNvGrpSpPr/>
          <p:nvPr/>
        </p:nvGrpSpPr>
        <p:grpSpPr>
          <a:xfrm>
            <a:off x="8548830" y="1736277"/>
            <a:ext cx="652580" cy="957325"/>
            <a:chOff x="8155843" y="673640"/>
            <a:chExt cx="767454" cy="1099104"/>
          </a:xfrm>
        </p:grpSpPr>
        <p:sp>
          <p:nvSpPr>
            <p:cNvPr id="43" name="Freeform: Shape 24">
              <a:extLst>
                <a:ext uri="{FF2B5EF4-FFF2-40B4-BE49-F238E27FC236}">
                  <a16:creationId xmlns:a16="http://schemas.microsoft.com/office/drawing/2014/main" id="{AAD88948-4E14-8342-B294-F67C8EEF9445}"/>
                </a:ext>
              </a:extLst>
            </p:cNvPr>
            <p:cNvSpPr/>
            <p:nvPr/>
          </p:nvSpPr>
          <p:spPr>
            <a:xfrm>
              <a:off x="8155843" y="676380"/>
              <a:ext cx="82227" cy="1096364"/>
            </a:xfrm>
            <a:custGeom>
              <a:avLst/>
              <a:gdLst>
                <a:gd name="connsiteX0" fmla="*/ 41114 w 82227"/>
                <a:gd name="connsiteY0" fmla="*/ 0 h 1096364"/>
                <a:gd name="connsiteX1" fmla="*/ 0 w 82227"/>
                <a:gd name="connsiteY1" fmla="*/ 41114 h 1096364"/>
                <a:gd name="connsiteX2" fmla="*/ 0 w 82227"/>
                <a:gd name="connsiteY2" fmla="*/ 1096365 h 1096364"/>
                <a:gd name="connsiteX3" fmla="*/ 82227 w 82227"/>
                <a:gd name="connsiteY3" fmla="*/ 1096365 h 1096364"/>
                <a:gd name="connsiteX4" fmla="*/ 82227 w 82227"/>
                <a:gd name="connsiteY4" fmla="*/ 41114 h 1096364"/>
                <a:gd name="connsiteX5" fmla="*/ 41114 w 82227"/>
                <a:gd name="connsiteY5" fmla="*/ 0 h 109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227" h="1096364">
                  <a:moveTo>
                    <a:pt x="41114" y="0"/>
                  </a:moveTo>
                  <a:cubicBezTo>
                    <a:pt x="17816" y="0"/>
                    <a:pt x="0" y="17816"/>
                    <a:pt x="0" y="41114"/>
                  </a:cubicBezTo>
                  <a:lnTo>
                    <a:pt x="0" y="1096365"/>
                  </a:lnTo>
                  <a:lnTo>
                    <a:pt x="82227" y="1096365"/>
                  </a:lnTo>
                  <a:lnTo>
                    <a:pt x="82227" y="41114"/>
                  </a:lnTo>
                  <a:cubicBezTo>
                    <a:pt x="82227" y="17816"/>
                    <a:pt x="64411" y="0"/>
                    <a:pt x="41114" y="0"/>
                  </a:cubicBezTo>
                  <a:close/>
                </a:path>
              </a:pathLst>
            </a:custGeom>
            <a:solidFill>
              <a:srgbClr val="FF544E"/>
            </a:solidFill>
            <a:ln w="1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25">
              <a:extLst>
                <a:ext uri="{FF2B5EF4-FFF2-40B4-BE49-F238E27FC236}">
                  <a16:creationId xmlns:a16="http://schemas.microsoft.com/office/drawing/2014/main" id="{2D4F92B4-1CDF-F54C-817A-1901936DDD71}"/>
                </a:ext>
              </a:extLst>
            </p:cNvPr>
            <p:cNvSpPr/>
            <p:nvPr/>
          </p:nvSpPr>
          <p:spPr>
            <a:xfrm>
              <a:off x="8292888" y="673640"/>
              <a:ext cx="630409" cy="493364"/>
            </a:xfrm>
            <a:custGeom>
              <a:avLst/>
              <a:gdLst>
                <a:gd name="connsiteX0" fmla="*/ 174048 w 630409"/>
                <a:gd name="connsiteY0" fmla="*/ 0 h 493364"/>
                <a:gd name="connsiteX1" fmla="*/ 0 w 630409"/>
                <a:gd name="connsiteY1" fmla="*/ 39743 h 493364"/>
                <a:gd name="connsiteX2" fmla="*/ 0 w 630409"/>
                <a:gd name="connsiteY2" fmla="*/ 493364 h 493364"/>
                <a:gd name="connsiteX3" fmla="*/ 174048 w 630409"/>
                <a:gd name="connsiteY3" fmla="*/ 453621 h 493364"/>
                <a:gd name="connsiteX4" fmla="*/ 630410 w 630409"/>
                <a:gd name="connsiteY4" fmla="*/ 456362 h 493364"/>
                <a:gd name="connsiteX5" fmla="*/ 630410 w 630409"/>
                <a:gd name="connsiteY5" fmla="*/ 2741 h 493364"/>
                <a:gd name="connsiteX6" fmla="*/ 174048 w 630409"/>
                <a:gd name="connsiteY6" fmla="*/ 0 h 49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409" h="493364">
                  <a:moveTo>
                    <a:pt x="174048" y="0"/>
                  </a:moveTo>
                  <a:cubicBezTo>
                    <a:pt x="53448" y="0"/>
                    <a:pt x="0" y="39743"/>
                    <a:pt x="0" y="39743"/>
                  </a:cubicBezTo>
                  <a:lnTo>
                    <a:pt x="0" y="493364"/>
                  </a:lnTo>
                  <a:cubicBezTo>
                    <a:pt x="0" y="493364"/>
                    <a:pt x="52077" y="453621"/>
                    <a:pt x="174048" y="453621"/>
                  </a:cubicBezTo>
                  <a:cubicBezTo>
                    <a:pt x="319316" y="453621"/>
                    <a:pt x="461844" y="533108"/>
                    <a:pt x="630410" y="456362"/>
                  </a:cubicBezTo>
                  <a:lnTo>
                    <a:pt x="630410" y="2741"/>
                  </a:lnTo>
                  <a:cubicBezTo>
                    <a:pt x="417989" y="65782"/>
                    <a:pt x="319316" y="0"/>
                    <a:pt x="174048" y="0"/>
                  </a:cubicBezTo>
                  <a:close/>
                </a:path>
              </a:pathLst>
            </a:custGeom>
            <a:solidFill>
              <a:srgbClr val="FF544E"/>
            </a:solidFill>
            <a:ln w="13692" cap="flat">
              <a:solidFill>
                <a:srgbClr val="FF544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1" name="Graphic 4" descr="Marker">
            <a:extLst>
              <a:ext uri="{FF2B5EF4-FFF2-40B4-BE49-F238E27FC236}">
                <a16:creationId xmlns:a16="http://schemas.microsoft.com/office/drawing/2014/main" id="{2EEA5A92-D15E-4940-9985-645D1CB6D19B}"/>
              </a:ext>
            </a:extLst>
          </p:cNvPr>
          <p:cNvSpPr/>
          <p:nvPr/>
        </p:nvSpPr>
        <p:spPr>
          <a:xfrm>
            <a:off x="9887765" y="3949941"/>
            <a:ext cx="619904" cy="998705"/>
          </a:xfrm>
          <a:custGeom>
            <a:avLst/>
            <a:gdLst>
              <a:gd name="connsiteX0" fmla="*/ 396343 w 792685"/>
              <a:gd name="connsiteY0" fmla="*/ 568056 h 1287594"/>
              <a:gd name="connsiteX1" fmla="*/ 225926 w 792685"/>
              <a:gd name="connsiteY1" fmla="*/ 397639 h 1287594"/>
              <a:gd name="connsiteX2" fmla="*/ 396343 w 792685"/>
              <a:gd name="connsiteY2" fmla="*/ 227223 h 1287594"/>
              <a:gd name="connsiteX3" fmla="*/ 566760 w 792685"/>
              <a:gd name="connsiteY3" fmla="*/ 397639 h 1287594"/>
              <a:gd name="connsiteX4" fmla="*/ 396343 w 792685"/>
              <a:gd name="connsiteY4" fmla="*/ 568056 h 1287594"/>
              <a:gd name="connsiteX5" fmla="*/ 396343 w 792685"/>
              <a:gd name="connsiteY5" fmla="*/ 0 h 1287594"/>
              <a:gd name="connsiteX6" fmla="*/ 68764 w 792685"/>
              <a:gd name="connsiteY6" fmla="*/ 174204 h 1287594"/>
              <a:gd name="connsiteX7" fmla="*/ 27106 w 792685"/>
              <a:gd name="connsiteY7" fmla="*/ 543441 h 1287594"/>
              <a:gd name="connsiteX8" fmla="*/ 206991 w 792685"/>
              <a:gd name="connsiteY8" fmla="*/ 941080 h 1287594"/>
              <a:gd name="connsiteX9" fmla="*/ 362259 w 792685"/>
              <a:gd name="connsiteY9" fmla="*/ 1266766 h 1287594"/>
              <a:gd name="connsiteX10" fmla="*/ 396343 w 792685"/>
              <a:gd name="connsiteY10" fmla="*/ 1287594 h 1287594"/>
              <a:gd name="connsiteX11" fmla="*/ 430426 w 792685"/>
              <a:gd name="connsiteY11" fmla="*/ 1266766 h 1287594"/>
              <a:gd name="connsiteX12" fmla="*/ 585695 w 792685"/>
              <a:gd name="connsiteY12" fmla="*/ 941080 h 1287594"/>
              <a:gd name="connsiteX13" fmla="*/ 765579 w 792685"/>
              <a:gd name="connsiteY13" fmla="*/ 543441 h 1287594"/>
              <a:gd name="connsiteX14" fmla="*/ 723922 w 792685"/>
              <a:gd name="connsiteY14" fmla="*/ 174204 h 1287594"/>
              <a:gd name="connsiteX15" fmla="*/ 396343 w 792685"/>
              <a:gd name="connsiteY15" fmla="*/ 0 h 1287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2685" h="1287594">
                <a:moveTo>
                  <a:pt x="396343" y="568056"/>
                </a:moveTo>
                <a:cubicBezTo>
                  <a:pt x="301667" y="568056"/>
                  <a:pt x="225926" y="492315"/>
                  <a:pt x="225926" y="397639"/>
                </a:cubicBezTo>
                <a:cubicBezTo>
                  <a:pt x="225926" y="302963"/>
                  <a:pt x="301667" y="227223"/>
                  <a:pt x="396343" y="227223"/>
                </a:cubicBezTo>
                <a:cubicBezTo>
                  <a:pt x="491019" y="227223"/>
                  <a:pt x="566760" y="302963"/>
                  <a:pt x="566760" y="397639"/>
                </a:cubicBezTo>
                <a:cubicBezTo>
                  <a:pt x="566760" y="492315"/>
                  <a:pt x="491019" y="568056"/>
                  <a:pt x="396343" y="568056"/>
                </a:cubicBezTo>
                <a:close/>
                <a:moveTo>
                  <a:pt x="396343" y="0"/>
                </a:moveTo>
                <a:cubicBezTo>
                  <a:pt x="265690" y="0"/>
                  <a:pt x="142611" y="64380"/>
                  <a:pt x="68764" y="174204"/>
                </a:cubicBezTo>
                <a:cubicBezTo>
                  <a:pt x="-5084" y="282135"/>
                  <a:pt x="-20232" y="420362"/>
                  <a:pt x="27106" y="543441"/>
                </a:cubicBezTo>
                <a:lnTo>
                  <a:pt x="206991" y="941080"/>
                </a:lnTo>
                <a:lnTo>
                  <a:pt x="362259" y="1266766"/>
                </a:lnTo>
                <a:cubicBezTo>
                  <a:pt x="367940" y="1280020"/>
                  <a:pt x="381194" y="1287594"/>
                  <a:pt x="396343" y="1287594"/>
                </a:cubicBezTo>
                <a:cubicBezTo>
                  <a:pt x="411491" y="1287594"/>
                  <a:pt x="424745" y="1280020"/>
                  <a:pt x="430426" y="1266766"/>
                </a:cubicBezTo>
                <a:lnTo>
                  <a:pt x="585695" y="941080"/>
                </a:lnTo>
                <a:lnTo>
                  <a:pt x="765579" y="543441"/>
                </a:lnTo>
                <a:cubicBezTo>
                  <a:pt x="812917" y="420362"/>
                  <a:pt x="797769" y="282135"/>
                  <a:pt x="723922" y="174204"/>
                </a:cubicBezTo>
                <a:cubicBezTo>
                  <a:pt x="650074" y="64380"/>
                  <a:pt x="526996" y="0"/>
                  <a:pt x="396343" y="0"/>
                </a:cubicBezTo>
                <a:close/>
              </a:path>
            </a:pathLst>
          </a:custGeom>
          <a:solidFill>
            <a:srgbClr val="50A57D"/>
          </a:solidFill>
          <a:ln w="1885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highlight>
                <a:srgbClr val="50A57D"/>
              </a:highlight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C1C810EA-99B7-1743-B816-36F0ABA938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9028372"/>
              </p:ext>
            </p:extLst>
          </p:nvPr>
        </p:nvGraphicFramePr>
        <p:xfrm>
          <a:off x="135924" y="6172590"/>
          <a:ext cx="11616026" cy="636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5" name="Group 44">
            <a:extLst>
              <a:ext uri="{FF2B5EF4-FFF2-40B4-BE49-F238E27FC236}">
                <a16:creationId xmlns:a16="http://schemas.microsoft.com/office/drawing/2014/main" id="{7E9FFD46-0F0D-D44A-A840-E98C8380CF87}"/>
              </a:ext>
            </a:extLst>
          </p:cNvPr>
          <p:cNvGrpSpPr/>
          <p:nvPr/>
        </p:nvGrpSpPr>
        <p:grpSpPr>
          <a:xfrm>
            <a:off x="6899944" y="5038971"/>
            <a:ext cx="3545555" cy="1016906"/>
            <a:chOff x="8921977" y="1528280"/>
            <a:chExt cx="3145934" cy="101690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F6C259C-C504-2F43-AA25-D6A33AA4DE7C}"/>
                </a:ext>
              </a:extLst>
            </p:cNvPr>
            <p:cNvSpPr txBox="1"/>
            <p:nvPr/>
          </p:nvSpPr>
          <p:spPr>
            <a:xfrm>
              <a:off x="8921977" y="1528280"/>
              <a:ext cx="2926080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noProof="1">
                  <a:solidFill>
                    <a:srgbClr val="50A57D"/>
                  </a:solidFill>
                </a:rPr>
                <a:t>Secondary use of Healthdata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7706CB7-5E40-5641-AB10-542624F726EC}"/>
                </a:ext>
              </a:extLst>
            </p:cNvPr>
            <p:cNvSpPr txBox="1"/>
            <p:nvPr/>
          </p:nvSpPr>
          <p:spPr>
            <a:xfrm>
              <a:off x="9141831" y="1898855"/>
              <a:ext cx="2926080" cy="64633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pt-PT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Public</a:t>
              </a:r>
              <a:r>
                <a:rPr lang="pt-PT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pt-PT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Health</a:t>
              </a:r>
              <a:r>
                <a:rPr lang="pt-PT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; Research</a:t>
              </a:r>
            </a:p>
            <a:p>
              <a:r>
                <a:rPr lang="pt-PT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Genomics</a:t>
              </a:r>
              <a:r>
                <a:rPr lang="pt-PT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; Data </a:t>
              </a:r>
              <a:r>
                <a:rPr lang="pt-PT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Quality</a:t>
              </a:r>
              <a:endParaRPr lang="en-PT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r>
                <a:rPr lang="pt-PT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Artificial </a:t>
              </a:r>
              <a:r>
                <a:rPr lang="pt-PT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Intelligence</a:t>
              </a:r>
              <a:endParaRPr lang="en-PT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5" name="CaixaDeTexto 8">
            <a:extLst>
              <a:ext uri="{FF2B5EF4-FFF2-40B4-BE49-F238E27FC236}">
                <a16:creationId xmlns:a16="http://schemas.microsoft.com/office/drawing/2014/main" id="{9C89C169-E2A3-CE4A-9694-807BDA95CE94}"/>
              </a:ext>
            </a:extLst>
          </p:cNvPr>
          <p:cNvSpPr txBox="1"/>
          <p:nvPr/>
        </p:nvSpPr>
        <p:spPr>
          <a:xfrm>
            <a:off x="938887" y="1012301"/>
            <a:ext cx="11594207" cy="471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Main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Health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Trends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15763769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7">
            <a:extLst>
              <a:ext uri="{FF2B5EF4-FFF2-40B4-BE49-F238E27FC236}">
                <a16:creationId xmlns:a16="http://schemas.microsoft.com/office/drawing/2014/main" id="{CA815F2C-4E80-4019-8E59-FAD3F7F847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009304" cy="6858000"/>
          </a:xfrm>
          <a:custGeom>
            <a:avLst/>
            <a:gdLst>
              <a:gd name="connsiteX0" fmla="*/ 8239723 w 12009304"/>
              <a:gd name="connsiteY0" fmla="*/ 5083103 h 6858000"/>
              <a:gd name="connsiteX1" fmla="*/ 9505105 w 12009304"/>
              <a:gd name="connsiteY1" fmla="*/ 5083103 h 6858000"/>
              <a:gd name="connsiteX2" fmla="*/ 9564676 w 12009304"/>
              <a:gd name="connsiteY2" fmla="*/ 5091016 h 6858000"/>
              <a:gd name="connsiteX3" fmla="*/ 9605648 w 12009304"/>
              <a:gd name="connsiteY3" fmla="*/ 5108194 h 6858000"/>
              <a:gd name="connsiteX4" fmla="*/ 9580608 w 12009304"/>
              <a:gd name="connsiteY4" fmla="*/ 5151499 h 6858000"/>
              <a:gd name="connsiteX5" fmla="*/ 8693486 w 12009304"/>
              <a:gd name="connsiteY5" fmla="*/ 6685800 h 6858000"/>
              <a:gd name="connsiteX6" fmla="*/ 8595419 w 12009304"/>
              <a:gd name="connsiteY6" fmla="*/ 6814017 h 6858000"/>
              <a:gd name="connsiteX7" fmla="*/ 8545620 w 12009304"/>
              <a:gd name="connsiteY7" fmla="*/ 6858000 h 6858000"/>
              <a:gd name="connsiteX8" fmla="*/ 7612173 w 12009304"/>
              <a:gd name="connsiteY8" fmla="*/ 6858000 h 6858000"/>
              <a:gd name="connsiteX9" fmla="*/ 7591825 w 12009304"/>
              <a:gd name="connsiteY9" fmla="*/ 6822959 h 6858000"/>
              <a:gd name="connsiteX10" fmla="*/ 7411622 w 12009304"/>
              <a:gd name="connsiteY10" fmla="*/ 6512633 h 6858000"/>
              <a:gd name="connsiteX11" fmla="*/ 7411622 w 12009304"/>
              <a:gd name="connsiteY11" fmla="*/ 6289354 h 6858000"/>
              <a:gd name="connsiteX12" fmla="*/ 8045680 w 12009304"/>
              <a:gd name="connsiteY12" fmla="*/ 5197465 h 6858000"/>
              <a:gd name="connsiteX13" fmla="*/ 8239723 w 12009304"/>
              <a:gd name="connsiteY13" fmla="*/ 5083103 h 6858000"/>
              <a:gd name="connsiteX14" fmla="*/ 10622296 w 12009304"/>
              <a:gd name="connsiteY14" fmla="*/ 1326563 h 6858000"/>
              <a:gd name="connsiteX15" fmla="*/ 11448522 w 12009304"/>
              <a:gd name="connsiteY15" fmla="*/ 1326563 h 6858000"/>
              <a:gd name="connsiteX16" fmla="*/ 11577006 w 12009304"/>
              <a:gd name="connsiteY16" fmla="*/ 1401233 h 6858000"/>
              <a:gd name="connsiteX17" fmla="*/ 11989228 w 12009304"/>
              <a:gd name="connsiteY17" fmla="*/ 2114179 h 6858000"/>
              <a:gd name="connsiteX18" fmla="*/ 11989228 w 12009304"/>
              <a:gd name="connsiteY18" fmla="*/ 2259969 h 6858000"/>
              <a:gd name="connsiteX19" fmla="*/ 11577006 w 12009304"/>
              <a:gd name="connsiteY19" fmla="*/ 2972914 h 6858000"/>
              <a:gd name="connsiteX20" fmla="*/ 11448522 w 12009304"/>
              <a:gd name="connsiteY20" fmla="*/ 3047587 h 6858000"/>
              <a:gd name="connsiteX21" fmla="*/ 10622296 w 12009304"/>
              <a:gd name="connsiteY21" fmla="*/ 3047587 h 6858000"/>
              <a:gd name="connsiteX22" fmla="*/ 10495594 w 12009304"/>
              <a:gd name="connsiteY22" fmla="*/ 2972914 h 6858000"/>
              <a:gd name="connsiteX23" fmla="*/ 10081589 w 12009304"/>
              <a:gd name="connsiteY23" fmla="*/ 2259969 h 6858000"/>
              <a:gd name="connsiteX24" fmla="*/ 10081589 w 12009304"/>
              <a:gd name="connsiteY24" fmla="*/ 2114179 h 6858000"/>
              <a:gd name="connsiteX25" fmla="*/ 10495594 w 12009304"/>
              <a:gd name="connsiteY25" fmla="*/ 1401233 h 6858000"/>
              <a:gd name="connsiteX26" fmla="*/ 10622296 w 12009304"/>
              <a:gd name="connsiteY26" fmla="*/ 1326563 h 6858000"/>
              <a:gd name="connsiteX27" fmla="*/ 0 w 12009304"/>
              <a:gd name="connsiteY27" fmla="*/ 0 h 6858000"/>
              <a:gd name="connsiteX28" fmla="*/ 4457990 w 12009304"/>
              <a:gd name="connsiteY28" fmla="*/ 0 h 6858000"/>
              <a:gd name="connsiteX29" fmla="*/ 5902610 w 12009304"/>
              <a:gd name="connsiteY29" fmla="*/ 0 h 6858000"/>
              <a:gd name="connsiteX30" fmla="*/ 8476869 w 12009304"/>
              <a:gd name="connsiteY30" fmla="*/ 0 h 6858000"/>
              <a:gd name="connsiteX31" fmla="*/ 8535933 w 12009304"/>
              <a:gd name="connsiteY31" fmla="*/ 39849 h 6858000"/>
              <a:gd name="connsiteX32" fmla="*/ 8693486 w 12009304"/>
              <a:gd name="connsiteY32" fmla="*/ 220603 h 6858000"/>
              <a:gd name="connsiteX33" fmla="*/ 10389180 w 12009304"/>
              <a:gd name="connsiteY33" fmla="*/ 3153347 h 6858000"/>
              <a:gd name="connsiteX34" fmla="*/ 10389180 w 12009304"/>
              <a:gd name="connsiteY34" fmla="*/ 3753061 h 6858000"/>
              <a:gd name="connsiteX35" fmla="*/ 9759557 w 12009304"/>
              <a:gd name="connsiteY35" fmla="*/ 4842009 h 6858000"/>
              <a:gd name="connsiteX36" fmla="*/ 9706493 w 12009304"/>
              <a:gd name="connsiteY36" fmla="*/ 4933778 h 6858000"/>
              <a:gd name="connsiteX37" fmla="*/ 9708360 w 12009304"/>
              <a:gd name="connsiteY37" fmla="*/ 4934561 h 6858000"/>
              <a:gd name="connsiteX38" fmla="*/ 9802002 w 12009304"/>
              <a:gd name="connsiteY38" fmla="*/ 5029008 h 6858000"/>
              <a:gd name="connsiteX39" fmla="*/ 10514131 w 12009304"/>
              <a:gd name="connsiteY39" fmla="*/ 6260653 h 6858000"/>
              <a:gd name="connsiteX40" fmla="*/ 10514131 w 12009304"/>
              <a:gd name="connsiteY40" fmla="*/ 6512512 h 6858000"/>
              <a:gd name="connsiteX41" fmla="*/ 10340271 w 12009304"/>
              <a:gd name="connsiteY41" fmla="*/ 6813206 h 6858000"/>
              <a:gd name="connsiteX42" fmla="*/ 10314372 w 12009304"/>
              <a:gd name="connsiteY42" fmla="*/ 6858000 h 6858000"/>
              <a:gd name="connsiteX43" fmla="*/ 10119136 w 12009304"/>
              <a:gd name="connsiteY43" fmla="*/ 6858000 h 6858000"/>
              <a:gd name="connsiteX44" fmla="*/ 10122008 w 12009304"/>
              <a:gd name="connsiteY44" fmla="*/ 6853033 h 6858000"/>
              <a:gd name="connsiteX45" fmla="*/ 10327158 w 12009304"/>
              <a:gd name="connsiteY45" fmla="*/ 6498223 h 6858000"/>
              <a:gd name="connsiteX46" fmla="*/ 10327158 w 12009304"/>
              <a:gd name="connsiteY46" fmla="*/ 6274942 h 6858000"/>
              <a:gd name="connsiteX47" fmla="*/ 9695832 w 12009304"/>
              <a:gd name="connsiteY47" fmla="*/ 5183053 h 6858000"/>
              <a:gd name="connsiteX48" fmla="*/ 9612819 w 12009304"/>
              <a:gd name="connsiteY48" fmla="*/ 5099323 h 6858000"/>
              <a:gd name="connsiteX49" fmla="*/ 9603213 w 12009304"/>
              <a:gd name="connsiteY49" fmla="*/ 5095298 h 6858000"/>
              <a:gd name="connsiteX50" fmla="*/ 9654707 w 12009304"/>
              <a:gd name="connsiteY50" fmla="*/ 5006238 h 6858000"/>
              <a:gd name="connsiteX51" fmla="*/ 9693004 w 12009304"/>
              <a:gd name="connsiteY51" fmla="*/ 4940002 h 6858000"/>
              <a:gd name="connsiteX52" fmla="*/ 9653283 w 12009304"/>
              <a:gd name="connsiteY52" fmla="*/ 4923348 h 6858000"/>
              <a:gd name="connsiteX53" fmla="*/ 9586087 w 12009304"/>
              <a:gd name="connsiteY53" fmla="*/ 4914420 h 6858000"/>
              <a:gd name="connsiteX54" fmla="*/ 8158743 w 12009304"/>
              <a:gd name="connsiteY54" fmla="*/ 4914420 h 6858000"/>
              <a:gd name="connsiteX55" fmla="*/ 7939863 w 12009304"/>
              <a:gd name="connsiteY55" fmla="*/ 5043420 h 6858000"/>
              <a:gd name="connsiteX56" fmla="*/ 7224650 w 12009304"/>
              <a:gd name="connsiteY56" fmla="*/ 6275065 h 6858000"/>
              <a:gd name="connsiteX57" fmla="*/ 7224650 w 12009304"/>
              <a:gd name="connsiteY57" fmla="*/ 6526922 h 6858000"/>
              <a:gd name="connsiteX58" fmla="*/ 7350544 w 12009304"/>
              <a:gd name="connsiteY58" fmla="*/ 6743723 h 6858000"/>
              <a:gd name="connsiteX59" fmla="*/ 7416905 w 12009304"/>
              <a:gd name="connsiteY59" fmla="*/ 6858000 h 6858000"/>
              <a:gd name="connsiteX60" fmla="*/ 5902610 w 12009304"/>
              <a:gd name="connsiteY60" fmla="*/ 6858000 h 6858000"/>
              <a:gd name="connsiteX61" fmla="*/ 4389357 w 12009304"/>
              <a:gd name="connsiteY61" fmla="*/ 6858000 h 6858000"/>
              <a:gd name="connsiteX62" fmla="*/ 0 w 12009304"/>
              <a:gd name="connsiteY6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2009304" h="6858000">
                <a:moveTo>
                  <a:pt x="8239723" y="5083103"/>
                </a:moveTo>
                <a:cubicBezTo>
                  <a:pt x="8239723" y="5083103"/>
                  <a:pt x="8239723" y="5083103"/>
                  <a:pt x="9505105" y="5083103"/>
                </a:cubicBezTo>
                <a:cubicBezTo>
                  <a:pt x="9525601" y="5083103"/>
                  <a:pt x="9545588" y="5085825"/>
                  <a:pt x="9564676" y="5091016"/>
                </a:cubicBezTo>
                <a:lnTo>
                  <a:pt x="9605648" y="5108194"/>
                </a:lnTo>
                <a:lnTo>
                  <a:pt x="9580608" y="5151499"/>
                </a:lnTo>
                <a:cubicBezTo>
                  <a:pt x="9354208" y="5543062"/>
                  <a:pt x="9064418" y="6044264"/>
                  <a:pt x="8693486" y="6685800"/>
                </a:cubicBezTo>
                <a:cubicBezTo>
                  <a:pt x="8665958" y="6733339"/>
                  <a:pt x="8632925" y="6776306"/>
                  <a:pt x="8595419" y="6814017"/>
                </a:cubicBezTo>
                <a:lnTo>
                  <a:pt x="8545620" y="6858000"/>
                </a:lnTo>
                <a:lnTo>
                  <a:pt x="7612173" y="6858000"/>
                </a:lnTo>
                <a:lnTo>
                  <a:pt x="7591825" y="6822959"/>
                </a:lnTo>
                <a:cubicBezTo>
                  <a:pt x="7538315" y="6730809"/>
                  <a:pt x="7478495" y="6627794"/>
                  <a:pt x="7411622" y="6512633"/>
                </a:cubicBezTo>
                <a:cubicBezTo>
                  <a:pt x="7370628" y="6444560"/>
                  <a:pt x="7370628" y="6357427"/>
                  <a:pt x="7411622" y="6289354"/>
                </a:cubicBezTo>
                <a:cubicBezTo>
                  <a:pt x="7411622" y="6289354"/>
                  <a:pt x="7411622" y="6289354"/>
                  <a:pt x="8045680" y="5197465"/>
                </a:cubicBezTo>
                <a:cubicBezTo>
                  <a:pt x="8083943" y="5126669"/>
                  <a:pt x="8160465" y="5083103"/>
                  <a:pt x="8239723" y="5083103"/>
                </a:cubicBezTo>
                <a:close/>
                <a:moveTo>
                  <a:pt x="10622296" y="1326563"/>
                </a:moveTo>
                <a:cubicBezTo>
                  <a:pt x="10622296" y="1326563"/>
                  <a:pt x="10622296" y="1326563"/>
                  <a:pt x="11448522" y="1326563"/>
                </a:cubicBezTo>
                <a:cubicBezTo>
                  <a:pt x="11502058" y="1326563"/>
                  <a:pt x="11550238" y="1355009"/>
                  <a:pt x="11577006" y="1401233"/>
                </a:cubicBezTo>
                <a:cubicBezTo>
                  <a:pt x="11577006" y="1401233"/>
                  <a:pt x="11577006" y="1401233"/>
                  <a:pt x="11989228" y="2114179"/>
                </a:cubicBezTo>
                <a:cubicBezTo>
                  <a:pt x="12015996" y="2158629"/>
                  <a:pt x="12015996" y="2215522"/>
                  <a:pt x="11989228" y="2259969"/>
                </a:cubicBezTo>
                <a:cubicBezTo>
                  <a:pt x="11989228" y="2259969"/>
                  <a:pt x="11989228" y="2259969"/>
                  <a:pt x="11577006" y="2972914"/>
                </a:cubicBezTo>
                <a:cubicBezTo>
                  <a:pt x="11550238" y="3019141"/>
                  <a:pt x="11502058" y="3047587"/>
                  <a:pt x="11448522" y="3047587"/>
                </a:cubicBezTo>
                <a:cubicBezTo>
                  <a:pt x="11448522" y="3047587"/>
                  <a:pt x="11448522" y="3047587"/>
                  <a:pt x="10622296" y="3047587"/>
                </a:cubicBezTo>
                <a:cubicBezTo>
                  <a:pt x="10570544" y="3047587"/>
                  <a:pt x="10520578" y="3019141"/>
                  <a:pt x="10495594" y="2972914"/>
                </a:cubicBezTo>
                <a:cubicBezTo>
                  <a:pt x="10495594" y="2972914"/>
                  <a:pt x="10495594" y="2972914"/>
                  <a:pt x="10081589" y="2259969"/>
                </a:cubicBezTo>
                <a:cubicBezTo>
                  <a:pt x="10054821" y="2215522"/>
                  <a:pt x="10054821" y="2158629"/>
                  <a:pt x="10081589" y="2114179"/>
                </a:cubicBezTo>
                <a:cubicBezTo>
                  <a:pt x="10081589" y="2114179"/>
                  <a:pt x="10081589" y="2114179"/>
                  <a:pt x="10495594" y="1401233"/>
                </a:cubicBezTo>
                <a:cubicBezTo>
                  <a:pt x="10520578" y="1355009"/>
                  <a:pt x="10570544" y="1326563"/>
                  <a:pt x="10622296" y="1326563"/>
                </a:cubicBezTo>
                <a:close/>
                <a:moveTo>
                  <a:pt x="0" y="0"/>
                </a:moveTo>
                <a:lnTo>
                  <a:pt x="4457990" y="0"/>
                </a:lnTo>
                <a:lnTo>
                  <a:pt x="5902610" y="0"/>
                </a:lnTo>
                <a:lnTo>
                  <a:pt x="8476869" y="0"/>
                </a:lnTo>
                <a:lnTo>
                  <a:pt x="8535933" y="39849"/>
                </a:lnTo>
                <a:cubicBezTo>
                  <a:pt x="8598516" y="88273"/>
                  <a:pt x="8652195" y="149296"/>
                  <a:pt x="8693486" y="220603"/>
                </a:cubicBezTo>
                <a:cubicBezTo>
                  <a:pt x="8693486" y="220603"/>
                  <a:pt x="8693486" y="220603"/>
                  <a:pt x="10389180" y="3153347"/>
                </a:cubicBezTo>
                <a:cubicBezTo>
                  <a:pt x="10499291" y="3336185"/>
                  <a:pt x="10499291" y="3570221"/>
                  <a:pt x="10389180" y="3753061"/>
                </a:cubicBezTo>
                <a:cubicBezTo>
                  <a:pt x="10389180" y="3753061"/>
                  <a:pt x="10389180" y="3753061"/>
                  <a:pt x="9759557" y="4842009"/>
                </a:cubicBezTo>
                <a:lnTo>
                  <a:pt x="9706493" y="4933778"/>
                </a:lnTo>
                <a:lnTo>
                  <a:pt x="9708360" y="4934561"/>
                </a:lnTo>
                <a:cubicBezTo>
                  <a:pt x="9746510" y="4956830"/>
                  <a:pt x="9778880" y="4989078"/>
                  <a:pt x="9802002" y="5029008"/>
                </a:cubicBezTo>
                <a:cubicBezTo>
                  <a:pt x="9802002" y="5029008"/>
                  <a:pt x="9802002" y="5029008"/>
                  <a:pt x="10514131" y="6260653"/>
                </a:cubicBezTo>
                <a:cubicBezTo>
                  <a:pt x="10560376" y="6337439"/>
                  <a:pt x="10560376" y="6435725"/>
                  <a:pt x="10514131" y="6512512"/>
                </a:cubicBezTo>
                <a:cubicBezTo>
                  <a:pt x="10514131" y="6512512"/>
                  <a:pt x="10514131" y="6512512"/>
                  <a:pt x="10340271" y="6813206"/>
                </a:cubicBezTo>
                <a:lnTo>
                  <a:pt x="10314372" y="6858000"/>
                </a:lnTo>
                <a:lnTo>
                  <a:pt x="10119136" y="6858000"/>
                </a:lnTo>
                <a:lnTo>
                  <a:pt x="10122008" y="6853033"/>
                </a:lnTo>
                <a:cubicBezTo>
                  <a:pt x="10327158" y="6498223"/>
                  <a:pt x="10327158" y="6498223"/>
                  <a:pt x="10327158" y="6498223"/>
                </a:cubicBezTo>
                <a:cubicBezTo>
                  <a:pt x="10368154" y="6430148"/>
                  <a:pt x="10368154" y="6343015"/>
                  <a:pt x="10327158" y="6274942"/>
                </a:cubicBezTo>
                <a:cubicBezTo>
                  <a:pt x="9695832" y="5183053"/>
                  <a:pt x="9695832" y="5183053"/>
                  <a:pt x="9695832" y="5183053"/>
                </a:cubicBezTo>
                <a:cubicBezTo>
                  <a:pt x="9675334" y="5147654"/>
                  <a:pt x="9646640" y="5119063"/>
                  <a:pt x="9612819" y="5099323"/>
                </a:cubicBezTo>
                <a:lnTo>
                  <a:pt x="9603213" y="5095298"/>
                </a:lnTo>
                <a:lnTo>
                  <a:pt x="9654707" y="5006238"/>
                </a:lnTo>
                <a:lnTo>
                  <a:pt x="9693004" y="4940002"/>
                </a:lnTo>
                <a:lnTo>
                  <a:pt x="9653283" y="4923348"/>
                </a:lnTo>
                <a:cubicBezTo>
                  <a:pt x="9631750" y="4917491"/>
                  <a:pt x="9609208" y="4914420"/>
                  <a:pt x="9586087" y="4914420"/>
                </a:cubicBezTo>
                <a:cubicBezTo>
                  <a:pt x="8158743" y="4914420"/>
                  <a:pt x="8158743" y="4914420"/>
                  <a:pt x="8158743" y="4914420"/>
                </a:cubicBezTo>
                <a:cubicBezTo>
                  <a:pt x="8069341" y="4914420"/>
                  <a:pt x="7983024" y="4963563"/>
                  <a:pt x="7939863" y="5043420"/>
                </a:cubicBezTo>
                <a:cubicBezTo>
                  <a:pt x="7224650" y="6275065"/>
                  <a:pt x="7224650" y="6275065"/>
                  <a:pt x="7224650" y="6275065"/>
                </a:cubicBezTo>
                <a:cubicBezTo>
                  <a:pt x="7178407" y="6351849"/>
                  <a:pt x="7178407" y="6450135"/>
                  <a:pt x="7224650" y="6526922"/>
                </a:cubicBezTo>
                <a:cubicBezTo>
                  <a:pt x="7269350" y="6603900"/>
                  <a:pt x="7311257" y="6676067"/>
                  <a:pt x="7350544" y="6743723"/>
                </a:cubicBezTo>
                <a:lnTo>
                  <a:pt x="7416905" y="6858000"/>
                </a:lnTo>
                <a:lnTo>
                  <a:pt x="5902610" y="6858000"/>
                </a:lnTo>
                <a:lnTo>
                  <a:pt x="438935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EF7FE7-100F-B44A-AA7A-57D865D625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52" y="486316"/>
            <a:ext cx="5591503" cy="55775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1">
                <a:lumMod val="9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9D0FBAD-F379-114E-AC55-BF0E9FFC0E4D}"/>
              </a:ext>
            </a:extLst>
          </p:cNvPr>
          <p:cNvSpPr/>
          <p:nvPr/>
        </p:nvSpPr>
        <p:spPr>
          <a:xfrm>
            <a:off x="6782406" y="2060321"/>
            <a:ext cx="2875161" cy="2519279"/>
          </a:xfrm>
          <a:prstGeom prst="rect">
            <a:avLst/>
          </a:prstGeom>
          <a:solidFill>
            <a:srgbClr val="EDEDED"/>
          </a:solidFill>
        </p:spPr>
        <p:txBody>
          <a:bodyPr wrap="square">
            <a:spAutoFit/>
          </a:bodyPr>
          <a:lstStyle/>
          <a:p>
            <a:pPr algn="ctr">
              <a:lnSpc>
                <a:spcPts val="2215"/>
              </a:lnSpc>
              <a:spcAft>
                <a:spcPts val="738"/>
              </a:spcAft>
            </a:pPr>
            <a:r>
              <a:rPr lang="en-GB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X-eHealth project aims</a:t>
            </a:r>
          </a:p>
          <a:p>
            <a:pPr algn="ctr">
              <a:lnSpc>
                <a:spcPts val="2215"/>
              </a:lnSpc>
              <a:spcAft>
                <a:spcPts val="738"/>
              </a:spcAft>
            </a:pPr>
            <a:r>
              <a:rPr lang="en-GB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to </a:t>
            </a:r>
            <a:r>
              <a:rPr lang="en-GB" b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lay the foundations to advance </a:t>
            </a:r>
            <a:r>
              <a:rPr lang="en-GB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the integration process of the eHealth services features</a:t>
            </a:r>
          </a:p>
          <a:p>
            <a:pPr algn="ctr">
              <a:lnSpc>
                <a:spcPts val="2215"/>
              </a:lnSpc>
              <a:spcAft>
                <a:spcPts val="738"/>
              </a:spcAft>
            </a:pPr>
            <a:r>
              <a:rPr lang="en-GB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into the already in place European Cross Border </a:t>
            </a:r>
            <a:r>
              <a:rPr lang="en-GB" b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Patient Summary</a:t>
            </a:r>
          </a:p>
        </p:txBody>
      </p:sp>
    </p:spTree>
    <p:extLst>
      <p:ext uri="{BB962C8B-B14F-4D97-AF65-F5344CB8AC3E}">
        <p14:creationId xmlns:p14="http://schemas.microsoft.com/office/powerpoint/2010/main" val="318934860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6E16E5C-9FCE-4A73-88A7-131B49850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8078" y="1894996"/>
            <a:ext cx="227347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2" tIns="56271" rIns="112542" bIns="5627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2215"/>
          </a:p>
        </p:txBody>
      </p:sp>
      <p:sp>
        <p:nvSpPr>
          <p:cNvPr id="13" name="CaixaDeTexto 20">
            <a:extLst>
              <a:ext uri="{FF2B5EF4-FFF2-40B4-BE49-F238E27FC236}">
                <a16:creationId xmlns:a16="http://schemas.microsoft.com/office/drawing/2014/main" id="{7EAC01B4-13A6-5947-8033-0F1A5D842CF8}"/>
              </a:ext>
            </a:extLst>
          </p:cNvPr>
          <p:cNvSpPr txBox="1"/>
          <p:nvPr/>
        </p:nvSpPr>
        <p:spPr>
          <a:xfrm>
            <a:off x="6096000" y="4854193"/>
            <a:ext cx="2924539" cy="357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sz="1723">
              <a:latin typeface="Dosis" panose="02010503020202060003" pitchFamily="2" charset="77"/>
            </a:endParaRPr>
          </a:p>
        </p:txBody>
      </p:sp>
      <p:sp>
        <p:nvSpPr>
          <p:cNvPr id="11" name="CaixaDeTexto 5">
            <a:extLst>
              <a:ext uri="{FF2B5EF4-FFF2-40B4-BE49-F238E27FC236}">
                <a16:creationId xmlns:a16="http://schemas.microsoft.com/office/drawing/2014/main" id="{CAD59405-49FE-1E4C-996C-2663B793799D}"/>
              </a:ext>
            </a:extLst>
          </p:cNvPr>
          <p:cNvSpPr txBox="1"/>
          <p:nvPr/>
        </p:nvSpPr>
        <p:spPr>
          <a:xfrm>
            <a:off x="938506" y="389569"/>
            <a:ext cx="9245639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31" b="1" dirty="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Project Scope</a:t>
            </a:r>
          </a:p>
        </p:txBody>
      </p:sp>
      <p:sp>
        <p:nvSpPr>
          <p:cNvPr id="17" name="CaixaDeTexto 8">
            <a:extLst>
              <a:ext uri="{FF2B5EF4-FFF2-40B4-BE49-F238E27FC236}">
                <a16:creationId xmlns:a16="http://schemas.microsoft.com/office/drawing/2014/main" id="{FB6C1FB4-8345-0547-B413-673806FCF0C2}"/>
              </a:ext>
            </a:extLst>
          </p:cNvPr>
          <p:cNvSpPr txBox="1"/>
          <p:nvPr/>
        </p:nvSpPr>
        <p:spPr>
          <a:xfrm>
            <a:off x="938887" y="1026589"/>
            <a:ext cx="11594207" cy="471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Expected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Impacts</a:t>
            </a:r>
            <a:endParaRPr lang="pt-PT" sz="2462">
              <a:solidFill>
                <a:srgbClr val="FFA900"/>
              </a:solidFill>
              <a:latin typeface="Dosis Medium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cxnSp>
        <p:nvCxnSpPr>
          <p:cNvPr id="31" name="Conexão Reta Unidirecional 35">
            <a:extLst>
              <a:ext uri="{FF2B5EF4-FFF2-40B4-BE49-F238E27FC236}">
                <a16:creationId xmlns:a16="http://schemas.microsoft.com/office/drawing/2014/main" id="{AF8684F2-8A41-8E41-B8B1-69542B250836}"/>
              </a:ext>
            </a:extLst>
          </p:cNvPr>
          <p:cNvCxnSpPr/>
          <p:nvPr/>
        </p:nvCxnSpPr>
        <p:spPr>
          <a:xfrm flipH="1">
            <a:off x="2041030" y="3352831"/>
            <a:ext cx="1" cy="437017"/>
          </a:xfrm>
          <a:prstGeom prst="straightConnector1">
            <a:avLst/>
          </a:prstGeom>
          <a:ln>
            <a:solidFill>
              <a:srgbClr val="FF56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xão Reta Unidirecional 36">
            <a:extLst>
              <a:ext uri="{FF2B5EF4-FFF2-40B4-BE49-F238E27FC236}">
                <a16:creationId xmlns:a16="http://schemas.microsoft.com/office/drawing/2014/main" id="{80381D3F-44C4-1242-BC15-4F5C13D3B601}"/>
              </a:ext>
            </a:extLst>
          </p:cNvPr>
          <p:cNvCxnSpPr/>
          <p:nvPr/>
        </p:nvCxnSpPr>
        <p:spPr>
          <a:xfrm flipH="1">
            <a:off x="4832356" y="3352831"/>
            <a:ext cx="1" cy="43701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xão Reta Unidirecional 37">
            <a:extLst>
              <a:ext uri="{FF2B5EF4-FFF2-40B4-BE49-F238E27FC236}">
                <a16:creationId xmlns:a16="http://schemas.microsoft.com/office/drawing/2014/main" id="{202D6D86-8ACD-8244-98A1-E48B1321CBE8}"/>
              </a:ext>
            </a:extLst>
          </p:cNvPr>
          <p:cNvCxnSpPr/>
          <p:nvPr/>
        </p:nvCxnSpPr>
        <p:spPr>
          <a:xfrm flipH="1">
            <a:off x="7575556" y="3352831"/>
            <a:ext cx="1" cy="437017"/>
          </a:xfrm>
          <a:prstGeom prst="straightConnector1">
            <a:avLst/>
          </a:prstGeom>
          <a:ln>
            <a:solidFill>
              <a:srgbClr val="FF56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xão Reta Unidirecional 38">
            <a:extLst>
              <a:ext uri="{FF2B5EF4-FFF2-40B4-BE49-F238E27FC236}">
                <a16:creationId xmlns:a16="http://schemas.microsoft.com/office/drawing/2014/main" id="{3FE7F4FA-595E-DF44-A1D7-7BE2C0B853DA}"/>
              </a:ext>
            </a:extLst>
          </p:cNvPr>
          <p:cNvCxnSpPr/>
          <p:nvPr/>
        </p:nvCxnSpPr>
        <p:spPr>
          <a:xfrm flipH="1">
            <a:off x="10390946" y="3352831"/>
            <a:ext cx="1" cy="43701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2">
            <a:extLst>
              <a:ext uri="{FF2B5EF4-FFF2-40B4-BE49-F238E27FC236}">
                <a16:creationId xmlns:a16="http://schemas.microsoft.com/office/drawing/2014/main" id="{4B9FE9D4-1A44-2C40-B629-09F8277EE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4223" y="1883342"/>
            <a:ext cx="227347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2" tIns="56271" rIns="112542" bIns="5627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2215"/>
          </a:p>
        </p:txBody>
      </p:sp>
      <p:sp>
        <p:nvSpPr>
          <p:cNvPr id="36" name="CaixaDeTexto 20">
            <a:extLst>
              <a:ext uri="{FF2B5EF4-FFF2-40B4-BE49-F238E27FC236}">
                <a16:creationId xmlns:a16="http://schemas.microsoft.com/office/drawing/2014/main" id="{887DDD07-8F72-5B41-8E58-F54CDE269401}"/>
              </a:ext>
            </a:extLst>
          </p:cNvPr>
          <p:cNvSpPr txBox="1"/>
          <p:nvPr/>
        </p:nvSpPr>
        <p:spPr>
          <a:xfrm>
            <a:off x="6082145" y="4842539"/>
            <a:ext cx="2924539" cy="357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sz="1723">
              <a:latin typeface="Dosis" panose="02010503020202060003" pitchFamily="2" charset="77"/>
            </a:endParaRPr>
          </a:p>
        </p:txBody>
      </p:sp>
      <p:grpSp>
        <p:nvGrpSpPr>
          <p:cNvPr id="37" name="Agrupar 16">
            <a:extLst>
              <a:ext uri="{FF2B5EF4-FFF2-40B4-BE49-F238E27FC236}">
                <a16:creationId xmlns:a16="http://schemas.microsoft.com/office/drawing/2014/main" id="{294C95BA-C6E1-454B-9B0C-0E08C342EC70}"/>
              </a:ext>
            </a:extLst>
          </p:cNvPr>
          <p:cNvGrpSpPr/>
          <p:nvPr/>
        </p:nvGrpSpPr>
        <p:grpSpPr>
          <a:xfrm>
            <a:off x="745617" y="1989546"/>
            <a:ext cx="2590826" cy="3149485"/>
            <a:chOff x="745617" y="1723627"/>
            <a:chExt cx="2590826" cy="3149485"/>
          </a:xfrm>
        </p:grpSpPr>
        <p:sp>
          <p:nvSpPr>
            <p:cNvPr id="38" name="CaixaDeTexto 30">
              <a:extLst>
                <a:ext uri="{FF2B5EF4-FFF2-40B4-BE49-F238E27FC236}">
                  <a16:creationId xmlns:a16="http://schemas.microsoft.com/office/drawing/2014/main" id="{D640D131-0360-574F-A3C0-317F9B03DBD6}"/>
                </a:ext>
              </a:extLst>
            </p:cNvPr>
            <p:cNvSpPr txBox="1"/>
            <p:nvPr/>
          </p:nvSpPr>
          <p:spPr>
            <a:xfrm>
              <a:off x="745617" y="3644249"/>
              <a:ext cx="2590826" cy="1228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/>
              <a:r>
                <a:rPr lang="en-GB" sz="1477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Dosis" panose="02010503020202060003" pitchFamily="2" charset="77"/>
                </a:rPr>
                <a:t>Making data accessible in an actionable form for exchange and portability by citizens, researches, health services and health professionals</a:t>
              </a:r>
            </a:p>
          </p:txBody>
        </p:sp>
        <p:grpSp>
          <p:nvGrpSpPr>
            <p:cNvPr id="39" name="Agrupar 3">
              <a:extLst>
                <a:ext uri="{FF2B5EF4-FFF2-40B4-BE49-F238E27FC236}">
                  <a16:creationId xmlns:a16="http://schemas.microsoft.com/office/drawing/2014/main" id="{3248ED99-0D7D-CD4A-BB22-BD1E73FF036A}"/>
                </a:ext>
              </a:extLst>
            </p:cNvPr>
            <p:cNvGrpSpPr/>
            <p:nvPr/>
          </p:nvGrpSpPr>
          <p:grpSpPr>
            <a:xfrm>
              <a:off x="767535" y="1723627"/>
              <a:ext cx="2546990" cy="1485900"/>
              <a:chOff x="757941" y="1723627"/>
              <a:chExt cx="2546990" cy="1485900"/>
            </a:xfrm>
          </p:grpSpPr>
          <p:sp>
            <p:nvSpPr>
              <p:cNvPr id="40" name="Retângulo: Cantos Arredondados 11">
                <a:extLst>
                  <a:ext uri="{FF2B5EF4-FFF2-40B4-BE49-F238E27FC236}">
                    <a16:creationId xmlns:a16="http://schemas.microsoft.com/office/drawing/2014/main" id="{DF897FE9-B4BB-6449-92C1-317F992A28DA}"/>
                  </a:ext>
                </a:extLst>
              </p:cNvPr>
              <p:cNvSpPr/>
              <p:nvPr/>
            </p:nvSpPr>
            <p:spPr>
              <a:xfrm>
                <a:off x="757941" y="1723627"/>
                <a:ext cx="2546990" cy="14859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rgbClr val="FF544E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77" dirty="0">
                  <a:solidFill>
                    <a:srgbClr val="FF544E"/>
                  </a:solidFill>
                </a:endParaRPr>
              </a:p>
            </p:txBody>
          </p:sp>
          <p:sp>
            <p:nvSpPr>
              <p:cNvPr id="41" name="Oval 4">
                <a:extLst>
                  <a:ext uri="{FF2B5EF4-FFF2-40B4-BE49-F238E27FC236}">
                    <a16:creationId xmlns:a16="http://schemas.microsoft.com/office/drawing/2014/main" id="{95B621CC-4F19-494D-AF1F-DE9BDAC47F6A}"/>
                  </a:ext>
                </a:extLst>
              </p:cNvPr>
              <p:cNvSpPr txBox="1"/>
              <p:nvPr/>
            </p:nvSpPr>
            <p:spPr>
              <a:xfrm>
                <a:off x="880893" y="1774050"/>
                <a:ext cx="2301087" cy="1433182"/>
              </a:xfrm>
              <a:prstGeom prst="rect">
                <a:avLst/>
              </a:prstGeom>
              <a:scene3d>
                <a:camera prst="orthographicFront"/>
                <a:lightRig rig="flat" dir="t"/>
              </a:scene3d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177166" tIns="20320" rIns="177166" bIns="20320" numCol="1" spcCol="1270" anchor="ctr" anchorCtr="0">
                <a:noAutofit/>
              </a:bodyPr>
              <a:lstStyle/>
              <a:p>
                <a:pPr marL="0" lvl="0" indent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kumimoji="0" lang="en-GB" sz="1600" b="1" u="none" strike="noStrike" kern="1200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osis" pitchFamily="2" charset="77"/>
                    <a:sym typeface="Calibri"/>
                  </a:rPr>
                  <a:t>Assure standardisation and harmonization of digital platforms and solutions</a:t>
                </a:r>
              </a:p>
            </p:txBody>
          </p:sp>
        </p:grpSp>
      </p:grpSp>
      <p:grpSp>
        <p:nvGrpSpPr>
          <p:cNvPr id="42" name="Agrupar 9">
            <a:extLst>
              <a:ext uri="{FF2B5EF4-FFF2-40B4-BE49-F238E27FC236}">
                <a16:creationId xmlns:a16="http://schemas.microsoft.com/office/drawing/2014/main" id="{83223BE9-4E78-7948-BFF2-798C0ADD0F80}"/>
              </a:ext>
            </a:extLst>
          </p:cNvPr>
          <p:cNvGrpSpPr/>
          <p:nvPr/>
        </p:nvGrpSpPr>
        <p:grpSpPr>
          <a:xfrm>
            <a:off x="3500291" y="1989546"/>
            <a:ext cx="2546990" cy="3149485"/>
            <a:chOff x="3537631" y="1723627"/>
            <a:chExt cx="2546990" cy="3149485"/>
          </a:xfrm>
        </p:grpSpPr>
        <p:sp>
          <p:nvSpPr>
            <p:cNvPr id="43" name="CaixaDeTexto 30">
              <a:extLst>
                <a:ext uri="{FF2B5EF4-FFF2-40B4-BE49-F238E27FC236}">
                  <a16:creationId xmlns:a16="http://schemas.microsoft.com/office/drawing/2014/main" id="{431A3837-17D9-8243-A949-DFABF2CAC25D}"/>
                </a:ext>
              </a:extLst>
            </p:cNvPr>
            <p:cNvSpPr txBox="1"/>
            <p:nvPr/>
          </p:nvSpPr>
          <p:spPr>
            <a:xfrm>
              <a:off x="3636972" y="3644249"/>
              <a:ext cx="2348308" cy="1228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/>
              <a:r>
                <a:rPr lang="en-GB" sz="1477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Dosis" panose="02010503020202060003" pitchFamily="2" charset="77"/>
                </a:rPr>
                <a:t>End users with the essential </a:t>
              </a:r>
              <a:r>
                <a:rPr lang="en-GB" sz="1477" kern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Dosis" panose="02010503020202060003" pitchFamily="2" charset="77"/>
                </a:rPr>
                <a:t>eSkills</a:t>
              </a:r>
              <a:r>
                <a:rPr lang="en-GB" sz="1477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Dosis" panose="02010503020202060003" pitchFamily="2" charset="77"/>
                </a:rPr>
                <a:t> to enhance preventive approaches and advance the timeliness of intervention</a:t>
              </a:r>
            </a:p>
          </p:txBody>
        </p:sp>
        <p:grpSp>
          <p:nvGrpSpPr>
            <p:cNvPr id="44" name="Agrupar 4">
              <a:extLst>
                <a:ext uri="{FF2B5EF4-FFF2-40B4-BE49-F238E27FC236}">
                  <a16:creationId xmlns:a16="http://schemas.microsoft.com/office/drawing/2014/main" id="{EAFF3A51-1A95-CF43-8E13-855273CF60BC}"/>
                </a:ext>
              </a:extLst>
            </p:cNvPr>
            <p:cNvGrpSpPr/>
            <p:nvPr/>
          </p:nvGrpSpPr>
          <p:grpSpPr>
            <a:xfrm>
              <a:off x="3537631" y="1723627"/>
              <a:ext cx="2546990" cy="1485900"/>
              <a:chOff x="3533226" y="1741675"/>
              <a:chExt cx="2546990" cy="1485900"/>
            </a:xfrm>
          </p:grpSpPr>
          <p:sp>
            <p:nvSpPr>
              <p:cNvPr id="45" name="Retângulo: Cantos Arredondados 11">
                <a:extLst>
                  <a:ext uri="{FF2B5EF4-FFF2-40B4-BE49-F238E27FC236}">
                    <a16:creationId xmlns:a16="http://schemas.microsoft.com/office/drawing/2014/main" id="{2CD88BEB-80B7-3444-8148-619F350E02F9}"/>
                  </a:ext>
                </a:extLst>
              </p:cNvPr>
              <p:cNvSpPr/>
              <p:nvPr/>
            </p:nvSpPr>
            <p:spPr>
              <a:xfrm>
                <a:off x="3533226" y="1741675"/>
                <a:ext cx="2546990" cy="14859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rgbClr val="FFA9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77" dirty="0">
                  <a:solidFill>
                    <a:srgbClr val="FF544E"/>
                  </a:solidFill>
                </a:endParaRPr>
              </a:p>
            </p:txBody>
          </p:sp>
          <p:sp>
            <p:nvSpPr>
              <p:cNvPr id="46" name="Oval 6">
                <a:extLst>
                  <a:ext uri="{FF2B5EF4-FFF2-40B4-BE49-F238E27FC236}">
                    <a16:creationId xmlns:a16="http://schemas.microsoft.com/office/drawing/2014/main" id="{F3FE8D8C-4D77-5C4E-9C81-88FDC7A4882A}"/>
                  </a:ext>
                </a:extLst>
              </p:cNvPr>
              <p:cNvSpPr txBox="1"/>
              <p:nvPr/>
            </p:nvSpPr>
            <p:spPr>
              <a:xfrm>
                <a:off x="3892344" y="1768034"/>
                <a:ext cx="1828755" cy="1433182"/>
              </a:xfrm>
              <a:prstGeom prst="rect">
                <a:avLst/>
              </a:prstGeom>
              <a:scene3d>
                <a:camera prst="orthographicFront"/>
                <a:lightRig rig="flat" dir="t"/>
              </a:scene3d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177166" tIns="20320" rIns="177166" bIns="20320" numCol="1" spcCol="1270" anchor="ctr" anchorCtr="0">
                <a:noAutofit/>
              </a:bodyPr>
              <a:lstStyle/>
              <a:p>
                <a:pPr marL="0" lvl="0" indent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kumimoji="0" lang="en-GB" sz="1600" b="1" strike="noStrike" kern="1200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osis" pitchFamily="2" charset="77"/>
                    <a:ea typeface="Calibri"/>
                    <a:cs typeface="Calibri"/>
                  </a:rPr>
                  <a:t>Increase levels of digital literacy</a:t>
                </a:r>
              </a:p>
            </p:txBody>
          </p:sp>
        </p:grpSp>
      </p:grpSp>
      <p:grpSp>
        <p:nvGrpSpPr>
          <p:cNvPr id="47" name="Agrupar 8">
            <a:extLst>
              <a:ext uri="{FF2B5EF4-FFF2-40B4-BE49-F238E27FC236}">
                <a16:creationId xmlns:a16="http://schemas.microsoft.com/office/drawing/2014/main" id="{60DAAAA8-E959-5C4D-A6E9-A49E831BC6C7}"/>
              </a:ext>
            </a:extLst>
          </p:cNvPr>
          <p:cNvGrpSpPr/>
          <p:nvPr/>
        </p:nvGrpSpPr>
        <p:grpSpPr>
          <a:xfrm>
            <a:off x="6163001" y="1989546"/>
            <a:ext cx="2781010" cy="3377430"/>
            <a:chOff x="6300480" y="1723627"/>
            <a:chExt cx="2781010" cy="3377430"/>
          </a:xfrm>
        </p:grpSpPr>
        <p:sp>
          <p:nvSpPr>
            <p:cNvPr id="48" name="CaixaDeTexto 30">
              <a:extLst>
                <a:ext uri="{FF2B5EF4-FFF2-40B4-BE49-F238E27FC236}">
                  <a16:creationId xmlns:a16="http://schemas.microsoft.com/office/drawing/2014/main" id="{739DBF16-30D6-C44B-8B2A-AA303B74F001}"/>
                </a:ext>
              </a:extLst>
            </p:cNvPr>
            <p:cNvSpPr txBox="1"/>
            <p:nvPr/>
          </p:nvSpPr>
          <p:spPr>
            <a:xfrm>
              <a:off x="6300480" y="3644889"/>
              <a:ext cx="2781010" cy="1456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/>
              <a:r>
                <a:rPr lang="en-GB" sz="1477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Dosis" panose="02010503020202060003" pitchFamily="2" charset="77"/>
                </a:rPr>
                <a:t>Development of a citizen-centred health record solution that enhance citizens self-management whilst adding supplementary data for a tailored Digital Service Infrastructure</a:t>
              </a:r>
            </a:p>
          </p:txBody>
        </p:sp>
        <p:grpSp>
          <p:nvGrpSpPr>
            <p:cNvPr id="49" name="Agrupar 5">
              <a:extLst>
                <a:ext uri="{FF2B5EF4-FFF2-40B4-BE49-F238E27FC236}">
                  <a16:creationId xmlns:a16="http://schemas.microsoft.com/office/drawing/2014/main" id="{16E82795-D8F7-1641-8173-376A931CBB6B}"/>
                </a:ext>
              </a:extLst>
            </p:cNvPr>
            <p:cNvGrpSpPr/>
            <p:nvPr/>
          </p:nvGrpSpPr>
          <p:grpSpPr>
            <a:xfrm>
              <a:off x="6417490" y="1723627"/>
              <a:ext cx="2546990" cy="1485900"/>
              <a:chOff x="6308511" y="1741675"/>
              <a:chExt cx="2546990" cy="1485900"/>
            </a:xfrm>
          </p:grpSpPr>
          <p:sp>
            <p:nvSpPr>
              <p:cNvPr id="50" name="Retângulo: Cantos Arredondados 11">
                <a:extLst>
                  <a:ext uri="{FF2B5EF4-FFF2-40B4-BE49-F238E27FC236}">
                    <a16:creationId xmlns:a16="http://schemas.microsoft.com/office/drawing/2014/main" id="{EE54EDD5-A411-6A4B-93D5-F7A853B6440B}"/>
                  </a:ext>
                </a:extLst>
              </p:cNvPr>
              <p:cNvSpPr/>
              <p:nvPr/>
            </p:nvSpPr>
            <p:spPr>
              <a:xfrm>
                <a:off x="6308511" y="1741675"/>
                <a:ext cx="2546990" cy="14859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rgbClr val="FF544E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77" dirty="0">
                  <a:solidFill>
                    <a:srgbClr val="FF544E"/>
                  </a:solidFill>
                </a:endParaRPr>
              </a:p>
            </p:txBody>
          </p:sp>
          <p:sp>
            <p:nvSpPr>
              <p:cNvPr id="51" name="Oval 8">
                <a:extLst>
                  <a:ext uri="{FF2B5EF4-FFF2-40B4-BE49-F238E27FC236}">
                    <a16:creationId xmlns:a16="http://schemas.microsoft.com/office/drawing/2014/main" id="{F11AA59F-6F33-E049-994B-E6B55F76CE10}"/>
                  </a:ext>
                </a:extLst>
              </p:cNvPr>
              <p:cNvSpPr txBox="1"/>
              <p:nvPr/>
            </p:nvSpPr>
            <p:spPr>
              <a:xfrm>
                <a:off x="6567205" y="1768034"/>
                <a:ext cx="2029603" cy="1433182"/>
              </a:xfrm>
              <a:prstGeom prst="rect">
                <a:avLst/>
              </a:prstGeom>
              <a:scene3d>
                <a:camera prst="orthographicFront"/>
                <a:lightRig rig="flat" dir="t"/>
              </a:scene3d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177166" tIns="20320" rIns="177166" bIns="20320" numCol="1" spcCol="1270" anchor="ctr" anchorCtr="0">
                <a:noAutofit/>
              </a:bodyPr>
              <a:lstStyle/>
              <a:p>
                <a:pPr marL="0" lvl="0" indent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kumimoji="0" lang="en-GB" sz="1600" b="1" strike="noStrike" kern="1200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osis" pitchFamily="2" charset="77"/>
                    <a:ea typeface="Calibri"/>
                    <a:cs typeface="Calibri"/>
                  </a:rPr>
                  <a:t>Assure full system integration and architecture</a:t>
                </a:r>
              </a:p>
            </p:txBody>
          </p:sp>
        </p:grpSp>
      </p:grpSp>
      <p:grpSp>
        <p:nvGrpSpPr>
          <p:cNvPr id="52" name="Agrupar 7">
            <a:extLst>
              <a:ext uri="{FF2B5EF4-FFF2-40B4-BE49-F238E27FC236}">
                <a16:creationId xmlns:a16="http://schemas.microsoft.com/office/drawing/2014/main" id="{5AA7C599-9BF4-4448-B6BE-04B5FF2F3BAC}"/>
              </a:ext>
            </a:extLst>
          </p:cNvPr>
          <p:cNvGrpSpPr/>
          <p:nvPr/>
        </p:nvGrpSpPr>
        <p:grpSpPr>
          <a:xfrm>
            <a:off x="9071763" y="1989546"/>
            <a:ext cx="2546990" cy="3377430"/>
            <a:chOff x="9083795" y="1723627"/>
            <a:chExt cx="2546990" cy="3377430"/>
          </a:xfrm>
        </p:grpSpPr>
        <p:sp>
          <p:nvSpPr>
            <p:cNvPr id="53" name="CaixaDeTexto 30">
              <a:extLst>
                <a:ext uri="{FF2B5EF4-FFF2-40B4-BE49-F238E27FC236}">
                  <a16:creationId xmlns:a16="http://schemas.microsoft.com/office/drawing/2014/main" id="{018B7281-C6DE-E641-992A-05F3F8064645}"/>
                </a:ext>
              </a:extLst>
            </p:cNvPr>
            <p:cNvSpPr txBox="1"/>
            <p:nvPr/>
          </p:nvSpPr>
          <p:spPr>
            <a:xfrm>
              <a:off x="9222191" y="3644889"/>
              <a:ext cx="2270199" cy="1456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/>
              <a:r>
                <a:rPr lang="en-GB" sz="1477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Dosis" panose="02010503020202060003" pitchFamily="2" charset="77"/>
                </a:rPr>
                <a:t>Better and easier online access to citizens' health record information to ensure greater confidence and safety when traveling across Europe</a:t>
              </a:r>
            </a:p>
          </p:txBody>
        </p:sp>
        <p:grpSp>
          <p:nvGrpSpPr>
            <p:cNvPr id="54" name="Agrupar 6">
              <a:extLst>
                <a:ext uri="{FF2B5EF4-FFF2-40B4-BE49-F238E27FC236}">
                  <a16:creationId xmlns:a16="http://schemas.microsoft.com/office/drawing/2014/main" id="{430CCF05-D987-044C-B010-698274F769E7}"/>
                </a:ext>
              </a:extLst>
            </p:cNvPr>
            <p:cNvGrpSpPr/>
            <p:nvPr/>
          </p:nvGrpSpPr>
          <p:grpSpPr>
            <a:xfrm>
              <a:off x="9083795" y="1723627"/>
              <a:ext cx="2546990" cy="1485900"/>
              <a:chOff x="9083795" y="1741675"/>
              <a:chExt cx="2546990" cy="1485900"/>
            </a:xfrm>
          </p:grpSpPr>
          <p:sp>
            <p:nvSpPr>
              <p:cNvPr id="55" name="Retângulo: Cantos Arredondados 11">
                <a:extLst>
                  <a:ext uri="{FF2B5EF4-FFF2-40B4-BE49-F238E27FC236}">
                    <a16:creationId xmlns:a16="http://schemas.microsoft.com/office/drawing/2014/main" id="{D1F51E1E-8643-3145-A045-82DA605C3D39}"/>
                  </a:ext>
                </a:extLst>
              </p:cNvPr>
              <p:cNvSpPr/>
              <p:nvPr/>
            </p:nvSpPr>
            <p:spPr>
              <a:xfrm>
                <a:off x="9083795" y="1741675"/>
                <a:ext cx="2546990" cy="14859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rgbClr val="FFA9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77" dirty="0">
                  <a:solidFill>
                    <a:srgbClr val="FF544E"/>
                  </a:solidFill>
                </a:endParaRPr>
              </a:p>
            </p:txBody>
          </p:sp>
          <p:sp>
            <p:nvSpPr>
              <p:cNvPr id="56" name="Oval 10">
                <a:extLst>
                  <a:ext uri="{FF2B5EF4-FFF2-40B4-BE49-F238E27FC236}">
                    <a16:creationId xmlns:a16="http://schemas.microsoft.com/office/drawing/2014/main" id="{6B6A5353-7347-8E43-BC6F-E9D516E32ABD}"/>
                  </a:ext>
                </a:extLst>
              </p:cNvPr>
              <p:cNvSpPr txBox="1"/>
              <p:nvPr/>
            </p:nvSpPr>
            <p:spPr>
              <a:xfrm>
                <a:off x="9270622" y="1768034"/>
                <a:ext cx="2173336" cy="1433182"/>
              </a:xfrm>
              <a:prstGeom prst="rect">
                <a:avLst/>
              </a:prstGeom>
              <a:scene3d>
                <a:camera prst="orthographicFront"/>
                <a:lightRig rig="flat" dir="t"/>
              </a:scene3d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177166" tIns="20320" rIns="177166" bIns="20320" numCol="1" spcCol="1270" anchor="ctr" anchorCtr="0">
                <a:noAutofit/>
              </a:bodyPr>
              <a:lstStyle/>
              <a:p>
                <a:pPr marL="0" lvl="0" indent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kumimoji="0" lang="en-GB" sz="1600" b="1" u="none" strike="noStrike" kern="1200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osis" pitchFamily="2" charset="77"/>
                    <a:ea typeface="Calibri"/>
                    <a:cs typeface="Calibri"/>
                  </a:rPr>
                  <a:t>Greater confidence and safety for citizens/patients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954738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8">
            <a:extLst>
              <a:ext uri="{FF2B5EF4-FFF2-40B4-BE49-F238E27FC236}">
                <a16:creationId xmlns:a16="http://schemas.microsoft.com/office/drawing/2014/main" id="{42846AD7-FB68-D74E-85F5-751D8174E58D}"/>
              </a:ext>
            </a:extLst>
          </p:cNvPr>
          <p:cNvSpPr txBox="1"/>
          <p:nvPr/>
        </p:nvSpPr>
        <p:spPr>
          <a:xfrm>
            <a:off x="938888" y="1026589"/>
            <a:ext cx="6784086" cy="471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62" dirty="0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Work</a:t>
            </a:r>
            <a:r>
              <a:rPr lang="pt-PT" sz="2462" dirty="0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2462" dirty="0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Domains</a:t>
            </a:r>
            <a:endParaRPr lang="pt-PT" sz="2462" dirty="0">
              <a:solidFill>
                <a:srgbClr val="FFA900"/>
              </a:solidFill>
              <a:latin typeface="Dosis Medium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13" name="CaixaDeTexto 16">
            <a:extLst>
              <a:ext uri="{FF2B5EF4-FFF2-40B4-BE49-F238E27FC236}">
                <a16:creationId xmlns:a16="http://schemas.microsoft.com/office/drawing/2014/main" id="{E29DC863-8D5E-CD45-93BB-1C34F4473EE1}"/>
              </a:ext>
            </a:extLst>
          </p:cNvPr>
          <p:cNvSpPr txBox="1"/>
          <p:nvPr/>
        </p:nvSpPr>
        <p:spPr>
          <a:xfrm>
            <a:off x="938506" y="1702647"/>
            <a:ext cx="11060475" cy="1396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X-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eHealth’s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purpose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is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to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develop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the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foundations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for a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common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framework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for medical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imaging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,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discharge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letters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,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laboratory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results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and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rare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diseases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to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flow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both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alongside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citizens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care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pathway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and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across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health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entities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between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EU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Member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States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and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</a:t>
            </a:r>
            <a:r>
              <a:rPr lang="pt-PT" sz="19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Neighbour</a:t>
            </a:r>
            <a:r>
              <a:rPr lang="pt-PT" sz="1950" dirty="0">
                <a:solidFill>
                  <a:schemeClr val="tx1">
                    <a:lumMod val="95000"/>
                    <a:lumOff val="5000"/>
                  </a:schemeClr>
                </a:solidFill>
                <a:latin typeface="Dosis Light"/>
              </a:rPr>
              <a:t> Countries</a:t>
            </a:r>
            <a:r>
              <a:rPr lang="pt-PT" dirty="0">
                <a:solidFill>
                  <a:schemeClr val="tx1">
                    <a:lumMod val="65000"/>
                    <a:lumOff val="35000"/>
                  </a:schemeClr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.</a:t>
            </a:r>
          </a:p>
        </p:txBody>
      </p:sp>
      <p:sp>
        <p:nvSpPr>
          <p:cNvPr id="16" name="CaixaDeTexto 7">
            <a:extLst>
              <a:ext uri="{FF2B5EF4-FFF2-40B4-BE49-F238E27FC236}">
                <a16:creationId xmlns:a16="http://schemas.microsoft.com/office/drawing/2014/main" id="{F8D43334-FE1B-C642-81AD-9D419432BC73}"/>
              </a:ext>
            </a:extLst>
          </p:cNvPr>
          <p:cNvSpPr txBox="1"/>
          <p:nvPr/>
        </p:nvSpPr>
        <p:spPr>
          <a:xfrm>
            <a:off x="1069094" y="4816799"/>
            <a:ext cx="20926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en-GB" sz="1600" b="1" dirty="0">
                <a:solidFill>
                  <a:srgbClr val="EE534A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Medical Imaging</a:t>
            </a:r>
            <a:endParaRPr lang="pt-PT" sz="1600" dirty="0">
              <a:solidFill>
                <a:srgbClr val="EE534A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7" name="CaixaDeTexto 12">
            <a:extLst>
              <a:ext uri="{FF2B5EF4-FFF2-40B4-BE49-F238E27FC236}">
                <a16:creationId xmlns:a16="http://schemas.microsoft.com/office/drawing/2014/main" id="{B9039665-FC4D-A24F-8921-D763B4935FAA}"/>
              </a:ext>
            </a:extLst>
          </p:cNvPr>
          <p:cNvSpPr txBox="1"/>
          <p:nvPr/>
        </p:nvSpPr>
        <p:spPr>
          <a:xfrm>
            <a:off x="3312100" y="4813973"/>
            <a:ext cx="25336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en-US" sz="1600" b="1" dirty="0">
                <a:solidFill>
                  <a:srgbClr val="EE534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Discharge Letters</a:t>
            </a:r>
            <a:endParaRPr lang="pt-PT" sz="1600" dirty="0">
              <a:solidFill>
                <a:srgbClr val="EE534A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8" name="CaixaDeTexto 15">
            <a:extLst>
              <a:ext uri="{FF2B5EF4-FFF2-40B4-BE49-F238E27FC236}">
                <a16:creationId xmlns:a16="http://schemas.microsoft.com/office/drawing/2014/main" id="{1B5E0602-955E-4649-A013-BA69CFADB247}"/>
              </a:ext>
            </a:extLst>
          </p:cNvPr>
          <p:cNvSpPr txBox="1"/>
          <p:nvPr/>
        </p:nvSpPr>
        <p:spPr>
          <a:xfrm>
            <a:off x="5762871" y="4813973"/>
            <a:ext cx="25336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en-US" sz="1600" b="1" dirty="0">
                <a:solidFill>
                  <a:srgbClr val="EE534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Laboratory Results</a:t>
            </a:r>
            <a:endParaRPr lang="pt-PT" sz="1600" dirty="0">
              <a:solidFill>
                <a:srgbClr val="EE534A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19" name="Imagem 2">
            <a:extLst>
              <a:ext uri="{FF2B5EF4-FFF2-40B4-BE49-F238E27FC236}">
                <a16:creationId xmlns:a16="http://schemas.microsoft.com/office/drawing/2014/main" id="{A3193468-337D-F543-A340-21694C8CE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363" y="3411403"/>
            <a:ext cx="1363099" cy="1363099"/>
          </a:xfrm>
          <a:prstGeom prst="rect">
            <a:avLst/>
          </a:prstGeom>
        </p:spPr>
      </p:pic>
      <p:pic>
        <p:nvPicPr>
          <p:cNvPr id="20" name="Imagem 8">
            <a:extLst>
              <a:ext uri="{FF2B5EF4-FFF2-40B4-BE49-F238E27FC236}">
                <a16:creationId xmlns:a16="http://schemas.microsoft.com/office/drawing/2014/main" id="{21891EFB-6807-874D-BCAF-C84FBB0F4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134" y="3397126"/>
            <a:ext cx="1363099" cy="1363099"/>
          </a:xfrm>
          <a:prstGeom prst="rect">
            <a:avLst/>
          </a:prstGeom>
        </p:spPr>
      </p:pic>
      <p:pic>
        <p:nvPicPr>
          <p:cNvPr id="21" name="Imagem 10">
            <a:extLst>
              <a:ext uri="{FF2B5EF4-FFF2-40B4-BE49-F238E27FC236}">
                <a16:creationId xmlns:a16="http://schemas.microsoft.com/office/drawing/2014/main" id="{F0B92748-7194-294F-B2F8-AFCF9C9057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6806" y="3397599"/>
            <a:ext cx="1357274" cy="1363099"/>
          </a:xfrm>
          <a:prstGeom prst="rect">
            <a:avLst/>
          </a:prstGeom>
        </p:spPr>
      </p:pic>
      <p:pic>
        <p:nvPicPr>
          <p:cNvPr id="22" name="Imagem 19">
            <a:extLst>
              <a:ext uri="{FF2B5EF4-FFF2-40B4-BE49-F238E27FC236}">
                <a16:creationId xmlns:a16="http://schemas.microsoft.com/office/drawing/2014/main" id="{9BB3F011-1140-E147-BAD8-E376ECF0F4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40766" y="3393919"/>
            <a:ext cx="1357274" cy="1363099"/>
          </a:xfrm>
          <a:prstGeom prst="rect">
            <a:avLst/>
          </a:prstGeom>
        </p:spPr>
      </p:pic>
      <p:sp>
        <p:nvSpPr>
          <p:cNvPr id="23" name="CaixaDeTexto 21">
            <a:extLst>
              <a:ext uri="{FF2B5EF4-FFF2-40B4-BE49-F238E27FC236}">
                <a16:creationId xmlns:a16="http://schemas.microsoft.com/office/drawing/2014/main" id="{612333B1-19D5-DB4D-B99F-ADDBFA9B3D28}"/>
              </a:ext>
            </a:extLst>
          </p:cNvPr>
          <p:cNvSpPr txBox="1"/>
          <p:nvPr/>
        </p:nvSpPr>
        <p:spPr>
          <a:xfrm>
            <a:off x="8352591" y="4813868"/>
            <a:ext cx="25336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en-US" sz="1600" b="1" dirty="0">
                <a:solidFill>
                  <a:srgbClr val="EE534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Rare Diseases</a:t>
            </a:r>
            <a:endParaRPr lang="pt-PT" sz="1600" dirty="0">
              <a:solidFill>
                <a:srgbClr val="EE534A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5" name="CaixaDeTexto 5">
            <a:extLst>
              <a:ext uri="{FF2B5EF4-FFF2-40B4-BE49-F238E27FC236}">
                <a16:creationId xmlns:a16="http://schemas.microsoft.com/office/drawing/2014/main" id="{923DE994-7E03-B849-84CE-EA530834EF27}"/>
              </a:ext>
            </a:extLst>
          </p:cNvPr>
          <p:cNvSpPr txBox="1"/>
          <p:nvPr/>
        </p:nvSpPr>
        <p:spPr>
          <a:xfrm>
            <a:off x="938506" y="389569"/>
            <a:ext cx="9245639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31" b="1" dirty="0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Project Scope</a:t>
            </a:r>
          </a:p>
        </p:txBody>
      </p:sp>
    </p:spTree>
    <p:extLst>
      <p:ext uri="{BB962C8B-B14F-4D97-AF65-F5344CB8AC3E}">
        <p14:creationId xmlns:p14="http://schemas.microsoft.com/office/powerpoint/2010/main" val="28081884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aixaDeTexto 8">
            <a:extLst>
              <a:ext uri="{FF2B5EF4-FFF2-40B4-BE49-F238E27FC236}">
                <a16:creationId xmlns:a16="http://schemas.microsoft.com/office/drawing/2014/main" id="{22D5DF6C-9F7C-A242-B80A-C70649801B91}"/>
              </a:ext>
            </a:extLst>
          </p:cNvPr>
          <p:cNvSpPr txBox="1"/>
          <p:nvPr/>
        </p:nvSpPr>
        <p:spPr>
          <a:xfrm>
            <a:off x="938887" y="1012301"/>
            <a:ext cx="11594207" cy="471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X-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eHealth´s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Work</a:t>
            </a:r>
            <a:r>
              <a:rPr lang="pt-PT" sz="2462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 Packages </a:t>
            </a:r>
            <a:r>
              <a:rPr lang="pt-PT" sz="2462" err="1">
                <a:solidFill>
                  <a:srgbClr val="FFA900"/>
                </a:solidFill>
                <a:latin typeface="Dosis Medium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relationship</a:t>
            </a:r>
            <a:endParaRPr lang="pt-PT" sz="2462">
              <a:solidFill>
                <a:srgbClr val="FFA900"/>
              </a:solidFill>
              <a:latin typeface="Dosis Medium" panose="02010503020202060003" pitchFamily="2" charset="77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5F8B3FA-D783-D743-A4F7-0B7FB427FBCE}"/>
              </a:ext>
            </a:extLst>
          </p:cNvPr>
          <p:cNvGrpSpPr/>
          <p:nvPr/>
        </p:nvGrpSpPr>
        <p:grpSpPr>
          <a:xfrm>
            <a:off x="1140486" y="1975496"/>
            <a:ext cx="7130322" cy="3870203"/>
            <a:chOff x="1067647" y="1706622"/>
            <a:chExt cx="8183667" cy="5165707"/>
          </a:xfrm>
        </p:grpSpPr>
        <p:sp>
          <p:nvSpPr>
            <p:cNvPr id="33" name="Retângulo: Cantos Arredondados 3">
              <a:extLst>
                <a:ext uri="{FF2B5EF4-FFF2-40B4-BE49-F238E27FC236}">
                  <a16:creationId xmlns:a16="http://schemas.microsoft.com/office/drawing/2014/main" id="{2265F821-9C45-1F43-ACFB-AAFD2F7BA759}"/>
                </a:ext>
              </a:extLst>
            </p:cNvPr>
            <p:cNvSpPr/>
            <p:nvPr/>
          </p:nvSpPr>
          <p:spPr>
            <a:xfrm>
              <a:off x="1945103" y="2479674"/>
              <a:ext cx="6473706" cy="288148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77"/>
            </a:p>
          </p:txBody>
        </p:sp>
        <p:sp>
          <p:nvSpPr>
            <p:cNvPr id="34" name="Retângulo: Cantos Arredondados 4">
              <a:extLst>
                <a:ext uri="{FF2B5EF4-FFF2-40B4-BE49-F238E27FC236}">
                  <a16:creationId xmlns:a16="http://schemas.microsoft.com/office/drawing/2014/main" id="{594620DB-2FD5-DD40-AC9D-64AC959A1385}"/>
                </a:ext>
              </a:extLst>
            </p:cNvPr>
            <p:cNvSpPr/>
            <p:nvPr/>
          </p:nvSpPr>
          <p:spPr>
            <a:xfrm>
              <a:off x="2133767" y="2803807"/>
              <a:ext cx="3325163" cy="104561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WP 5 - </a:t>
              </a:r>
              <a:r>
                <a:rPr lang="pt-PT" sz="1477" dirty="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Definition</a:t>
              </a:r>
              <a:r>
                <a:rPr lang="pt-PT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 </a:t>
              </a:r>
              <a:r>
                <a:rPr lang="pt-PT" sz="1477" dirty="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of</a:t>
              </a:r>
              <a:r>
                <a:rPr lang="pt-PT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 </a:t>
              </a:r>
              <a:r>
                <a:rPr lang="pt-PT" sz="1477" dirty="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EHRxF</a:t>
              </a:r>
              <a:r>
                <a:rPr lang="pt-PT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 </a:t>
              </a:r>
              <a:r>
                <a:rPr lang="pt-PT" sz="1477" dirty="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functional</a:t>
              </a:r>
              <a:r>
                <a:rPr lang="pt-PT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 </a:t>
              </a:r>
              <a:r>
                <a:rPr lang="en-GB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specifications</a:t>
              </a:r>
            </a:p>
          </p:txBody>
        </p:sp>
        <p:sp>
          <p:nvSpPr>
            <p:cNvPr id="35" name="Retângulo: Cantos Arredondados 5">
              <a:extLst>
                <a:ext uri="{FF2B5EF4-FFF2-40B4-BE49-F238E27FC236}">
                  <a16:creationId xmlns:a16="http://schemas.microsoft.com/office/drawing/2014/main" id="{06A14C34-ED0B-2940-9310-6E1901BF0EC3}"/>
                </a:ext>
              </a:extLst>
            </p:cNvPr>
            <p:cNvSpPr/>
            <p:nvPr/>
          </p:nvSpPr>
          <p:spPr>
            <a:xfrm>
              <a:off x="2133766" y="4124509"/>
              <a:ext cx="3325163" cy="104566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WP 6 - </a:t>
              </a:r>
              <a:r>
                <a:rPr lang="pt-PT" sz="1477" dirty="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Definition</a:t>
              </a:r>
              <a:r>
                <a:rPr lang="pt-PT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 </a:t>
              </a:r>
              <a:r>
                <a:rPr lang="pt-PT" sz="1477" dirty="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of</a:t>
              </a:r>
              <a:r>
                <a:rPr lang="pt-PT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 </a:t>
              </a:r>
              <a:r>
                <a:rPr lang="pt-PT" sz="1477" dirty="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EHRxF</a:t>
              </a:r>
              <a:r>
                <a:rPr lang="pt-PT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 </a:t>
              </a:r>
              <a:r>
                <a:rPr lang="pt-PT" sz="1477" dirty="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technical</a:t>
              </a:r>
              <a:r>
                <a:rPr lang="pt-PT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 </a:t>
              </a:r>
              <a:r>
                <a:rPr lang="pt-PT" sz="1477" dirty="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specifications</a:t>
              </a:r>
              <a:endParaRPr lang="en-GB" sz="1477" dirty="0">
                <a:solidFill>
                  <a:srgbClr val="FFA900"/>
                </a:solidFill>
                <a:latin typeface="Dosis Light" panose="02010803020202060003" pitchFamily="2" charset="77"/>
              </a:endParaRPr>
            </a:p>
          </p:txBody>
        </p:sp>
        <p:sp>
          <p:nvSpPr>
            <p:cNvPr id="36" name="Retângulo: Cantos Arredondados 6">
              <a:extLst>
                <a:ext uri="{FF2B5EF4-FFF2-40B4-BE49-F238E27FC236}">
                  <a16:creationId xmlns:a16="http://schemas.microsoft.com/office/drawing/2014/main" id="{FE591C12-B68B-2B44-A9FA-E710BEFF746A}"/>
                </a:ext>
              </a:extLst>
            </p:cNvPr>
            <p:cNvSpPr/>
            <p:nvPr/>
          </p:nvSpPr>
          <p:spPr>
            <a:xfrm>
              <a:off x="5794344" y="2755051"/>
              <a:ext cx="2416058" cy="240806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77">
                  <a:solidFill>
                    <a:srgbClr val="FFA900"/>
                  </a:solidFill>
                  <a:latin typeface="Dosis Light" panose="02010803020202060003" pitchFamily="2" charset="77"/>
                </a:rPr>
                <a:t>WP 7</a:t>
              </a:r>
            </a:p>
            <a:p>
              <a:pPr algn="ctr"/>
              <a:endParaRPr lang="en-GB" sz="1477">
                <a:solidFill>
                  <a:srgbClr val="FFA900"/>
                </a:solidFill>
                <a:latin typeface="Dosis Light" panose="02010803020202060003" pitchFamily="2" charset="77"/>
              </a:endParaRPr>
            </a:p>
            <a:p>
              <a:pPr algn="ctr"/>
              <a:r>
                <a:rPr lang="en-GB" sz="1477">
                  <a:solidFill>
                    <a:srgbClr val="FFA900"/>
                  </a:solidFill>
                  <a:latin typeface="Dosis Light" panose="02010803020202060003" pitchFamily="2" charset="77"/>
                </a:rPr>
                <a:t>System integration and architecture specifications</a:t>
              </a:r>
            </a:p>
          </p:txBody>
        </p:sp>
        <p:sp>
          <p:nvSpPr>
            <p:cNvPr id="37" name="Retângulo: Cantos Arredondados 9">
              <a:extLst>
                <a:ext uri="{FF2B5EF4-FFF2-40B4-BE49-F238E27FC236}">
                  <a16:creationId xmlns:a16="http://schemas.microsoft.com/office/drawing/2014/main" id="{DBABB55B-31EA-6842-83D0-D3CC30B5F32A}"/>
                </a:ext>
              </a:extLst>
            </p:cNvPr>
            <p:cNvSpPr/>
            <p:nvPr/>
          </p:nvSpPr>
          <p:spPr>
            <a:xfrm>
              <a:off x="1067647" y="1729131"/>
              <a:ext cx="523419" cy="439669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544E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477">
                  <a:solidFill>
                    <a:srgbClr val="FF544E"/>
                  </a:solidFill>
                </a:rPr>
                <a:t>WP 1 – Project Coordination</a:t>
              </a:r>
            </a:p>
          </p:txBody>
        </p:sp>
        <p:sp>
          <p:nvSpPr>
            <p:cNvPr id="38" name="Retângulo: Cantos Arredondados 10">
              <a:extLst>
                <a:ext uri="{FF2B5EF4-FFF2-40B4-BE49-F238E27FC236}">
                  <a16:creationId xmlns:a16="http://schemas.microsoft.com/office/drawing/2014/main" id="{2D8732B6-C6CF-194F-B14C-10BAA93A0E77}"/>
                </a:ext>
              </a:extLst>
            </p:cNvPr>
            <p:cNvSpPr/>
            <p:nvPr/>
          </p:nvSpPr>
          <p:spPr>
            <a:xfrm>
              <a:off x="8727895" y="1720200"/>
              <a:ext cx="523419" cy="439669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544E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477">
                  <a:solidFill>
                    <a:srgbClr val="FF544E"/>
                  </a:solidFill>
                </a:rPr>
                <a:t>WP 2 - Dissemination, communication &amp; Stakeholders</a:t>
              </a:r>
            </a:p>
          </p:txBody>
        </p:sp>
        <p:sp>
          <p:nvSpPr>
            <p:cNvPr id="39" name="Retângulo: Cantos Arredondados 11">
              <a:extLst>
                <a:ext uri="{FF2B5EF4-FFF2-40B4-BE49-F238E27FC236}">
                  <a16:creationId xmlns:a16="http://schemas.microsoft.com/office/drawing/2014/main" id="{C6F5F58B-BD43-D847-B9C9-4BBC44B4F1F7}"/>
                </a:ext>
              </a:extLst>
            </p:cNvPr>
            <p:cNvSpPr/>
            <p:nvPr/>
          </p:nvSpPr>
          <p:spPr>
            <a:xfrm>
              <a:off x="1955142" y="6349498"/>
              <a:ext cx="6460062" cy="5228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544E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77">
                  <a:solidFill>
                    <a:srgbClr val="FF544E"/>
                  </a:solidFill>
                </a:rPr>
                <a:t>WP3  - Evaluation</a:t>
              </a:r>
            </a:p>
          </p:txBody>
        </p:sp>
        <p:sp>
          <p:nvSpPr>
            <p:cNvPr id="41" name="Retângulo: Cantos Arredondados 14">
              <a:extLst>
                <a:ext uri="{FF2B5EF4-FFF2-40B4-BE49-F238E27FC236}">
                  <a16:creationId xmlns:a16="http://schemas.microsoft.com/office/drawing/2014/main" id="{C824736A-8764-F14C-862F-A068CF858B62}"/>
                </a:ext>
              </a:extLst>
            </p:cNvPr>
            <p:cNvSpPr/>
            <p:nvPr/>
          </p:nvSpPr>
          <p:spPr>
            <a:xfrm>
              <a:off x="1955143" y="5547412"/>
              <a:ext cx="6457872" cy="5228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77" b="1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WP 4 - Generic Aspects of </a:t>
              </a:r>
              <a:r>
                <a:rPr lang="en-GB" sz="1477" b="1" err="1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EHRxF</a:t>
              </a:r>
              <a:r>
                <a:rPr lang="en-GB" sz="1477" b="1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 recommendation</a:t>
              </a:r>
            </a:p>
          </p:txBody>
        </p:sp>
        <p:sp>
          <p:nvSpPr>
            <p:cNvPr id="42" name="Retângulo: Cantos Arredondados 41">
              <a:extLst>
                <a:ext uri="{FF2B5EF4-FFF2-40B4-BE49-F238E27FC236}">
                  <a16:creationId xmlns:a16="http://schemas.microsoft.com/office/drawing/2014/main" id="{A4ECB03A-873C-C348-A80A-D161B2378117}"/>
                </a:ext>
              </a:extLst>
            </p:cNvPr>
            <p:cNvSpPr/>
            <p:nvPr/>
          </p:nvSpPr>
          <p:spPr>
            <a:xfrm>
              <a:off x="1967610" y="1706622"/>
              <a:ext cx="6424612" cy="5228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77" b="1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WP 8 - Innovative ways of </a:t>
              </a:r>
              <a:r>
                <a:rPr lang="en-GB" sz="1477" b="1" err="1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EHRxF</a:t>
              </a:r>
              <a:r>
                <a:rPr lang="en-GB" sz="1477" b="1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 exploitation</a:t>
              </a:r>
            </a:p>
          </p:txBody>
        </p:sp>
        <p:cxnSp>
          <p:nvCxnSpPr>
            <p:cNvPr id="43" name="Conexão reta unidirecional 38">
              <a:extLst>
                <a:ext uri="{FF2B5EF4-FFF2-40B4-BE49-F238E27FC236}">
                  <a16:creationId xmlns:a16="http://schemas.microsoft.com/office/drawing/2014/main" id="{0AFC3247-F6BE-B04F-BFCF-7221C6B94F23}"/>
                </a:ext>
              </a:extLst>
            </p:cNvPr>
            <p:cNvCxnSpPr>
              <a:cxnSpLocks/>
              <a:stCxn id="38" idx="1"/>
              <a:endCxn id="33" idx="3"/>
            </p:cNvCxnSpPr>
            <p:nvPr/>
          </p:nvCxnSpPr>
          <p:spPr>
            <a:xfrm flipH="1">
              <a:off x="8418809" y="3918545"/>
              <a:ext cx="309087" cy="1872"/>
            </a:xfrm>
            <a:prstGeom prst="straightConnector1">
              <a:avLst/>
            </a:prstGeom>
            <a:noFill/>
            <a:ln w="9525" cap="flat">
              <a:solidFill>
                <a:srgbClr val="FF544E"/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4" name="Conexão reta unidirecional 38">
              <a:extLst>
                <a:ext uri="{FF2B5EF4-FFF2-40B4-BE49-F238E27FC236}">
                  <a16:creationId xmlns:a16="http://schemas.microsoft.com/office/drawing/2014/main" id="{EC0C6ED1-A40F-284D-9AC6-B7224BAEBDB3}"/>
                </a:ext>
              </a:extLst>
            </p:cNvPr>
            <p:cNvCxnSpPr>
              <a:cxnSpLocks/>
              <a:stCxn id="33" idx="1"/>
              <a:endCxn id="37" idx="3"/>
            </p:cNvCxnSpPr>
            <p:nvPr/>
          </p:nvCxnSpPr>
          <p:spPr>
            <a:xfrm flipH="1">
              <a:off x="1591066" y="3920416"/>
              <a:ext cx="354037" cy="7060"/>
            </a:xfrm>
            <a:prstGeom prst="straightConnector1">
              <a:avLst/>
            </a:prstGeom>
            <a:noFill/>
            <a:ln w="9525" cap="flat">
              <a:solidFill>
                <a:srgbClr val="FF544E"/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5" name="Conexão reta unidirecional 38">
              <a:extLst>
                <a:ext uri="{FF2B5EF4-FFF2-40B4-BE49-F238E27FC236}">
                  <a16:creationId xmlns:a16="http://schemas.microsoft.com/office/drawing/2014/main" id="{38C677B0-3C6A-5A49-8EF6-BE79282350A1}"/>
                </a:ext>
              </a:extLst>
            </p:cNvPr>
            <p:cNvCxnSpPr>
              <a:cxnSpLocks/>
              <a:stCxn id="41" idx="2"/>
              <a:endCxn id="39" idx="0"/>
            </p:cNvCxnSpPr>
            <p:nvPr/>
          </p:nvCxnSpPr>
          <p:spPr>
            <a:xfrm>
              <a:off x="5184079" y="6070244"/>
              <a:ext cx="1094" cy="279255"/>
            </a:xfrm>
            <a:prstGeom prst="straightConnector1">
              <a:avLst/>
            </a:prstGeom>
            <a:noFill/>
            <a:ln w="9525" cap="flat">
              <a:solidFill>
                <a:srgbClr val="FF544E"/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6" name="Conexão reta unidirecional 38">
              <a:extLst>
                <a:ext uri="{FF2B5EF4-FFF2-40B4-BE49-F238E27FC236}">
                  <a16:creationId xmlns:a16="http://schemas.microsoft.com/office/drawing/2014/main" id="{A0F4170F-9BB1-F344-B049-7E9D5340491A}"/>
                </a:ext>
              </a:extLst>
            </p:cNvPr>
            <p:cNvCxnSpPr>
              <a:cxnSpLocks/>
              <a:endCxn id="42" idx="3"/>
            </p:cNvCxnSpPr>
            <p:nvPr/>
          </p:nvCxnSpPr>
          <p:spPr>
            <a:xfrm flipH="1">
              <a:off x="8392222" y="1968038"/>
              <a:ext cx="358183" cy="0"/>
            </a:xfrm>
            <a:prstGeom prst="straightConnector1">
              <a:avLst/>
            </a:prstGeom>
            <a:noFill/>
            <a:ln w="9525" cap="flat">
              <a:solidFill>
                <a:schemeClr val="bg1">
                  <a:lumMod val="50000"/>
                </a:schemeClr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7" name="Conexão reta unidirecional 38">
              <a:extLst>
                <a:ext uri="{FF2B5EF4-FFF2-40B4-BE49-F238E27FC236}">
                  <a16:creationId xmlns:a16="http://schemas.microsoft.com/office/drawing/2014/main" id="{F44C1A09-A7E7-DD4C-9F99-1E29E30A30FD}"/>
                </a:ext>
              </a:extLst>
            </p:cNvPr>
            <p:cNvCxnSpPr>
              <a:cxnSpLocks/>
              <a:endCxn id="41" idx="3"/>
            </p:cNvCxnSpPr>
            <p:nvPr/>
          </p:nvCxnSpPr>
          <p:spPr>
            <a:xfrm flipH="1">
              <a:off x="8413014" y="5808828"/>
              <a:ext cx="358181" cy="0"/>
            </a:xfrm>
            <a:prstGeom prst="straightConnector1">
              <a:avLst/>
            </a:prstGeom>
            <a:noFill/>
            <a:ln w="9525" cap="flat">
              <a:solidFill>
                <a:schemeClr val="bg1">
                  <a:lumMod val="50000"/>
                </a:schemeClr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8" name="Conexão reta unidirecional 38">
              <a:extLst>
                <a:ext uri="{FF2B5EF4-FFF2-40B4-BE49-F238E27FC236}">
                  <a16:creationId xmlns:a16="http://schemas.microsoft.com/office/drawing/2014/main" id="{1BC8D826-73B4-6D4F-98B2-1202A24F7D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91066" y="1990546"/>
              <a:ext cx="358181" cy="0"/>
            </a:xfrm>
            <a:prstGeom prst="straightConnector1">
              <a:avLst/>
            </a:prstGeom>
            <a:noFill/>
            <a:ln w="9525" cap="flat">
              <a:solidFill>
                <a:schemeClr val="bg1">
                  <a:lumMod val="50000"/>
                </a:schemeClr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9" name="Conexão reta unidirecional 38">
              <a:extLst>
                <a:ext uri="{FF2B5EF4-FFF2-40B4-BE49-F238E27FC236}">
                  <a16:creationId xmlns:a16="http://schemas.microsoft.com/office/drawing/2014/main" id="{F979F2E7-7E99-974C-BBD7-A1F0BFB7F367}"/>
                </a:ext>
              </a:extLst>
            </p:cNvPr>
            <p:cNvCxnSpPr>
              <a:cxnSpLocks/>
              <a:stCxn id="41" idx="1"/>
            </p:cNvCxnSpPr>
            <p:nvPr/>
          </p:nvCxnSpPr>
          <p:spPr>
            <a:xfrm flipH="1">
              <a:off x="1634367" y="5808828"/>
              <a:ext cx="320775" cy="1"/>
            </a:xfrm>
            <a:prstGeom prst="straightConnector1">
              <a:avLst/>
            </a:prstGeom>
            <a:noFill/>
            <a:ln w="9525" cap="flat">
              <a:solidFill>
                <a:schemeClr val="bg1">
                  <a:lumMod val="50000"/>
                </a:schemeClr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1" name="Conexão reta unidirecional 38">
              <a:extLst>
                <a:ext uri="{FF2B5EF4-FFF2-40B4-BE49-F238E27FC236}">
                  <a16:creationId xmlns:a16="http://schemas.microsoft.com/office/drawing/2014/main" id="{21F51550-5E29-9A45-A4E3-1C02829359ED}"/>
                </a:ext>
              </a:extLst>
            </p:cNvPr>
            <p:cNvCxnSpPr>
              <a:cxnSpLocks/>
              <a:endCxn id="34" idx="3"/>
            </p:cNvCxnSpPr>
            <p:nvPr/>
          </p:nvCxnSpPr>
          <p:spPr>
            <a:xfrm flipH="1">
              <a:off x="5458930" y="3326612"/>
              <a:ext cx="354037" cy="0"/>
            </a:xfrm>
            <a:prstGeom prst="straightConnector1">
              <a:avLst/>
            </a:prstGeom>
            <a:noFill/>
            <a:ln w="9525" cap="flat">
              <a:solidFill>
                <a:srgbClr val="FFA900"/>
              </a:solidFill>
              <a:prstDash val="dash"/>
              <a:round/>
              <a:headEnd type="triangle" w="sm" len="med"/>
              <a:tailEnd type="none" w="sm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2" name="Conexão reta unidirecional 38">
              <a:extLst>
                <a:ext uri="{FF2B5EF4-FFF2-40B4-BE49-F238E27FC236}">
                  <a16:creationId xmlns:a16="http://schemas.microsoft.com/office/drawing/2014/main" id="{5FBF90B6-89D0-BD47-8653-D3345959BC16}"/>
                </a:ext>
              </a:extLst>
            </p:cNvPr>
            <p:cNvCxnSpPr>
              <a:cxnSpLocks/>
              <a:endCxn id="35" idx="3"/>
            </p:cNvCxnSpPr>
            <p:nvPr/>
          </p:nvCxnSpPr>
          <p:spPr>
            <a:xfrm flipH="1">
              <a:off x="5458928" y="4647340"/>
              <a:ext cx="354041" cy="0"/>
            </a:xfrm>
            <a:prstGeom prst="straightConnector1">
              <a:avLst/>
            </a:prstGeom>
            <a:noFill/>
            <a:ln w="9525" cap="flat">
              <a:solidFill>
                <a:srgbClr val="FFA900"/>
              </a:solidFill>
              <a:prstDash val="dash"/>
              <a:round/>
              <a:headEnd type="triangle" w="sm" len="med"/>
              <a:tailEnd type="none" w="sm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3" name="Conexão reta unidirecional 38">
              <a:extLst>
                <a:ext uri="{FF2B5EF4-FFF2-40B4-BE49-F238E27FC236}">
                  <a16:creationId xmlns:a16="http://schemas.microsoft.com/office/drawing/2014/main" id="{C540A998-51CC-D343-8FED-1735089DF916}"/>
                </a:ext>
              </a:extLst>
            </p:cNvPr>
            <p:cNvCxnSpPr>
              <a:cxnSpLocks/>
              <a:stCxn id="42" idx="2"/>
              <a:endCxn id="33" idx="0"/>
            </p:cNvCxnSpPr>
            <p:nvPr/>
          </p:nvCxnSpPr>
          <p:spPr>
            <a:xfrm>
              <a:off x="5179917" y="2229453"/>
              <a:ext cx="2039" cy="250220"/>
            </a:xfrm>
            <a:prstGeom prst="straightConnector1">
              <a:avLst/>
            </a:prstGeom>
            <a:noFill/>
            <a:ln w="9525" cap="flat">
              <a:solidFill>
                <a:schemeClr val="bg1">
                  <a:lumMod val="50000"/>
                </a:schemeClr>
              </a:solidFill>
              <a:prstDash val="dash"/>
              <a:round/>
              <a:headEnd type="triangle" w="sm" len="med"/>
              <a:tailEnd type="none" w="sm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4" name="Conexão reta unidirecional 38">
              <a:extLst>
                <a:ext uri="{FF2B5EF4-FFF2-40B4-BE49-F238E27FC236}">
                  <a16:creationId xmlns:a16="http://schemas.microsoft.com/office/drawing/2014/main" id="{B8C0A703-C597-5648-9B08-249AD845F1DD}"/>
                </a:ext>
              </a:extLst>
            </p:cNvPr>
            <p:cNvCxnSpPr>
              <a:cxnSpLocks/>
              <a:stCxn id="33" idx="2"/>
              <a:endCxn id="41" idx="0"/>
            </p:cNvCxnSpPr>
            <p:nvPr/>
          </p:nvCxnSpPr>
          <p:spPr>
            <a:xfrm>
              <a:off x="5181956" y="5361159"/>
              <a:ext cx="2123" cy="186254"/>
            </a:xfrm>
            <a:prstGeom prst="straightConnector1">
              <a:avLst/>
            </a:prstGeom>
            <a:noFill/>
            <a:ln w="9525" cap="flat">
              <a:solidFill>
                <a:schemeClr val="bg1">
                  <a:lumMod val="50000"/>
                </a:schemeClr>
              </a:solidFill>
              <a:prstDash val="dash"/>
              <a:round/>
              <a:headEnd type="triangle" w="sm" len="med"/>
              <a:tailEnd type="none" w="sm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26" name="CaixaDeTexto 5">
            <a:extLst>
              <a:ext uri="{FF2B5EF4-FFF2-40B4-BE49-F238E27FC236}">
                <a16:creationId xmlns:a16="http://schemas.microsoft.com/office/drawing/2014/main" id="{FA7DC25E-E4B4-8F47-9EE1-62C9574179D6}"/>
              </a:ext>
            </a:extLst>
          </p:cNvPr>
          <p:cNvSpPr txBox="1"/>
          <p:nvPr/>
        </p:nvSpPr>
        <p:spPr>
          <a:xfrm>
            <a:off x="938506" y="389569"/>
            <a:ext cx="9245639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31" b="1">
                <a:solidFill>
                  <a:srgbClr val="FF564D"/>
                </a:solidFill>
                <a:latin typeface="Dosis" panose="02010503020202060003" pitchFamily="2" charset="77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Project Scope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3A31516-5E8C-0D4C-8C8A-25E9D47586CD}"/>
              </a:ext>
            </a:extLst>
          </p:cNvPr>
          <p:cNvGrpSpPr/>
          <p:nvPr/>
        </p:nvGrpSpPr>
        <p:grpSpPr>
          <a:xfrm>
            <a:off x="9842789" y="1071917"/>
            <a:ext cx="3300348" cy="2068669"/>
            <a:chOff x="8891652" y="1737902"/>
            <a:chExt cx="3300348" cy="2068669"/>
          </a:xfrm>
        </p:grpSpPr>
        <p:sp>
          <p:nvSpPr>
            <p:cNvPr id="27" name="Retângulo: Cantos Arredondados 4">
              <a:extLst>
                <a:ext uri="{FF2B5EF4-FFF2-40B4-BE49-F238E27FC236}">
                  <a16:creationId xmlns:a16="http://schemas.microsoft.com/office/drawing/2014/main" id="{54D0D2CE-264B-E94C-8610-C034521DC2B6}"/>
                </a:ext>
              </a:extLst>
            </p:cNvPr>
            <p:cNvSpPr/>
            <p:nvPr/>
          </p:nvSpPr>
          <p:spPr>
            <a:xfrm>
              <a:off x="8923108" y="2733161"/>
              <a:ext cx="2112637" cy="45604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A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t-PT" sz="1477" dirty="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Tecnhical</a:t>
              </a:r>
              <a:r>
                <a:rPr lang="pt-PT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 &amp; </a:t>
              </a:r>
              <a:r>
                <a:rPr lang="pt-PT" sz="1477" dirty="0" err="1">
                  <a:solidFill>
                    <a:srgbClr val="FFA900"/>
                  </a:solidFill>
                  <a:latin typeface="Dosis Light" panose="02010803020202060003" pitchFamily="2" charset="77"/>
                </a:rPr>
                <a:t>Functional</a:t>
              </a:r>
              <a:r>
                <a:rPr lang="pt-PT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 </a:t>
              </a:r>
              <a:r>
                <a:rPr lang="en-GB" sz="1477" dirty="0">
                  <a:solidFill>
                    <a:srgbClr val="FFA900"/>
                  </a:solidFill>
                  <a:latin typeface="Dosis Light" panose="02010803020202060003" pitchFamily="2" charset="77"/>
                </a:rPr>
                <a:t>specifications</a:t>
              </a:r>
            </a:p>
          </p:txBody>
        </p:sp>
        <p:sp>
          <p:nvSpPr>
            <p:cNvPr id="28" name="Retângulo: Cantos Arredondados 9">
              <a:extLst>
                <a:ext uri="{FF2B5EF4-FFF2-40B4-BE49-F238E27FC236}">
                  <a16:creationId xmlns:a16="http://schemas.microsoft.com/office/drawing/2014/main" id="{EEA2F9CA-8211-D14F-928B-4D98D8562015}"/>
                </a:ext>
              </a:extLst>
            </p:cNvPr>
            <p:cNvSpPr/>
            <p:nvPr/>
          </p:nvSpPr>
          <p:spPr>
            <a:xfrm rot="5400000">
              <a:off x="9767171" y="1277958"/>
              <a:ext cx="456048" cy="211263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FF544E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477" dirty="0">
                  <a:solidFill>
                    <a:srgbClr val="FF544E"/>
                  </a:solidFill>
                </a:rPr>
                <a:t>Project Management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2A972D4-F790-CD4A-91DD-FD4B2F7D9B89}"/>
                </a:ext>
              </a:extLst>
            </p:cNvPr>
            <p:cNvSpPr/>
            <p:nvPr/>
          </p:nvSpPr>
          <p:spPr>
            <a:xfrm>
              <a:off x="8891652" y="1737902"/>
              <a:ext cx="3300348" cy="307777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Dosis Light"/>
                </a:rPr>
                <a:t>Areas of expertise: </a:t>
              </a:r>
              <a:endParaRPr lang="en-PT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tângulo: Cantos Arredondados 14">
              <a:extLst>
                <a:ext uri="{FF2B5EF4-FFF2-40B4-BE49-F238E27FC236}">
                  <a16:creationId xmlns:a16="http://schemas.microsoft.com/office/drawing/2014/main" id="{A5A1B1C3-5FC4-7D44-9090-8F0D1EED20E6}"/>
                </a:ext>
              </a:extLst>
            </p:cNvPr>
            <p:cNvSpPr/>
            <p:nvPr/>
          </p:nvSpPr>
          <p:spPr>
            <a:xfrm>
              <a:off x="8923109" y="3349371"/>
              <a:ext cx="2113200" cy="4572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77" dirty="0">
                  <a:solidFill>
                    <a:schemeClr val="bg1">
                      <a:lumMod val="50000"/>
                    </a:schemeClr>
                  </a:solidFill>
                  <a:latin typeface="Dosis Light" panose="02010803020202060003" pitchFamily="2" charset="77"/>
                </a:rPr>
                <a:t>Governance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19152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4C51E43363CD144845EC4FDA720F75F" ma:contentTypeVersion="" ma:contentTypeDescription="Criar um novo documento." ma:contentTypeScope="" ma:versionID="a6931a41511958aedd7fca645876a669">
  <xsd:schema xmlns:xsd="http://www.w3.org/2001/XMLSchema" xmlns:xs="http://www.w3.org/2001/XMLSchema" xmlns:p="http://schemas.microsoft.com/office/2006/metadata/properties" xmlns:ns2="e212a676-c74a-4d50-917c-d10badde9d29" xmlns:ns3="d6a12305-00c7-47eb-8956-ac84cee4acca" targetNamespace="http://schemas.microsoft.com/office/2006/metadata/properties" ma:root="true" ma:fieldsID="0050d286e11e441b6225796039548d35" ns2:_="" ns3:_="">
    <xsd:import namespace="e212a676-c74a-4d50-917c-d10badde9d29"/>
    <xsd:import namespace="d6a12305-00c7-47eb-8956-ac84cee4acc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12a676-c74a-4d50-917c-d10badde9d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12305-00c7-47eb-8956-ac84cee4acca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21C0F0-F40A-4F7F-BACB-A1253C3CF59F}">
  <ds:schemaRefs>
    <ds:schemaRef ds:uri="http://purl.org/dc/elements/1.1/"/>
    <ds:schemaRef ds:uri="http://purl.org/dc/terms/"/>
    <ds:schemaRef ds:uri="http://www.w3.org/XML/1998/namespace"/>
    <ds:schemaRef ds:uri="e212a676-c74a-4d50-917c-d10badde9d29"/>
    <ds:schemaRef ds:uri="http://schemas.microsoft.com/office/infopath/2007/PartnerControls"/>
    <ds:schemaRef ds:uri="http://purl.org/dc/dcmitype/"/>
    <ds:schemaRef ds:uri="d6a12305-00c7-47eb-8956-ac84cee4acca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7F0F44F-F474-4710-93D0-711C77682B86}">
  <ds:schemaRefs>
    <ds:schemaRef ds:uri="d6a12305-00c7-47eb-8956-ac84cee4acca"/>
    <ds:schemaRef ds:uri="e212a676-c74a-4d50-917c-d10badde9d2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B438D2B-BEDA-4809-8164-8DF9E70D60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1758</TotalTime>
  <Words>2815</Words>
  <Application>Microsoft Office PowerPoint</Application>
  <PresentationFormat>Widescreen</PresentationFormat>
  <Paragraphs>457</Paragraphs>
  <Slides>30</Slides>
  <Notes>15</Notes>
  <HiddenSlides>5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Calibri Light</vt:lpstr>
      <vt:lpstr>Dosis</vt:lpstr>
      <vt:lpstr>Dosis Light</vt:lpstr>
      <vt:lpstr>Dosis Medium</vt:lpstr>
      <vt:lpstr>Open Sans</vt:lpstr>
      <vt:lpstr>Segoe UI</vt:lpstr>
      <vt:lpstr>Trebuchet MS</vt:lpstr>
      <vt:lpstr>Verdana</vt:lpstr>
      <vt:lpstr>Office Theme</vt:lpstr>
      <vt:lpstr>Tema do Office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D8.1 – EEHRxF Community of Practice-Terms of Reference</vt:lpstr>
      <vt:lpstr>D8.1 – EEHRxF Community of Practice- Innovation management</vt:lpstr>
      <vt:lpstr>D8.1 – EEHRxF Community of Practice-Innovation Management</vt:lpstr>
      <vt:lpstr>D8.1 – EEHRxF Community of Practice-Innovation Management</vt:lpstr>
      <vt:lpstr>D8.1 – EEHRxF Community of Practice- Registry of Communities of Practice</vt:lpstr>
      <vt:lpstr>D8.1 – EEHRxF Community of Practice- Registry of Products and Services Supporting the European EHRxF </vt:lpstr>
      <vt:lpstr>D8.1 – EEHRxF Community of Practice-Registry of National Initiatives &amp; European Commission co-Funded Projects supporting the European EHRxF</vt:lpstr>
      <vt:lpstr>D8.1 – EEHRxF Community of Practice-Innovation management</vt:lpstr>
      <vt:lpstr>D8.1 – EEHRxF Community of Practice-Innovation management</vt:lpstr>
      <vt:lpstr>D8.1 – EEHRxF Community of Practice-Next Steps</vt:lpstr>
      <vt:lpstr>PowerPoint Presentation</vt:lpstr>
      <vt:lpstr>EEHRxF Community of Practice-Innovation management</vt:lpstr>
      <vt:lpstr>EEHRxF Community of Practice-Next Steps</vt:lpstr>
      <vt:lpstr>Towards RD-Code x-eHealth Demonstrator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Diogo Martins</dc:creator>
  <cp:lastModifiedBy>Catherine Chronaki</cp:lastModifiedBy>
  <cp:revision>33</cp:revision>
  <dcterms:created xsi:type="dcterms:W3CDTF">2020-10-23T08:32:11Z</dcterms:created>
  <dcterms:modified xsi:type="dcterms:W3CDTF">2021-11-30T10:27:58Z</dcterms:modified>
</cp:coreProperties>
</file>