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6" r:id="rId1"/>
  </p:sldMasterIdLst>
  <p:notesMasterIdLst>
    <p:notesMasterId r:id="rId29"/>
  </p:notesMasterIdLst>
  <p:handoutMasterIdLst>
    <p:handoutMasterId r:id="rId30"/>
  </p:handoutMasterIdLst>
  <p:sldIdLst>
    <p:sldId id="256" r:id="rId2"/>
    <p:sldId id="521" r:id="rId3"/>
    <p:sldId id="514" r:id="rId4"/>
    <p:sldId id="530" r:id="rId5"/>
    <p:sldId id="519" r:id="rId6"/>
    <p:sldId id="520" r:id="rId7"/>
    <p:sldId id="528" r:id="rId8"/>
    <p:sldId id="529" r:id="rId9"/>
    <p:sldId id="515" r:id="rId10"/>
    <p:sldId id="516" r:id="rId11"/>
    <p:sldId id="517" r:id="rId12"/>
    <p:sldId id="473" r:id="rId13"/>
    <p:sldId id="502" r:id="rId14"/>
    <p:sldId id="504" r:id="rId15"/>
    <p:sldId id="505" r:id="rId16"/>
    <p:sldId id="506" r:id="rId17"/>
    <p:sldId id="507" r:id="rId18"/>
    <p:sldId id="508" r:id="rId19"/>
    <p:sldId id="509" r:id="rId20"/>
    <p:sldId id="510" r:id="rId21"/>
    <p:sldId id="513" r:id="rId22"/>
    <p:sldId id="522" r:id="rId23"/>
    <p:sldId id="501" r:id="rId24"/>
    <p:sldId id="523" r:id="rId25"/>
    <p:sldId id="526" r:id="rId26"/>
    <p:sldId id="527" r:id="rId27"/>
    <p:sldId id="524" r:id="rId28"/>
  </p:sldIdLst>
  <p:sldSz cx="12192000" cy="6858000"/>
  <p:notesSz cx="6797675" cy="9874250"/>
  <p:defaultTex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10">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F2F2"/>
    <a:srgbClr val="FAF2F2"/>
    <a:srgbClr val="081908"/>
    <a:srgbClr val="5D595F"/>
    <a:srgbClr val="008D62"/>
    <a:srgbClr val="D2DFEE"/>
    <a:srgbClr val="B0C7E2"/>
    <a:srgbClr val="789FCE"/>
    <a:srgbClr val="F4F2F2"/>
    <a:srgbClr val="009EE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Style moyen 2 - Accentuation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60" autoAdjust="0"/>
    <p:restoredTop sz="89454"/>
  </p:normalViewPr>
  <p:slideViewPr>
    <p:cSldViewPr>
      <p:cViewPr varScale="1">
        <p:scale>
          <a:sx n="67" d="100"/>
          <a:sy n="67" d="100"/>
        </p:scale>
        <p:origin x="524" y="40"/>
      </p:cViewPr>
      <p:guideLst>
        <p:guide orient="horz" pos="2160"/>
        <p:guide pos="384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79" d="100"/>
          <a:sy n="79" d="100"/>
        </p:scale>
        <p:origin x="-3096" y="-84"/>
      </p:cViewPr>
      <p:guideLst>
        <p:guide orient="horz" pos="3110"/>
        <p:guide pos="2141"/>
      </p:guideLst>
    </p:cSldViewPr>
  </p:notesViewPr>
  <p:gridSpacing cx="45005" cy="45005"/>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6400" cy="493713"/>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49688" y="0"/>
            <a:ext cx="2946400" cy="493713"/>
          </a:xfrm>
          <a:prstGeom prst="rect">
            <a:avLst/>
          </a:prstGeom>
        </p:spPr>
        <p:txBody>
          <a:bodyPr vert="horz" lIns="91440" tIns="45720" rIns="91440" bIns="45720" rtlCol="0"/>
          <a:lstStyle>
            <a:lvl1pPr algn="r">
              <a:defRPr sz="1200"/>
            </a:lvl1pPr>
          </a:lstStyle>
          <a:p>
            <a:fld id="{9B6E7C36-1BA7-4E16-9300-1D5A0DC8EA91}" type="datetimeFigureOut">
              <a:rPr lang="fr-FR" smtClean="0"/>
              <a:pPr/>
              <a:t>29/11/2021</a:t>
            </a:fld>
            <a:endParaRPr lang="fr-FR"/>
          </a:p>
        </p:txBody>
      </p:sp>
      <p:sp>
        <p:nvSpPr>
          <p:cNvPr id="4" name="Espace réservé du pied de page 3"/>
          <p:cNvSpPr>
            <a:spLocks noGrp="1"/>
          </p:cNvSpPr>
          <p:nvPr>
            <p:ph type="ftr" sz="quarter" idx="2"/>
          </p:nvPr>
        </p:nvSpPr>
        <p:spPr>
          <a:xfrm>
            <a:off x="0" y="9378950"/>
            <a:ext cx="2946400" cy="493713"/>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49688" y="9378950"/>
            <a:ext cx="2946400" cy="493713"/>
          </a:xfrm>
          <a:prstGeom prst="rect">
            <a:avLst/>
          </a:prstGeom>
        </p:spPr>
        <p:txBody>
          <a:bodyPr vert="horz" lIns="91440" tIns="45720" rIns="91440" bIns="45720" rtlCol="0" anchor="b"/>
          <a:lstStyle>
            <a:lvl1pPr algn="r">
              <a:defRPr sz="1200"/>
            </a:lvl1pPr>
          </a:lstStyle>
          <a:p>
            <a:fld id="{D0FBB794-3ABA-4BB6-AA85-29D1FAA54EA9}" type="slidenum">
              <a:rPr lang="fr-FR" smtClean="0"/>
              <a:pPr/>
              <a:t>‹N°›</a:t>
            </a:fld>
            <a:endParaRPr lang="fr-FR"/>
          </a:p>
        </p:txBody>
      </p:sp>
    </p:spTree>
    <p:extLst>
      <p:ext uri="{BB962C8B-B14F-4D97-AF65-F5344CB8AC3E}">
        <p14:creationId xmlns:p14="http://schemas.microsoft.com/office/powerpoint/2010/main" val="20118822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6400" cy="493713"/>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49688" y="0"/>
            <a:ext cx="2946400" cy="493713"/>
          </a:xfrm>
          <a:prstGeom prst="rect">
            <a:avLst/>
          </a:prstGeom>
        </p:spPr>
        <p:txBody>
          <a:bodyPr vert="horz" lIns="91440" tIns="45720" rIns="91440" bIns="45720" rtlCol="0"/>
          <a:lstStyle>
            <a:lvl1pPr algn="r">
              <a:defRPr sz="1200"/>
            </a:lvl1pPr>
          </a:lstStyle>
          <a:p>
            <a:fld id="{301FD066-2725-4108-B257-76A53C876FC4}" type="datetimeFigureOut">
              <a:rPr lang="fr-FR" smtClean="0"/>
              <a:pPr/>
              <a:t>29/11/2021</a:t>
            </a:fld>
            <a:endParaRPr lang="fr-FR"/>
          </a:p>
        </p:txBody>
      </p:sp>
      <p:sp>
        <p:nvSpPr>
          <p:cNvPr id="4" name="Espace réservé de l'image des diapositives 3"/>
          <p:cNvSpPr>
            <a:spLocks noGrp="1" noRot="1" noChangeAspect="1"/>
          </p:cNvSpPr>
          <p:nvPr>
            <p:ph type="sldImg" idx="2"/>
          </p:nvPr>
        </p:nvSpPr>
        <p:spPr>
          <a:xfrm>
            <a:off x="109538" y="741363"/>
            <a:ext cx="6578600" cy="370205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79450" y="4691063"/>
            <a:ext cx="5438775" cy="4443412"/>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9378950"/>
            <a:ext cx="2946400" cy="493713"/>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49688" y="9378950"/>
            <a:ext cx="2946400" cy="493713"/>
          </a:xfrm>
          <a:prstGeom prst="rect">
            <a:avLst/>
          </a:prstGeom>
        </p:spPr>
        <p:txBody>
          <a:bodyPr vert="horz" lIns="91440" tIns="45720" rIns="91440" bIns="45720" rtlCol="0" anchor="b"/>
          <a:lstStyle>
            <a:lvl1pPr algn="r">
              <a:defRPr sz="1200"/>
            </a:lvl1pPr>
          </a:lstStyle>
          <a:p>
            <a:fld id="{D9DAD0F3-5C48-4E7D-8B07-AA245DCA8BAC}" type="slidenum">
              <a:rPr lang="fr-FR" smtClean="0"/>
              <a:pPr/>
              <a:t>‹N°›</a:t>
            </a:fld>
            <a:endParaRPr lang="fr-F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cxnSp>
        <p:nvCxnSpPr>
          <p:cNvPr id="32" name="Straight Connector 31"/>
          <p:cNvCxnSpPr/>
          <p:nvPr/>
        </p:nvCxnSpPr>
        <p:spPr>
          <a:xfrm rot="16200000" flipH="1">
            <a:off x="6551612" y="2819400"/>
            <a:ext cx="6858000" cy="12192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10800000" flipV="1">
            <a:off x="7425270" y="3681413"/>
            <a:ext cx="4763559"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8642497" y="-8467"/>
            <a:ext cx="354632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139520" y="-8467"/>
            <a:ext cx="3052483"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348133" y="3048000"/>
            <a:ext cx="38438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8822946" y="-8467"/>
            <a:ext cx="3365881"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667520" y="-8467"/>
            <a:ext cx="1521307"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715005" y="-8467"/>
            <a:ext cx="1473820"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045995" y="3589868"/>
            <a:ext cx="2142831"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521931" y="2228850"/>
            <a:ext cx="7766936" cy="1646302"/>
          </a:xfrm>
        </p:spPr>
        <p:txBody>
          <a:bodyPr anchor="b">
            <a:noAutofit/>
          </a:bodyPr>
          <a:lstStyle>
            <a:lvl1pPr algn="l">
              <a:defRPr sz="4800">
                <a:solidFill>
                  <a:schemeClr val="accent6">
                    <a:lumMod val="75000"/>
                  </a:schemeClr>
                </a:solidFill>
              </a:defRPr>
            </a:lvl1pPr>
          </a:lstStyle>
          <a:p>
            <a:r>
              <a:rPr lang="en-US" dirty="0"/>
              <a:t>Click to edit Master title style</a:t>
            </a:r>
          </a:p>
        </p:txBody>
      </p:sp>
      <p:sp>
        <p:nvSpPr>
          <p:cNvPr id="3" name="Subtitle 2"/>
          <p:cNvSpPr>
            <a:spLocks noGrp="1"/>
          </p:cNvSpPr>
          <p:nvPr>
            <p:ph type="subTitle" idx="1" hasCustomPrompt="1"/>
          </p:nvPr>
        </p:nvSpPr>
        <p:spPr>
          <a:xfrm>
            <a:off x="521931" y="3875151"/>
            <a:ext cx="7766936" cy="1096899"/>
          </a:xfrm>
        </p:spPr>
        <p:txBody>
          <a:bodyPr anchor="t"/>
          <a:lstStyle>
            <a:lvl1pPr marL="0" indent="0" algn="l">
              <a:buNone/>
              <a:defRPr>
                <a:solidFill>
                  <a:schemeClr val="bg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a:t>
            </a:r>
          </a:p>
          <a:p>
            <a:r>
              <a:rPr lang="en-US" dirty="0"/>
              <a:t>Subtitle style</a:t>
            </a:r>
          </a:p>
        </p:txBody>
      </p:sp>
      <p:sp>
        <p:nvSpPr>
          <p:cNvPr id="25" name="ZoneTexte 24"/>
          <p:cNvSpPr txBox="1"/>
          <p:nvPr userDrawn="1"/>
        </p:nvSpPr>
        <p:spPr>
          <a:xfrm>
            <a:off x="9770533" y="3257014"/>
            <a:ext cx="2421467" cy="2492990"/>
          </a:xfrm>
          <a:prstGeom prst="rect">
            <a:avLst/>
          </a:prstGeom>
          <a:noFill/>
        </p:spPr>
        <p:txBody>
          <a:bodyPr wrap="square" rtlCol="0">
            <a:spAutoFit/>
          </a:bodyPr>
          <a:lstStyle/>
          <a:p>
            <a:pPr algn="r"/>
            <a:r>
              <a:rPr lang="en-US" sz="1200" i="1" dirty="0">
                <a:solidFill>
                  <a:srgbClr val="FFFFFF"/>
                </a:solidFill>
                <a:latin typeface="Calibri"/>
              </a:rPr>
              <a:t>The content of presentation represents the views of the author only and is his/her sole responsibility; it can not be considered to reflect the views of the European Commission and/or the Consumers, Health, Agriculture and Food Executive Agency or any other body of the European Union. The European Commission and the Agency do not accept any responsibility for use that may be made of the information it contains.</a:t>
            </a:r>
            <a:endParaRPr lang="fr-FR" sz="2000" dirty="0">
              <a:solidFill>
                <a:srgbClr val="FFFFFF"/>
              </a:solidFill>
              <a:latin typeface="Calibri"/>
            </a:endParaRPr>
          </a:p>
        </p:txBody>
      </p:sp>
      <p:pic>
        <p:nvPicPr>
          <p:cNvPr id="33" name="Image 32" descr="ec_for_fb.jpg"/>
          <p:cNvPicPr>
            <a:picLocks noChangeAspect="1"/>
          </p:cNvPicPr>
          <p:nvPr userDrawn="1"/>
        </p:nvPicPr>
        <p:blipFill>
          <a:blip r:embed="rId2" cstate="print"/>
          <a:srcRect l="12153" r="12500"/>
          <a:stretch>
            <a:fillRect/>
          </a:stretch>
        </p:blipFill>
        <p:spPr>
          <a:xfrm>
            <a:off x="6510867" y="5943600"/>
            <a:ext cx="1837267" cy="914400"/>
          </a:xfrm>
          <a:prstGeom prst="rect">
            <a:avLst/>
          </a:prstGeom>
        </p:spPr>
      </p:pic>
      <p:sp>
        <p:nvSpPr>
          <p:cNvPr id="34" name="Rectangle 33"/>
          <p:cNvSpPr/>
          <p:nvPr userDrawn="1"/>
        </p:nvSpPr>
        <p:spPr>
          <a:xfrm>
            <a:off x="9948333" y="1637091"/>
            <a:ext cx="2243667" cy="1015663"/>
          </a:xfrm>
          <a:prstGeom prst="rect">
            <a:avLst/>
          </a:prstGeom>
        </p:spPr>
        <p:txBody>
          <a:bodyPr wrap="square">
            <a:spAutoFit/>
          </a:bodyPr>
          <a:lstStyle/>
          <a:p>
            <a:pPr algn="r"/>
            <a:r>
              <a:rPr lang="fr-FR" sz="1200" i="1" dirty="0">
                <a:solidFill>
                  <a:srgbClr val="FFFFFF"/>
                </a:solidFill>
                <a:latin typeface="Calibri"/>
              </a:rPr>
              <a:t>This </a:t>
            </a:r>
            <a:r>
              <a:rPr lang="fr-FR" sz="1200" i="1" dirty="0" err="1">
                <a:solidFill>
                  <a:srgbClr val="FFFFFF"/>
                </a:solidFill>
                <a:latin typeface="Calibri"/>
              </a:rPr>
              <a:t>presentation</a:t>
            </a:r>
            <a:r>
              <a:rPr lang="fr-FR" sz="1200" i="1" dirty="0">
                <a:solidFill>
                  <a:srgbClr val="FFFFFF"/>
                </a:solidFill>
                <a:latin typeface="Calibri"/>
              </a:rPr>
              <a:t> </a:t>
            </a:r>
            <a:r>
              <a:rPr lang="en-US" sz="1200" i="1" dirty="0">
                <a:solidFill>
                  <a:srgbClr val="FFFFFF"/>
                </a:solidFill>
                <a:latin typeface="Calibri"/>
              </a:rPr>
              <a:t>is part of the project</a:t>
            </a:r>
            <a:r>
              <a:rPr lang="en-US" sz="1200" i="1" baseline="0" dirty="0">
                <a:solidFill>
                  <a:srgbClr val="FFFFFF"/>
                </a:solidFill>
                <a:latin typeface="Calibri"/>
              </a:rPr>
              <a:t> </a:t>
            </a:r>
            <a:r>
              <a:rPr lang="en-US" sz="1200" i="1" dirty="0">
                <a:solidFill>
                  <a:srgbClr val="FFFFFF"/>
                </a:solidFill>
                <a:latin typeface="Calibri"/>
              </a:rPr>
              <a:t>826607/ RD-CODE’ which has received funding from the European Union’s Health </a:t>
            </a:r>
            <a:r>
              <a:rPr lang="en-US" sz="1200" i="1" dirty="0" err="1">
                <a:solidFill>
                  <a:srgbClr val="FFFFFF"/>
                </a:solidFill>
                <a:latin typeface="Calibri"/>
              </a:rPr>
              <a:t>Programme</a:t>
            </a:r>
            <a:r>
              <a:rPr lang="en-US" sz="1200" i="1" dirty="0">
                <a:solidFill>
                  <a:srgbClr val="FFFFFF"/>
                </a:solidFill>
                <a:latin typeface="Calibri"/>
              </a:rPr>
              <a:t> (2014-2020).</a:t>
            </a:r>
          </a:p>
        </p:txBody>
      </p:sp>
      <p:pic>
        <p:nvPicPr>
          <p:cNvPr id="35" name="Image 34" descr="Logo_RD-Code.gif"/>
          <p:cNvPicPr>
            <a:picLocks noChangeAspect="1"/>
          </p:cNvPicPr>
          <p:nvPr userDrawn="1"/>
        </p:nvPicPr>
        <p:blipFill>
          <a:blip r:embed="rId3" cstate="print"/>
          <a:stretch>
            <a:fillRect/>
          </a:stretch>
        </p:blipFill>
        <p:spPr>
          <a:xfrm>
            <a:off x="406400" y="539750"/>
            <a:ext cx="6011203" cy="84455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169334" y="63500"/>
            <a:ext cx="10786533" cy="1143000"/>
          </a:xfrm>
        </p:spPr>
        <p:txBody>
          <a:bodyPr/>
          <a:lstStyle>
            <a:lvl1pPr algn="l">
              <a:defRPr sz="4000" b="1">
                <a:solidFill>
                  <a:schemeClr val="accent1"/>
                </a:solidFill>
              </a:defRPr>
            </a:lvl1pPr>
          </a:lstStyle>
          <a:p>
            <a:r>
              <a:rPr lang="fr-FR" dirty="0"/>
              <a:t>Cliquez pour modifier le style du titre</a:t>
            </a:r>
          </a:p>
        </p:txBody>
      </p:sp>
      <p:sp>
        <p:nvSpPr>
          <p:cNvPr id="3" name="Espace réservé du contenu 2"/>
          <p:cNvSpPr>
            <a:spLocks noGrp="1"/>
          </p:cNvSpPr>
          <p:nvPr>
            <p:ph idx="1"/>
          </p:nvPr>
        </p:nvSpPr>
        <p:spPr>
          <a:xfrm>
            <a:off x="169334" y="1473200"/>
            <a:ext cx="10786533" cy="4889500"/>
          </a:xfrm>
        </p:spPr>
        <p:txBody>
          <a:bodyPr/>
          <a:lstStyle>
            <a:lvl1pPr>
              <a:buFontTx/>
              <a:buBlip>
                <a:blip r:embed="rId2"/>
              </a:buBlip>
              <a:defRPr>
                <a:solidFill>
                  <a:srgbClr val="081908"/>
                </a:solidFill>
              </a:defRPr>
            </a:lvl1pPr>
            <a:lvl2pPr>
              <a:buClr>
                <a:schemeClr val="accent1"/>
              </a:buClr>
              <a:buSzPct val="80000"/>
              <a:buFontTx/>
              <a:buBlip>
                <a:blip r:embed="rId3"/>
              </a:buBlip>
              <a:defRPr>
                <a:solidFill>
                  <a:srgbClr val="081908"/>
                </a:solidFill>
              </a:defRPr>
            </a:lvl2pPr>
            <a:lvl3pPr>
              <a:buClr>
                <a:schemeClr val="tx1"/>
              </a:buClr>
              <a:buFont typeface="Calibri" pitchFamily="34" charset="0"/>
              <a:buChar char="&gt;"/>
              <a:defRPr>
                <a:solidFill>
                  <a:srgbClr val="081908"/>
                </a:solidFill>
              </a:defRPr>
            </a:lvl3pPr>
            <a:lvl4pPr>
              <a:defRPr>
                <a:solidFill>
                  <a:srgbClr val="081908"/>
                </a:solidFill>
              </a:defRPr>
            </a:lvl4pPr>
            <a:lvl5pPr>
              <a:defRPr>
                <a:solidFill>
                  <a:srgbClr val="081908"/>
                </a:solidFill>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numéro de diapositive 5"/>
          <p:cNvSpPr>
            <a:spLocks noGrp="1"/>
          </p:cNvSpPr>
          <p:nvPr>
            <p:ph type="sldNum" sz="quarter" idx="11"/>
          </p:nvPr>
        </p:nvSpPr>
        <p:spPr>
          <a:xfrm>
            <a:off x="11159067" y="6442076"/>
            <a:ext cx="982133" cy="365125"/>
          </a:xfrm>
          <a:prstGeom prst="rect">
            <a:avLst/>
          </a:prstGeom>
        </p:spPr>
        <p:txBody>
          <a:bodyPr/>
          <a:lstStyle>
            <a:lvl1pPr>
              <a:defRPr>
                <a:solidFill>
                  <a:schemeClr val="bg1"/>
                </a:solidFill>
              </a:defRPr>
            </a:lvl1pPr>
          </a:lstStyle>
          <a:p>
            <a:pPr>
              <a:defRPr/>
            </a:pPr>
            <a:fld id="{730FAD06-16F0-4E7E-B3A8-447A4807ABCD}" type="slidenum">
              <a:rPr lang="fr-FR" smtClean="0">
                <a:solidFill>
                  <a:srgbClr val="FFFFFF"/>
                </a:solidFill>
              </a:rPr>
              <a:pPr>
                <a:defRPr/>
              </a:pPr>
              <a:t>‹N°›</a:t>
            </a:fld>
            <a:endParaRPr lang="fr-FR" dirty="0">
              <a:solidFill>
                <a:srgbClr val="FFFFFF"/>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963084" y="4406901"/>
            <a:ext cx="10363200" cy="1362075"/>
          </a:xfrm>
        </p:spPr>
        <p:txBody>
          <a:bodyPr anchor="t"/>
          <a:lstStyle>
            <a:lvl1pPr algn="l">
              <a:defRPr sz="4000" b="1" cap="all">
                <a:solidFill>
                  <a:schemeClr val="accent6">
                    <a:lumMod val="75000"/>
                  </a:schemeClr>
                </a:solidFill>
              </a:defRPr>
            </a:lvl1pPr>
          </a:lstStyle>
          <a:p>
            <a:r>
              <a:rPr lang="fr-FR" dirty="0"/>
              <a:t>Cliquez pour modifier le style du titre</a:t>
            </a:r>
          </a:p>
        </p:txBody>
      </p:sp>
      <p:sp>
        <p:nvSpPr>
          <p:cNvPr id="3" name="Espace réservé du texte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dirty="0"/>
              <a:t>Cliquez pour modifier les styles du texte du masque</a:t>
            </a:r>
          </a:p>
        </p:txBody>
      </p:sp>
      <p:sp>
        <p:nvSpPr>
          <p:cNvPr id="4" name="Espace réservé de la date 3"/>
          <p:cNvSpPr>
            <a:spLocks noGrp="1"/>
          </p:cNvSpPr>
          <p:nvPr>
            <p:ph type="dt" sz="half" idx="10"/>
          </p:nvPr>
        </p:nvSpPr>
        <p:spPr>
          <a:xfrm>
            <a:off x="455373" y="6349241"/>
            <a:ext cx="2844800" cy="365125"/>
          </a:xfrm>
          <a:prstGeom prst="rect">
            <a:avLst/>
          </a:prstGeom>
        </p:spPr>
        <p:txBody>
          <a:bodyPr/>
          <a:lstStyle>
            <a:lvl1pPr>
              <a:defRPr/>
            </a:lvl1pPr>
          </a:lstStyle>
          <a:p>
            <a:pPr fontAlgn="auto">
              <a:spcBef>
                <a:spcPts val="0"/>
              </a:spcBef>
              <a:spcAft>
                <a:spcPts val="0"/>
              </a:spcAft>
              <a:defRPr/>
            </a:pPr>
            <a:endParaRPr lang="fr-FR" dirty="0">
              <a:solidFill>
                <a:srgbClr val="999999"/>
              </a:solidFill>
              <a:latin typeface="Calibri"/>
            </a:endParaRPr>
          </a:p>
        </p:txBody>
      </p:sp>
      <p:sp>
        <p:nvSpPr>
          <p:cNvPr id="5" name="Espace réservé du pied de page 4"/>
          <p:cNvSpPr>
            <a:spLocks noGrp="1"/>
          </p:cNvSpPr>
          <p:nvPr>
            <p:ph type="ftr" sz="quarter" idx="11"/>
          </p:nvPr>
        </p:nvSpPr>
        <p:spPr>
          <a:xfrm>
            <a:off x="4165600" y="6356351"/>
            <a:ext cx="3860800" cy="365125"/>
          </a:xfrm>
          <a:prstGeom prst="rect">
            <a:avLst/>
          </a:prstGeom>
        </p:spPr>
        <p:txBody>
          <a:bodyPr/>
          <a:lstStyle>
            <a:lvl1pPr>
              <a:defRPr/>
            </a:lvl1pPr>
          </a:lstStyle>
          <a:p>
            <a:pPr fontAlgn="auto">
              <a:spcBef>
                <a:spcPts val="0"/>
              </a:spcBef>
              <a:spcAft>
                <a:spcPts val="0"/>
              </a:spcAft>
              <a:defRPr/>
            </a:pPr>
            <a:endParaRPr lang="fr-FR" dirty="0">
              <a:solidFill>
                <a:srgbClr val="666666">
                  <a:tint val="75000"/>
                </a:srgbClr>
              </a:solidFill>
              <a:latin typeface="Calibri"/>
            </a:endParaRPr>
          </a:p>
        </p:txBody>
      </p:sp>
      <p:sp>
        <p:nvSpPr>
          <p:cNvPr id="6" name="Espace réservé du numéro de diapositive 5"/>
          <p:cNvSpPr>
            <a:spLocks noGrp="1"/>
          </p:cNvSpPr>
          <p:nvPr>
            <p:ph type="sldNum" sz="quarter" idx="12"/>
          </p:nvPr>
        </p:nvSpPr>
        <p:spPr>
          <a:xfrm>
            <a:off x="11201400" y="6492876"/>
            <a:ext cx="880533" cy="365125"/>
          </a:xfrm>
          <a:prstGeom prst="rect">
            <a:avLst/>
          </a:prstGeom>
        </p:spPr>
        <p:txBody>
          <a:bodyPr/>
          <a:lstStyle>
            <a:lvl1pPr>
              <a:defRPr/>
            </a:lvl1pPr>
          </a:lstStyle>
          <a:p>
            <a:pPr>
              <a:defRPr/>
            </a:pPr>
            <a:fld id="{79C8B1FA-10AC-40BB-B8D4-E779DEAEC870}" type="slidenum">
              <a:rPr lang="fr-FR">
                <a:solidFill>
                  <a:srgbClr val="666666">
                    <a:tint val="75000"/>
                  </a:srgbClr>
                </a:solidFill>
              </a:rPr>
              <a:pPr>
                <a:defRPr/>
              </a:pPr>
              <a:t>‹N°›</a:t>
            </a:fld>
            <a:endParaRPr lang="fr-FR" dirty="0">
              <a:solidFill>
                <a:srgbClr val="666666">
                  <a:tint val="75000"/>
                </a:srgb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solidFill>
                  <a:schemeClr val="accent1"/>
                </a:solidFill>
              </a:defRPr>
            </a:lvl1pPr>
          </a:lstStyle>
          <a:p>
            <a:r>
              <a:rPr lang="fr-FR" dirty="0"/>
              <a:t>Cliquez pour modifier le style du titre</a:t>
            </a:r>
          </a:p>
        </p:txBody>
      </p:sp>
      <p:sp>
        <p:nvSpPr>
          <p:cNvPr id="3" name="Espace réservé du contenu 2"/>
          <p:cNvSpPr>
            <a:spLocks noGrp="1"/>
          </p:cNvSpPr>
          <p:nvPr>
            <p:ph sz="half" idx="1"/>
          </p:nvPr>
        </p:nvSpPr>
        <p:spPr>
          <a:xfrm>
            <a:off x="203200" y="1600201"/>
            <a:ext cx="5384800" cy="4525963"/>
          </a:xfrm>
        </p:spPr>
        <p:txBody>
          <a:bodyPr/>
          <a:lstStyle>
            <a:lvl1pPr>
              <a:buFontTx/>
              <a:buBlip>
                <a:blip r:embed="rId2"/>
              </a:buBlip>
              <a:defRPr sz="2800"/>
            </a:lvl1pPr>
            <a:lvl2pPr>
              <a:buFontTx/>
              <a:buBlip>
                <a:blip r:embed="rId3"/>
              </a:buBlip>
              <a:defRPr sz="2400"/>
            </a:lvl2pPr>
            <a:lvl3pPr>
              <a:buClr>
                <a:schemeClr val="tx1"/>
              </a:buClr>
              <a:buFont typeface="Calibri" pitchFamily="34" charset="0"/>
              <a:buChar char="&gt;"/>
              <a:defRPr sz="2000"/>
            </a:lvl3pPr>
            <a:lvl4pPr>
              <a:defRPr sz="1800"/>
            </a:lvl4pPr>
            <a:lvl5pPr>
              <a:defRPr sz="1800"/>
            </a:lvl5pPr>
            <a:lvl6pPr>
              <a:defRPr sz="1800"/>
            </a:lvl6pPr>
            <a:lvl7pPr>
              <a:defRPr sz="1800"/>
            </a:lvl7pPr>
            <a:lvl8pPr>
              <a:defRPr sz="1800"/>
            </a:lvl8pPr>
            <a:lvl9pPr>
              <a:defRPr sz="1800"/>
            </a:lvl9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5" name="Espace réservé de la date 4"/>
          <p:cNvSpPr>
            <a:spLocks noGrp="1"/>
          </p:cNvSpPr>
          <p:nvPr>
            <p:ph type="dt" sz="half" idx="10"/>
          </p:nvPr>
        </p:nvSpPr>
        <p:spPr>
          <a:xfrm>
            <a:off x="455373" y="6349241"/>
            <a:ext cx="2844800" cy="365125"/>
          </a:xfrm>
          <a:prstGeom prst="rect">
            <a:avLst/>
          </a:prstGeom>
        </p:spPr>
        <p:txBody>
          <a:bodyPr/>
          <a:lstStyle>
            <a:lvl1pPr>
              <a:defRPr/>
            </a:lvl1pPr>
          </a:lstStyle>
          <a:p>
            <a:pPr fontAlgn="auto">
              <a:spcBef>
                <a:spcPts val="0"/>
              </a:spcBef>
              <a:spcAft>
                <a:spcPts val="0"/>
              </a:spcAft>
              <a:defRPr/>
            </a:pPr>
            <a:endParaRPr lang="fr-FR" dirty="0">
              <a:solidFill>
                <a:srgbClr val="999999"/>
              </a:solidFill>
              <a:latin typeface="Calibri"/>
            </a:endParaRPr>
          </a:p>
        </p:txBody>
      </p:sp>
      <p:sp>
        <p:nvSpPr>
          <p:cNvPr id="6" name="Espace réservé du pied de page 5"/>
          <p:cNvSpPr>
            <a:spLocks noGrp="1"/>
          </p:cNvSpPr>
          <p:nvPr>
            <p:ph type="ftr" sz="quarter" idx="11"/>
          </p:nvPr>
        </p:nvSpPr>
        <p:spPr>
          <a:xfrm>
            <a:off x="4165600" y="6356351"/>
            <a:ext cx="3860800" cy="365125"/>
          </a:xfrm>
          <a:prstGeom prst="rect">
            <a:avLst/>
          </a:prstGeom>
        </p:spPr>
        <p:txBody>
          <a:bodyPr/>
          <a:lstStyle>
            <a:lvl1pPr>
              <a:defRPr/>
            </a:lvl1pPr>
          </a:lstStyle>
          <a:p>
            <a:pPr fontAlgn="auto">
              <a:spcBef>
                <a:spcPts val="0"/>
              </a:spcBef>
              <a:spcAft>
                <a:spcPts val="0"/>
              </a:spcAft>
              <a:defRPr/>
            </a:pPr>
            <a:endParaRPr lang="fr-FR" dirty="0">
              <a:solidFill>
                <a:srgbClr val="666666">
                  <a:tint val="75000"/>
                </a:srgbClr>
              </a:solidFill>
              <a:latin typeface="Calibri"/>
            </a:endParaRPr>
          </a:p>
        </p:txBody>
      </p:sp>
      <p:sp>
        <p:nvSpPr>
          <p:cNvPr id="7" name="Espace réservé du numéro de diapositive 6"/>
          <p:cNvSpPr>
            <a:spLocks noGrp="1"/>
          </p:cNvSpPr>
          <p:nvPr>
            <p:ph type="sldNum" sz="quarter" idx="12"/>
          </p:nvPr>
        </p:nvSpPr>
        <p:spPr>
          <a:xfrm>
            <a:off x="11201400" y="6492876"/>
            <a:ext cx="880533" cy="365125"/>
          </a:xfrm>
          <a:prstGeom prst="rect">
            <a:avLst/>
          </a:prstGeom>
        </p:spPr>
        <p:txBody>
          <a:bodyPr/>
          <a:lstStyle>
            <a:lvl1pPr>
              <a:defRPr/>
            </a:lvl1pPr>
          </a:lstStyle>
          <a:p>
            <a:pPr>
              <a:defRPr/>
            </a:pPr>
            <a:fld id="{7FD52149-FBE2-42BC-BF50-B249DAFD373F}" type="slidenum">
              <a:rPr lang="fr-FR">
                <a:solidFill>
                  <a:srgbClr val="666666">
                    <a:tint val="75000"/>
                  </a:srgbClr>
                </a:solidFill>
              </a:rPr>
              <a:pPr>
                <a:defRPr/>
              </a:pPr>
              <a:t>‹N°›</a:t>
            </a:fld>
            <a:endParaRPr lang="fr-FR" dirty="0">
              <a:solidFill>
                <a:srgbClr val="666666">
                  <a:tint val="75000"/>
                </a:srgbClr>
              </a:solidFill>
            </a:endParaRPr>
          </a:p>
        </p:txBody>
      </p:sp>
      <p:sp>
        <p:nvSpPr>
          <p:cNvPr id="8" name="Espace réservé du contenu 2"/>
          <p:cNvSpPr>
            <a:spLocks noGrp="1"/>
          </p:cNvSpPr>
          <p:nvPr>
            <p:ph sz="half" idx="13"/>
          </p:nvPr>
        </p:nvSpPr>
        <p:spPr>
          <a:xfrm>
            <a:off x="5808133" y="1606551"/>
            <a:ext cx="5384800" cy="4525963"/>
          </a:xfrm>
        </p:spPr>
        <p:txBody>
          <a:bodyPr/>
          <a:lstStyle>
            <a:lvl1pPr>
              <a:buFontTx/>
              <a:buBlip>
                <a:blip r:embed="rId2"/>
              </a:buBlip>
              <a:defRPr sz="2800"/>
            </a:lvl1pPr>
            <a:lvl2pPr>
              <a:buFontTx/>
              <a:buBlip>
                <a:blip r:embed="rId3"/>
              </a:buBlip>
              <a:defRPr sz="2400"/>
            </a:lvl2pPr>
            <a:lvl3pPr>
              <a:buClr>
                <a:schemeClr val="tx1"/>
              </a:buClr>
              <a:buFont typeface="Calibri" pitchFamily="34" charset="0"/>
              <a:buChar char="&gt;"/>
              <a:defRPr sz="2000"/>
            </a:lvl3pPr>
            <a:lvl4pPr>
              <a:defRPr sz="1800"/>
            </a:lvl4pPr>
            <a:lvl5pPr>
              <a:defRPr sz="1800"/>
            </a:lvl5pPr>
            <a:lvl6pPr>
              <a:defRPr sz="1800"/>
            </a:lvl6pPr>
            <a:lvl7pPr>
              <a:defRPr sz="1800"/>
            </a:lvl7pPr>
            <a:lvl8pPr>
              <a:defRPr sz="1800"/>
            </a:lvl8pPr>
            <a:lvl9pPr>
              <a:defRPr sz="1800"/>
            </a:lvl9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solidFill>
                  <a:schemeClr val="accent1"/>
                </a:solidFill>
              </a:defRPr>
            </a:lvl1pPr>
          </a:lstStyle>
          <a:p>
            <a:r>
              <a:rPr lang="fr-FR" dirty="0"/>
              <a:t>Cliquez pour modifier le style du titre</a:t>
            </a:r>
          </a:p>
        </p:txBody>
      </p:sp>
      <p:sp>
        <p:nvSpPr>
          <p:cNvPr id="3" name="Espace réservé du texte 2"/>
          <p:cNvSpPr>
            <a:spLocks noGrp="1"/>
          </p:cNvSpPr>
          <p:nvPr>
            <p:ph type="body" idx="1"/>
          </p:nvPr>
        </p:nvSpPr>
        <p:spPr>
          <a:xfrm>
            <a:off x="169334" y="1535113"/>
            <a:ext cx="5386917" cy="639762"/>
          </a:xfrm>
        </p:spPr>
        <p:txBody>
          <a:bodyPr anchor="b"/>
          <a:lstStyle>
            <a:lvl1pPr marL="0" indent="0">
              <a:buNone/>
              <a:defRPr sz="2400" b="1">
                <a:solidFill>
                  <a:schemeClr val="accent6">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dirty="0"/>
              <a:t>Cliquez pour modifier les styles du texte du masque</a:t>
            </a:r>
          </a:p>
        </p:txBody>
      </p:sp>
      <p:sp>
        <p:nvSpPr>
          <p:cNvPr id="5" name="Espace réservé du texte 4"/>
          <p:cNvSpPr>
            <a:spLocks noGrp="1"/>
          </p:cNvSpPr>
          <p:nvPr>
            <p:ph type="body" sz="quarter" idx="3"/>
          </p:nvPr>
        </p:nvSpPr>
        <p:spPr>
          <a:xfrm>
            <a:off x="5753101" y="1535113"/>
            <a:ext cx="5389033" cy="639762"/>
          </a:xfrm>
        </p:spPr>
        <p:txBody>
          <a:bodyPr anchor="b"/>
          <a:lstStyle>
            <a:lvl1pPr marL="0" indent="0">
              <a:buNone/>
              <a:defRPr sz="2400" b="1">
                <a:solidFill>
                  <a:schemeClr val="accent6">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dirty="0"/>
              <a:t>Cliquez pour modifier les styles du texte du masque</a:t>
            </a:r>
          </a:p>
        </p:txBody>
      </p:sp>
      <p:sp>
        <p:nvSpPr>
          <p:cNvPr id="7" name="Espace réservé de la date 6"/>
          <p:cNvSpPr>
            <a:spLocks noGrp="1"/>
          </p:cNvSpPr>
          <p:nvPr>
            <p:ph type="dt" sz="half" idx="10"/>
          </p:nvPr>
        </p:nvSpPr>
        <p:spPr>
          <a:xfrm>
            <a:off x="455373" y="6349241"/>
            <a:ext cx="2844800" cy="365125"/>
          </a:xfrm>
          <a:prstGeom prst="rect">
            <a:avLst/>
          </a:prstGeom>
        </p:spPr>
        <p:txBody>
          <a:bodyPr/>
          <a:lstStyle>
            <a:lvl1pPr>
              <a:defRPr/>
            </a:lvl1pPr>
          </a:lstStyle>
          <a:p>
            <a:pPr fontAlgn="auto">
              <a:spcBef>
                <a:spcPts val="0"/>
              </a:spcBef>
              <a:spcAft>
                <a:spcPts val="0"/>
              </a:spcAft>
              <a:defRPr/>
            </a:pPr>
            <a:endParaRPr lang="fr-FR" dirty="0">
              <a:solidFill>
                <a:srgbClr val="999999"/>
              </a:solidFill>
              <a:latin typeface="Calibri"/>
            </a:endParaRPr>
          </a:p>
        </p:txBody>
      </p:sp>
      <p:sp>
        <p:nvSpPr>
          <p:cNvPr id="8" name="Espace réservé du pied de page 7"/>
          <p:cNvSpPr>
            <a:spLocks noGrp="1"/>
          </p:cNvSpPr>
          <p:nvPr>
            <p:ph type="ftr" sz="quarter" idx="11"/>
          </p:nvPr>
        </p:nvSpPr>
        <p:spPr>
          <a:xfrm>
            <a:off x="4165600" y="6356351"/>
            <a:ext cx="3860800" cy="365125"/>
          </a:xfrm>
          <a:prstGeom prst="rect">
            <a:avLst/>
          </a:prstGeom>
        </p:spPr>
        <p:txBody>
          <a:bodyPr/>
          <a:lstStyle>
            <a:lvl1pPr>
              <a:defRPr/>
            </a:lvl1pPr>
          </a:lstStyle>
          <a:p>
            <a:pPr fontAlgn="auto">
              <a:spcBef>
                <a:spcPts val="0"/>
              </a:spcBef>
              <a:spcAft>
                <a:spcPts val="0"/>
              </a:spcAft>
              <a:defRPr/>
            </a:pPr>
            <a:endParaRPr lang="fr-FR" dirty="0">
              <a:solidFill>
                <a:srgbClr val="666666">
                  <a:tint val="75000"/>
                </a:srgbClr>
              </a:solidFill>
              <a:latin typeface="Calibri"/>
            </a:endParaRPr>
          </a:p>
        </p:txBody>
      </p:sp>
      <p:sp>
        <p:nvSpPr>
          <p:cNvPr id="9" name="Espace réservé du numéro de diapositive 8"/>
          <p:cNvSpPr>
            <a:spLocks noGrp="1"/>
          </p:cNvSpPr>
          <p:nvPr>
            <p:ph type="sldNum" sz="quarter" idx="12"/>
          </p:nvPr>
        </p:nvSpPr>
        <p:spPr>
          <a:xfrm>
            <a:off x="11201400" y="6492876"/>
            <a:ext cx="880533" cy="365125"/>
          </a:xfrm>
          <a:prstGeom prst="rect">
            <a:avLst/>
          </a:prstGeom>
        </p:spPr>
        <p:txBody>
          <a:bodyPr/>
          <a:lstStyle>
            <a:lvl1pPr>
              <a:defRPr/>
            </a:lvl1pPr>
          </a:lstStyle>
          <a:p>
            <a:pPr>
              <a:defRPr/>
            </a:pPr>
            <a:fld id="{36926C08-CAE4-4D5F-9B84-3A0FF54EE92C}" type="slidenum">
              <a:rPr lang="fr-FR">
                <a:solidFill>
                  <a:srgbClr val="666666">
                    <a:tint val="75000"/>
                  </a:srgbClr>
                </a:solidFill>
              </a:rPr>
              <a:pPr>
                <a:defRPr/>
              </a:pPr>
              <a:t>‹N°›</a:t>
            </a:fld>
            <a:endParaRPr lang="fr-FR" dirty="0">
              <a:solidFill>
                <a:srgbClr val="666666">
                  <a:tint val="75000"/>
                </a:srgbClr>
              </a:solidFill>
            </a:endParaRPr>
          </a:p>
        </p:txBody>
      </p:sp>
      <p:sp>
        <p:nvSpPr>
          <p:cNvPr id="10" name="Espace réservé du contenu 2"/>
          <p:cNvSpPr>
            <a:spLocks noGrp="1"/>
          </p:cNvSpPr>
          <p:nvPr>
            <p:ph sz="half" idx="13"/>
          </p:nvPr>
        </p:nvSpPr>
        <p:spPr>
          <a:xfrm>
            <a:off x="169333" y="2184400"/>
            <a:ext cx="5384800" cy="3941763"/>
          </a:xfrm>
        </p:spPr>
        <p:txBody>
          <a:bodyPr/>
          <a:lstStyle>
            <a:lvl1pPr>
              <a:buFontTx/>
              <a:buBlip>
                <a:blip r:embed="rId2"/>
              </a:buBlip>
              <a:defRPr sz="2400"/>
            </a:lvl1pPr>
            <a:lvl2pPr>
              <a:buFontTx/>
              <a:buBlip>
                <a:blip r:embed="rId3"/>
              </a:buBlip>
              <a:defRPr sz="2400"/>
            </a:lvl2pPr>
            <a:lvl3pPr>
              <a:buClr>
                <a:schemeClr val="tx1"/>
              </a:buClr>
              <a:buFont typeface="Calibri" pitchFamily="34" charset="0"/>
              <a:buChar char="&gt;"/>
              <a:defRPr sz="2000"/>
            </a:lvl3pPr>
            <a:lvl4pPr>
              <a:defRPr sz="1800"/>
            </a:lvl4pPr>
            <a:lvl5pPr>
              <a:defRPr sz="1800"/>
            </a:lvl5pPr>
            <a:lvl6pPr>
              <a:defRPr sz="1800"/>
            </a:lvl6pPr>
            <a:lvl7pPr>
              <a:defRPr sz="1800"/>
            </a:lvl7pPr>
            <a:lvl8pPr>
              <a:defRPr sz="1800"/>
            </a:lvl8pPr>
            <a:lvl9pPr>
              <a:defRPr sz="1800"/>
            </a:lvl9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1" name="Espace réservé du contenu 2"/>
          <p:cNvSpPr>
            <a:spLocks noGrp="1"/>
          </p:cNvSpPr>
          <p:nvPr>
            <p:ph sz="half" idx="14"/>
          </p:nvPr>
        </p:nvSpPr>
        <p:spPr>
          <a:xfrm>
            <a:off x="5774267" y="2184400"/>
            <a:ext cx="5384800" cy="3941763"/>
          </a:xfrm>
        </p:spPr>
        <p:txBody>
          <a:bodyPr/>
          <a:lstStyle>
            <a:lvl1pPr>
              <a:buFontTx/>
              <a:buBlip>
                <a:blip r:embed="rId2"/>
              </a:buBlip>
              <a:defRPr sz="2400"/>
            </a:lvl1pPr>
            <a:lvl2pPr>
              <a:buFontTx/>
              <a:buBlip>
                <a:blip r:embed="rId3"/>
              </a:buBlip>
              <a:defRPr sz="2400"/>
            </a:lvl2pPr>
            <a:lvl3pPr>
              <a:buClr>
                <a:schemeClr val="tx1"/>
              </a:buClr>
              <a:buFont typeface="Calibri" pitchFamily="34" charset="0"/>
              <a:buChar char="&gt;"/>
              <a:defRPr sz="2000"/>
            </a:lvl3pPr>
            <a:lvl4pPr>
              <a:defRPr sz="1800"/>
            </a:lvl4pPr>
            <a:lvl5pPr>
              <a:defRPr sz="1800"/>
            </a:lvl5pPr>
            <a:lvl6pPr>
              <a:defRPr sz="1800"/>
            </a:lvl6pPr>
            <a:lvl7pPr>
              <a:defRPr sz="1800"/>
            </a:lvl7pPr>
            <a:lvl8pPr>
              <a:defRPr sz="1800"/>
            </a:lvl8pPr>
            <a:lvl9pPr>
              <a:defRPr sz="1800"/>
            </a:lvl9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solidFill>
                  <a:schemeClr val="accent1"/>
                </a:solidFill>
              </a:defRPr>
            </a:lvl1pPr>
          </a:lstStyle>
          <a:p>
            <a:r>
              <a:rPr lang="fr-FR" dirty="0"/>
              <a:t>Cliquez pour modifier le style du titre</a:t>
            </a:r>
          </a:p>
        </p:txBody>
      </p:sp>
      <p:sp>
        <p:nvSpPr>
          <p:cNvPr id="3" name="Espace réservé de la date 2"/>
          <p:cNvSpPr>
            <a:spLocks noGrp="1"/>
          </p:cNvSpPr>
          <p:nvPr>
            <p:ph type="dt" sz="half" idx="10"/>
          </p:nvPr>
        </p:nvSpPr>
        <p:spPr>
          <a:xfrm>
            <a:off x="455373" y="6349241"/>
            <a:ext cx="2844800" cy="365125"/>
          </a:xfrm>
          <a:prstGeom prst="rect">
            <a:avLst/>
          </a:prstGeom>
        </p:spPr>
        <p:txBody>
          <a:bodyPr/>
          <a:lstStyle>
            <a:lvl1pPr>
              <a:defRPr/>
            </a:lvl1pPr>
          </a:lstStyle>
          <a:p>
            <a:pPr fontAlgn="auto">
              <a:spcBef>
                <a:spcPts val="0"/>
              </a:spcBef>
              <a:spcAft>
                <a:spcPts val="0"/>
              </a:spcAft>
              <a:defRPr/>
            </a:pPr>
            <a:endParaRPr lang="fr-FR" dirty="0">
              <a:solidFill>
                <a:srgbClr val="999999"/>
              </a:solidFill>
              <a:latin typeface="Calibri"/>
            </a:endParaRPr>
          </a:p>
        </p:txBody>
      </p:sp>
      <p:sp>
        <p:nvSpPr>
          <p:cNvPr id="4" name="Espace réservé du pied de page 3"/>
          <p:cNvSpPr>
            <a:spLocks noGrp="1"/>
          </p:cNvSpPr>
          <p:nvPr>
            <p:ph type="ftr" sz="quarter" idx="11"/>
          </p:nvPr>
        </p:nvSpPr>
        <p:spPr>
          <a:xfrm>
            <a:off x="4165600" y="6356351"/>
            <a:ext cx="3860800" cy="365125"/>
          </a:xfrm>
          <a:prstGeom prst="rect">
            <a:avLst/>
          </a:prstGeom>
        </p:spPr>
        <p:txBody>
          <a:bodyPr/>
          <a:lstStyle>
            <a:lvl1pPr>
              <a:defRPr/>
            </a:lvl1pPr>
          </a:lstStyle>
          <a:p>
            <a:pPr fontAlgn="auto">
              <a:spcBef>
                <a:spcPts val="0"/>
              </a:spcBef>
              <a:spcAft>
                <a:spcPts val="0"/>
              </a:spcAft>
              <a:defRPr/>
            </a:pPr>
            <a:endParaRPr lang="fr-FR" dirty="0">
              <a:solidFill>
                <a:srgbClr val="666666">
                  <a:tint val="75000"/>
                </a:srgbClr>
              </a:solidFill>
              <a:latin typeface="Calibri"/>
            </a:endParaRPr>
          </a:p>
        </p:txBody>
      </p:sp>
      <p:sp>
        <p:nvSpPr>
          <p:cNvPr id="5" name="Espace réservé du numéro de diapositive 4"/>
          <p:cNvSpPr>
            <a:spLocks noGrp="1"/>
          </p:cNvSpPr>
          <p:nvPr>
            <p:ph type="sldNum" sz="quarter" idx="12"/>
          </p:nvPr>
        </p:nvSpPr>
        <p:spPr>
          <a:xfrm>
            <a:off x="11201400" y="6492876"/>
            <a:ext cx="880533" cy="365125"/>
          </a:xfrm>
          <a:prstGeom prst="rect">
            <a:avLst/>
          </a:prstGeom>
        </p:spPr>
        <p:txBody>
          <a:bodyPr/>
          <a:lstStyle>
            <a:lvl1pPr>
              <a:defRPr/>
            </a:lvl1pPr>
          </a:lstStyle>
          <a:p>
            <a:pPr>
              <a:defRPr/>
            </a:pPr>
            <a:fld id="{CF0CB66E-CF2B-4B7D-A0F6-B2AA14317566}" type="slidenum">
              <a:rPr lang="fr-FR">
                <a:solidFill>
                  <a:srgbClr val="666666">
                    <a:tint val="75000"/>
                  </a:srgbClr>
                </a:solidFill>
              </a:rPr>
              <a:pPr>
                <a:defRPr/>
              </a:pPr>
              <a:t>‹N°›</a:t>
            </a:fld>
            <a:endParaRPr lang="fr-FR" dirty="0">
              <a:solidFill>
                <a:srgbClr val="666666">
                  <a:tint val="75000"/>
                </a:srgb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a:xfrm>
            <a:off x="455373" y="6349241"/>
            <a:ext cx="2844800" cy="365125"/>
          </a:xfrm>
          <a:prstGeom prst="rect">
            <a:avLst/>
          </a:prstGeom>
        </p:spPr>
        <p:txBody>
          <a:bodyPr/>
          <a:lstStyle>
            <a:lvl1pPr>
              <a:defRPr/>
            </a:lvl1pPr>
          </a:lstStyle>
          <a:p>
            <a:pPr fontAlgn="auto">
              <a:spcBef>
                <a:spcPts val="0"/>
              </a:spcBef>
              <a:spcAft>
                <a:spcPts val="0"/>
              </a:spcAft>
              <a:defRPr/>
            </a:pPr>
            <a:endParaRPr lang="fr-FR" dirty="0">
              <a:solidFill>
                <a:srgbClr val="999999"/>
              </a:solidFill>
              <a:latin typeface="Calibri"/>
            </a:endParaRPr>
          </a:p>
        </p:txBody>
      </p:sp>
      <p:sp>
        <p:nvSpPr>
          <p:cNvPr id="3" name="Espace réservé du pied de page 2"/>
          <p:cNvSpPr>
            <a:spLocks noGrp="1"/>
          </p:cNvSpPr>
          <p:nvPr>
            <p:ph type="ftr" sz="quarter" idx="11"/>
          </p:nvPr>
        </p:nvSpPr>
        <p:spPr>
          <a:xfrm>
            <a:off x="4165600" y="6356351"/>
            <a:ext cx="3860800" cy="365125"/>
          </a:xfrm>
          <a:prstGeom prst="rect">
            <a:avLst/>
          </a:prstGeom>
        </p:spPr>
        <p:txBody>
          <a:bodyPr/>
          <a:lstStyle>
            <a:lvl1pPr>
              <a:defRPr/>
            </a:lvl1pPr>
          </a:lstStyle>
          <a:p>
            <a:pPr fontAlgn="auto">
              <a:spcBef>
                <a:spcPts val="0"/>
              </a:spcBef>
              <a:spcAft>
                <a:spcPts val="0"/>
              </a:spcAft>
              <a:defRPr/>
            </a:pPr>
            <a:endParaRPr lang="fr-FR" dirty="0">
              <a:solidFill>
                <a:srgbClr val="666666">
                  <a:tint val="75000"/>
                </a:srgbClr>
              </a:solidFill>
              <a:latin typeface="Calibri"/>
            </a:endParaRPr>
          </a:p>
        </p:txBody>
      </p:sp>
      <p:sp>
        <p:nvSpPr>
          <p:cNvPr id="4" name="Espace réservé du numéro de diapositive 3"/>
          <p:cNvSpPr>
            <a:spLocks noGrp="1"/>
          </p:cNvSpPr>
          <p:nvPr>
            <p:ph type="sldNum" sz="quarter" idx="12"/>
          </p:nvPr>
        </p:nvSpPr>
        <p:spPr>
          <a:xfrm>
            <a:off x="11201400" y="6492876"/>
            <a:ext cx="880533" cy="365125"/>
          </a:xfrm>
          <a:prstGeom prst="rect">
            <a:avLst/>
          </a:prstGeom>
        </p:spPr>
        <p:txBody>
          <a:bodyPr/>
          <a:lstStyle>
            <a:lvl1pPr>
              <a:defRPr/>
            </a:lvl1pPr>
          </a:lstStyle>
          <a:p>
            <a:pPr>
              <a:defRPr/>
            </a:pPr>
            <a:fld id="{6C4C5725-2DCC-4DFF-8A84-DD47BA27F453}" type="slidenum">
              <a:rPr lang="fr-FR">
                <a:solidFill>
                  <a:srgbClr val="666666">
                    <a:tint val="75000"/>
                  </a:srgbClr>
                </a:solidFill>
              </a:rPr>
              <a:pPr>
                <a:defRPr/>
              </a:pPr>
              <a:t>‹N°›</a:t>
            </a:fld>
            <a:endParaRPr lang="fr-FR" dirty="0">
              <a:solidFill>
                <a:srgbClr val="666666">
                  <a:tint val="75000"/>
                </a:srgbClr>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2389717" y="4800600"/>
            <a:ext cx="7315200" cy="566738"/>
          </a:xfrm>
        </p:spPr>
        <p:txBody>
          <a:bodyPr anchor="b"/>
          <a:lstStyle>
            <a:lvl1pPr algn="l">
              <a:defRPr sz="2000" b="1"/>
            </a:lvl1pPr>
          </a:lstStyle>
          <a:p>
            <a:r>
              <a:rPr lang="fr-FR"/>
              <a:t>Cliquez pour modifier le style du titre</a:t>
            </a:r>
          </a:p>
        </p:txBody>
      </p:sp>
      <p:sp>
        <p:nvSpPr>
          <p:cNvPr id="3" name="Espace réservé pour une image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dirty="0"/>
          </a:p>
        </p:txBody>
      </p:sp>
      <p:sp>
        <p:nvSpPr>
          <p:cNvPr id="4" name="Espace réservé du texte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4"/>
          <p:cNvSpPr>
            <a:spLocks noGrp="1"/>
          </p:cNvSpPr>
          <p:nvPr>
            <p:ph type="dt" sz="half" idx="10"/>
          </p:nvPr>
        </p:nvSpPr>
        <p:spPr>
          <a:xfrm>
            <a:off x="455373" y="6349241"/>
            <a:ext cx="2844800" cy="365125"/>
          </a:xfrm>
          <a:prstGeom prst="rect">
            <a:avLst/>
          </a:prstGeom>
        </p:spPr>
        <p:txBody>
          <a:bodyPr/>
          <a:lstStyle>
            <a:lvl1pPr>
              <a:defRPr/>
            </a:lvl1pPr>
          </a:lstStyle>
          <a:p>
            <a:pPr fontAlgn="auto">
              <a:spcBef>
                <a:spcPts val="0"/>
              </a:spcBef>
              <a:spcAft>
                <a:spcPts val="0"/>
              </a:spcAft>
              <a:defRPr/>
            </a:pPr>
            <a:endParaRPr lang="fr-FR" dirty="0">
              <a:solidFill>
                <a:srgbClr val="999999"/>
              </a:solidFill>
              <a:latin typeface="Calibri"/>
            </a:endParaRPr>
          </a:p>
        </p:txBody>
      </p:sp>
      <p:sp>
        <p:nvSpPr>
          <p:cNvPr id="6" name="Espace réservé du pied de page 5"/>
          <p:cNvSpPr>
            <a:spLocks noGrp="1"/>
          </p:cNvSpPr>
          <p:nvPr>
            <p:ph type="ftr" sz="quarter" idx="11"/>
          </p:nvPr>
        </p:nvSpPr>
        <p:spPr>
          <a:xfrm>
            <a:off x="4165600" y="6356351"/>
            <a:ext cx="3860800" cy="365125"/>
          </a:xfrm>
          <a:prstGeom prst="rect">
            <a:avLst/>
          </a:prstGeom>
        </p:spPr>
        <p:txBody>
          <a:bodyPr/>
          <a:lstStyle>
            <a:lvl1pPr>
              <a:defRPr/>
            </a:lvl1pPr>
          </a:lstStyle>
          <a:p>
            <a:pPr fontAlgn="auto">
              <a:spcBef>
                <a:spcPts val="0"/>
              </a:spcBef>
              <a:spcAft>
                <a:spcPts val="0"/>
              </a:spcAft>
              <a:defRPr/>
            </a:pPr>
            <a:endParaRPr lang="fr-FR" dirty="0">
              <a:solidFill>
                <a:srgbClr val="666666">
                  <a:tint val="75000"/>
                </a:srgbClr>
              </a:solidFill>
              <a:latin typeface="Calibri"/>
            </a:endParaRPr>
          </a:p>
        </p:txBody>
      </p:sp>
      <p:sp>
        <p:nvSpPr>
          <p:cNvPr id="7" name="Espace réservé du numéro de diapositive 6"/>
          <p:cNvSpPr>
            <a:spLocks noGrp="1"/>
          </p:cNvSpPr>
          <p:nvPr>
            <p:ph type="sldNum" sz="quarter" idx="12"/>
          </p:nvPr>
        </p:nvSpPr>
        <p:spPr>
          <a:xfrm>
            <a:off x="11201400" y="6492876"/>
            <a:ext cx="880533" cy="365125"/>
          </a:xfrm>
          <a:prstGeom prst="rect">
            <a:avLst/>
          </a:prstGeom>
        </p:spPr>
        <p:txBody>
          <a:bodyPr/>
          <a:lstStyle>
            <a:lvl1pPr>
              <a:defRPr/>
            </a:lvl1pPr>
          </a:lstStyle>
          <a:p>
            <a:pPr>
              <a:defRPr/>
            </a:pPr>
            <a:fld id="{7ED31D03-0BD5-4410-84FB-4D394D09BA9A}" type="slidenum">
              <a:rPr lang="fr-FR">
                <a:solidFill>
                  <a:srgbClr val="666666">
                    <a:tint val="75000"/>
                  </a:srgbClr>
                </a:solidFill>
              </a:rPr>
              <a:pPr>
                <a:defRPr/>
              </a:pPr>
              <a:t>‹N°›</a:t>
            </a:fld>
            <a:endParaRPr lang="fr-FR" dirty="0">
              <a:solidFill>
                <a:srgbClr val="666666">
                  <a:tint val="75000"/>
                </a:srgb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gif"/><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 name="Groupe 21"/>
          <p:cNvGrpSpPr/>
          <p:nvPr userDrawn="1"/>
        </p:nvGrpSpPr>
        <p:grpSpPr>
          <a:xfrm rot="16200000">
            <a:off x="8263467" y="2929468"/>
            <a:ext cx="6857999" cy="999065"/>
            <a:chOff x="-2" y="5962650"/>
            <a:chExt cx="9144001" cy="933450"/>
          </a:xfrm>
        </p:grpSpPr>
        <p:sp>
          <p:nvSpPr>
            <p:cNvPr id="10" name="Rectangle 23"/>
            <p:cNvSpPr/>
            <p:nvPr userDrawn="1"/>
          </p:nvSpPr>
          <p:spPr>
            <a:xfrm rot="5400000">
              <a:off x="2597862" y="3409237"/>
              <a:ext cx="887574" cy="6083300"/>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Isosceles Triangle 23"/>
            <p:cNvSpPr/>
            <p:nvPr userDrawn="1"/>
          </p:nvSpPr>
          <p:spPr>
            <a:xfrm rot="5400000">
              <a:off x="2085976" y="4010025"/>
              <a:ext cx="800098" cy="4972051"/>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Rectangle 27"/>
            <p:cNvSpPr/>
            <p:nvPr userDrawn="1"/>
          </p:nvSpPr>
          <p:spPr>
            <a:xfrm rot="5400000">
              <a:off x="4105986" y="1856662"/>
              <a:ext cx="932024" cy="9144000"/>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28"/>
            <p:cNvSpPr/>
            <p:nvPr userDrawn="1"/>
          </p:nvSpPr>
          <p:spPr>
            <a:xfrm rot="5400000">
              <a:off x="4328237" y="2078912"/>
              <a:ext cx="487524" cy="9144000"/>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29"/>
            <p:cNvSpPr/>
            <p:nvPr userDrawn="1"/>
          </p:nvSpPr>
          <p:spPr>
            <a:xfrm rot="5400000">
              <a:off x="4291454" y="2042129"/>
              <a:ext cx="561089" cy="9144000"/>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Isosceles Triangle 27"/>
            <p:cNvSpPr/>
            <p:nvPr userDrawn="1"/>
          </p:nvSpPr>
          <p:spPr>
            <a:xfrm rot="5400000">
              <a:off x="1887855" y="4430393"/>
              <a:ext cx="576424" cy="4352137"/>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1027" name="Espace réservé du titre 1"/>
          <p:cNvSpPr>
            <a:spLocks noGrp="1"/>
          </p:cNvSpPr>
          <p:nvPr>
            <p:ph type="title"/>
          </p:nvPr>
        </p:nvSpPr>
        <p:spPr bwMode="auto">
          <a:xfrm>
            <a:off x="169333" y="63500"/>
            <a:ext cx="10905067"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fr-FR" dirty="0"/>
              <a:t>Cliquez pour modifier le style du titre</a:t>
            </a:r>
          </a:p>
        </p:txBody>
      </p:sp>
      <p:sp>
        <p:nvSpPr>
          <p:cNvPr id="1028" name="Espace réservé du texte 2"/>
          <p:cNvSpPr>
            <a:spLocks noGrp="1"/>
          </p:cNvSpPr>
          <p:nvPr>
            <p:ph type="body" idx="1"/>
          </p:nvPr>
        </p:nvSpPr>
        <p:spPr bwMode="auto">
          <a:xfrm>
            <a:off x="169333" y="1606550"/>
            <a:ext cx="11413067" cy="4711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pic>
        <p:nvPicPr>
          <p:cNvPr id="27" name="Image 26" descr="Logo_RD-Code.gif"/>
          <p:cNvPicPr>
            <a:picLocks noChangeAspect="1"/>
          </p:cNvPicPr>
          <p:nvPr userDrawn="1"/>
        </p:nvPicPr>
        <p:blipFill>
          <a:blip r:embed="rId10" cstate="print"/>
          <a:stretch>
            <a:fillRect/>
          </a:stretch>
        </p:blipFill>
        <p:spPr>
          <a:xfrm>
            <a:off x="8799608" y="6487602"/>
            <a:ext cx="2274793" cy="319599"/>
          </a:xfrm>
          <a:prstGeom prst="rect">
            <a:avLst/>
          </a:prstGeom>
        </p:spPr>
      </p:pic>
      <p:cxnSp>
        <p:nvCxnSpPr>
          <p:cNvPr id="43" name="Connecteur droit 42"/>
          <p:cNvCxnSpPr/>
          <p:nvPr userDrawn="1"/>
        </p:nvCxnSpPr>
        <p:spPr>
          <a:xfrm>
            <a:off x="-186267" y="6451600"/>
            <a:ext cx="12378267"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807" r:id="rId1"/>
    <p:sldLayoutId id="2147483808" r:id="rId2"/>
    <p:sldLayoutId id="2147483809" r:id="rId3"/>
    <p:sldLayoutId id="2147483810" r:id="rId4"/>
    <p:sldLayoutId id="2147483811" r:id="rId5"/>
    <p:sldLayoutId id="2147483812" r:id="rId6"/>
    <p:sldLayoutId id="2147483813" r:id="rId7"/>
    <p:sldLayoutId id="2147483814" r:id="rId8"/>
  </p:sldLayoutIdLst>
  <p:hf hdr="0" ftr="0" dt="0"/>
  <p:txStyles>
    <p:titleStyle>
      <a:lvl1pPr algn="l" rtl="0" eaLnBrk="0" fontAlgn="base" hangingPunct="0">
        <a:spcBef>
          <a:spcPct val="0"/>
        </a:spcBef>
        <a:spcAft>
          <a:spcPct val="0"/>
        </a:spcAft>
        <a:defRPr sz="4000" b="1"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gif"/><Relationship Id="rId7" Type="http://schemas.openxmlformats.org/officeDocument/2006/relationships/image" Target="../media/image8.png"/><Relationship Id="rId2" Type="http://schemas.openxmlformats.org/officeDocument/2006/relationships/image" Target="../media/image3.gif"/><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5" Type="http://schemas.openxmlformats.org/officeDocument/2006/relationships/hyperlink" Target="https://api.orphacode.org/" TargetMode="External"/><Relationship Id="rId4" Type="http://schemas.openxmlformats.org/officeDocument/2006/relationships/image" Target="../media/image27.png"/></Relationships>
</file>

<file path=ppt/slides/_rels/slide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31.png"/></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27.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image" Target="../media/image34.png"/><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10335" y="1628800"/>
            <a:ext cx="10884659" cy="1646302"/>
          </a:xfrm>
        </p:spPr>
        <p:txBody>
          <a:bodyPr/>
          <a:lstStyle/>
          <a:p>
            <a:r>
              <a:rPr lang="fr-FR" dirty="0" err="1">
                <a:solidFill>
                  <a:schemeClr val="accent1"/>
                </a:solidFill>
              </a:rPr>
              <a:t>Orphanet</a:t>
            </a:r>
            <a:r>
              <a:rPr lang="fr-FR" dirty="0">
                <a:solidFill>
                  <a:schemeClr val="accent1"/>
                </a:solidFill>
              </a:rPr>
              <a:t> Nomenclature Delivery Services</a:t>
            </a:r>
          </a:p>
        </p:txBody>
      </p:sp>
      <p:sp>
        <p:nvSpPr>
          <p:cNvPr id="4" name="Espace réservé du texte 3"/>
          <p:cNvSpPr>
            <a:spLocks noGrp="1"/>
          </p:cNvSpPr>
          <p:nvPr>
            <p:ph type="subTitle" idx="1"/>
          </p:nvPr>
        </p:nvSpPr>
        <p:spPr>
          <a:xfrm>
            <a:off x="1685510" y="4599131"/>
            <a:ext cx="5825202" cy="1096899"/>
          </a:xfrm>
        </p:spPr>
        <p:txBody>
          <a:bodyPr/>
          <a:lstStyle/>
          <a:p>
            <a:pPr algn="ctr">
              <a:spcBef>
                <a:spcPts val="500"/>
              </a:spcBef>
              <a:buSzPct val="70000"/>
            </a:pPr>
            <a:r>
              <a:rPr lang="en-GB" dirty="0"/>
              <a:t>Marc Hanauer</a:t>
            </a:r>
            <a:br>
              <a:rPr lang="en-GB" dirty="0"/>
            </a:br>
            <a:r>
              <a:rPr lang="en-GB" sz="1600" dirty="0"/>
              <a:t>marc.hanauer@inserm.fr</a:t>
            </a:r>
          </a:p>
          <a:p>
            <a:pPr algn="ctr">
              <a:spcBef>
                <a:spcPts val="500"/>
              </a:spcBef>
              <a:buSzPct val="70000"/>
            </a:pPr>
            <a:endParaRPr lang="en-GB" dirty="0"/>
          </a:p>
          <a:p>
            <a:r>
              <a:rPr lang="fr-FR" dirty="0"/>
              <a:t>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200" dirty="0" err="1"/>
              <a:t>Orphanet</a:t>
            </a:r>
            <a:r>
              <a:rPr lang="fr-FR" sz="3200" dirty="0"/>
              <a:t> nomenclature Pack</a:t>
            </a:r>
          </a:p>
        </p:txBody>
      </p:sp>
      <p:pic>
        <p:nvPicPr>
          <p:cNvPr id="4" name="Image 3">
            <a:extLst>
              <a:ext uri="{FF2B5EF4-FFF2-40B4-BE49-F238E27FC236}">
                <a16:creationId xmlns:a16="http://schemas.microsoft.com/office/drawing/2014/main" id="{ECB38B50-3286-4DA6-9F3A-CC96FBB52353}"/>
              </a:ext>
            </a:extLst>
          </p:cNvPr>
          <p:cNvPicPr>
            <a:picLocks noChangeAspect="1"/>
          </p:cNvPicPr>
          <p:nvPr/>
        </p:nvPicPr>
        <p:blipFill rotWithShape="1">
          <a:blip r:embed="rId2"/>
          <a:srcRect t="1245" b="15428"/>
          <a:stretch/>
        </p:blipFill>
        <p:spPr>
          <a:xfrm>
            <a:off x="415951" y="1071535"/>
            <a:ext cx="10293298" cy="4230470"/>
          </a:xfrm>
          <a:prstGeom prst="rect">
            <a:avLst/>
          </a:prstGeom>
        </p:spPr>
      </p:pic>
      <p:sp>
        <p:nvSpPr>
          <p:cNvPr id="10" name="Rectangle : coins arrondis 9">
            <a:extLst>
              <a:ext uri="{FF2B5EF4-FFF2-40B4-BE49-F238E27FC236}">
                <a16:creationId xmlns:a16="http://schemas.microsoft.com/office/drawing/2014/main" id="{14471CE8-9119-4C07-9084-B0BA1B1E10A4}"/>
              </a:ext>
            </a:extLst>
          </p:cNvPr>
          <p:cNvSpPr/>
          <p:nvPr/>
        </p:nvSpPr>
        <p:spPr>
          <a:xfrm>
            <a:off x="7993710" y="797815"/>
            <a:ext cx="2655295" cy="27372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www.orphadata.org</a:t>
            </a:r>
          </a:p>
        </p:txBody>
      </p:sp>
    </p:spTree>
    <p:extLst>
      <p:ext uri="{BB962C8B-B14F-4D97-AF65-F5344CB8AC3E}">
        <p14:creationId xmlns:p14="http://schemas.microsoft.com/office/powerpoint/2010/main" val="8926353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200" dirty="0" err="1"/>
              <a:t>Orphanet</a:t>
            </a:r>
            <a:r>
              <a:rPr lang="fr-FR" sz="3200" dirty="0"/>
              <a:t> nomenclature Pack</a:t>
            </a:r>
          </a:p>
        </p:txBody>
      </p:sp>
      <p:sp>
        <p:nvSpPr>
          <p:cNvPr id="10" name="Rectangle : coins arrondis 9">
            <a:extLst>
              <a:ext uri="{FF2B5EF4-FFF2-40B4-BE49-F238E27FC236}">
                <a16:creationId xmlns:a16="http://schemas.microsoft.com/office/drawing/2014/main" id="{14471CE8-9119-4C07-9084-B0BA1B1E10A4}"/>
              </a:ext>
            </a:extLst>
          </p:cNvPr>
          <p:cNvSpPr/>
          <p:nvPr/>
        </p:nvSpPr>
        <p:spPr>
          <a:xfrm>
            <a:off x="4790856" y="797815"/>
            <a:ext cx="5858150" cy="27372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https://github.com/orphanet-rare-diseases-issues/RD-CODE</a:t>
            </a:r>
          </a:p>
        </p:txBody>
      </p:sp>
      <p:pic>
        <p:nvPicPr>
          <p:cNvPr id="5" name="Image 4">
            <a:extLst>
              <a:ext uri="{FF2B5EF4-FFF2-40B4-BE49-F238E27FC236}">
                <a16:creationId xmlns:a16="http://schemas.microsoft.com/office/drawing/2014/main" id="{29DAF64E-62F8-4345-8DB0-D9A1F30A3BA0}"/>
              </a:ext>
            </a:extLst>
          </p:cNvPr>
          <p:cNvPicPr>
            <a:picLocks noChangeAspect="1"/>
          </p:cNvPicPr>
          <p:nvPr/>
        </p:nvPicPr>
        <p:blipFill>
          <a:blip r:embed="rId2"/>
          <a:stretch>
            <a:fillRect/>
          </a:stretch>
        </p:blipFill>
        <p:spPr>
          <a:xfrm>
            <a:off x="290355" y="1071535"/>
            <a:ext cx="11091555" cy="5470678"/>
          </a:xfrm>
          <a:prstGeom prst="rect">
            <a:avLst/>
          </a:prstGeom>
        </p:spPr>
      </p:pic>
    </p:spTree>
    <p:extLst>
      <p:ext uri="{BB962C8B-B14F-4D97-AF65-F5344CB8AC3E}">
        <p14:creationId xmlns:p14="http://schemas.microsoft.com/office/powerpoint/2010/main" val="40090691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200" dirty="0" err="1"/>
              <a:t>Orphanet</a:t>
            </a:r>
            <a:r>
              <a:rPr lang="fr-FR" sz="3200" dirty="0"/>
              <a:t> nomenclature API</a:t>
            </a:r>
          </a:p>
        </p:txBody>
      </p:sp>
      <p:sp>
        <p:nvSpPr>
          <p:cNvPr id="4" name="Espace réservé du contenu 3">
            <a:extLst>
              <a:ext uri="{FF2B5EF4-FFF2-40B4-BE49-F238E27FC236}">
                <a16:creationId xmlns:a16="http://schemas.microsoft.com/office/drawing/2014/main" id="{90083003-6AC0-A241-8C02-05A22A19F108}"/>
              </a:ext>
            </a:extLst>
          </p:cNvPr>
          <p:cNvSpPr>
            <a:spLocks noGrp="1"/>
          </p:cNvSpPr>
          <p:nvPr>
            <p:ph idx="1"/>
          </p:nvPr>
        </p:nvSpPr>
        <p:spPr>
          <a:xfrm>
            <a:off x="1820525" y="1191162"/>
            <a:ext cx="8229600" cy="2998930"/>
          </a:xfrm>
        </p:spPr>
        <p:txBody>
          <a:bodyPr/>
          <a:lstStyle/>
          <a:p>
            <a:r>
              <a:rPr lang="fr-FR" dirty="0"/>
              <a:t>API : Application </a:t>
            </a:r>
            <a:r>
              <a:rPr lang="fr-FR" dirty="0" err="1"/>
              <a:t>Programming</a:t>
            </a:r>
            <a:r>
              <a:rPr lang="fr-FR" dirty="0"/>
              <a:t> Interface</a:t>
            </a:r>
          </a:p>
          <a:p>
            <a:r>
              <a:rPr lang="en-US" dirty="0"/>
              <a:t>Defines interactions between multiple software intermediaries.</a:t>
            </a:r>
          </a:p>
          <a:p>
            <a:r>
              <a:rPr lang="en-US" dirty="0"/>
              <a:t>Defines the kinds of calls or requests  that can be made, how to make them, the data formats that should be used, the conventions to follow, etc.</a:t>
            </a:r>
          </a:p>
          <a:p>
            <a:r>
              <a:rPr lang="en-US" dirty="0"/>
              <a:t>Ease integration into software &amp; apps</a:t>
            </a:r>
            <a:endParaRPr lang="fr-FR" dirty="0"/>
          </a:p>
        </p:txBody>
      </p:sp>
    </p:spTree>
    <p:extLst>
      <p:ext uri="{BB962C8B-B14F-4D97-AF65-F5344CB8AC3E}">
        <p14:creationId xmlns:p14="http://schemas.microsoft.com/office/powerpoint/2010/main" val="8927363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200" dirty="0" err="1"/>
              <a:t>Orphanet</a:t>
            </a:r>
            <a:r>
              <a:rPr lang="fr-FR" sz="3200" dirty="0"/>
              <a:t> nomenclature API</a:t>
            </a:r>
          </a:p>
        </p:txBody>
      </p:sp>
      <p:sp>
        <p:nvSpPr>
          <p:cNvPr id="5" name="Espace réservé du contenu 4">
            <a:extLst>
              <a:ext uri="{FF2B5EF4-FFF2-40B4-BE49-F238E27FC236}">
                <a16:creationId xmlns:a16="http://schemas.microsoft.com/office/drawing/2014/main" id="{3A98F9DD-D89F-445D-AE13-D6CFFC3DB473}"/>
              </a:ext>
            </a:extLst>
          </p:cNvPr>
          <p:cNvSpPr>
            <a:spLocks noGrp="1"/>
          </p:cNvSpPr>
          <p:nvPr>
            <p:ph idx="1"/>
          </p:nvPr>
        </p:nvSpPr>
        <p:spPr>
          <a:xfrm>
            <a:off x="1505490" y="984250"/>
            <a:ext cx="10017605" cy="4889500"/>
          </a:xfrm>
        </p:spPr>
        <p:txBody>
          <a:bodyPr/>
          <a:lstStyle/>
          <a:p>
            <a:r>
              <a:rPr lang="fr-FR" dirty="0"/>
              <a:t>Follow standards :</a:t>
            </a:r>
          </a:p>
          <a:p>
            <a:pPr lvl="1"/>
            <a:r>
              <a:rPr lang="fr-FR" dirty="0"/>
              <a:t>Open API 3 </a:t>
            </a:r>
            <a:r>
              <a:rPr lang="fr-FR" dirty="0" err="1"/>
              <a:t>specifications</a:t>
            </a:r>
            <a:r>
              <a:rPr lang="fr-FR" dirty="0"/>
              <a:t> (</a:t>
            </a:r>
            <a:r>
              <a:rPr lang="fr-FR" dirty="0" err="1"/>
              <a:t>RESTFul</a:t>
            </a:r>
            <a:r>
              <a:rPr lang="fr-FR" dirty="0"/>
              <a:t>)</a:t>
            </a:r>
          </a:p>
          <a:p>
            <a:pPr lvl="1"/>
            <a:r>
              <a:rPr lang="fr-FR" dirty="0" err="1"/>
              <a:t>Response</a:t>
            </a:r>
            <a:r>
              <a:rPr lang="fr-FR" dirty="0"/>
              <a:t> in JSON Format (</a:t>
            </a:r>
            <a:r>
              <a:rPr lang="en-US" dirty="0"/>
              <a:t>lightweight data-interchange format. It is easy for humans to read and write. It is easy for machines to parse and generate)</a:t>
            </a:r>
          </a:p>
          <a:p>
            <a:pPr lvl="1"/>
            <a:r>
              <a:rPr lang="en-US" dirty="0"/>
              <a:t>Provide a comprehensive web interface to help developers</a:t>
            </a:r>
          </a:p>
          <a:p>
            <a:pPr lvl="1"/>
            <a:r>
              <a:rPr lang="en-US" dirty="0"/>
              <a:t>Self documented : definition of each possible actions, expected parameters and URLs</a:t>
            </a:r>
          </a:p>
          <a:p>
            <a:r>
              <a:rPr lang="en-US" dirty="0"/>
              <a:t>Only “GET” are available</a:t>
            </a:r>
            <a:endParaRPr lang="fr-FR" dirty="0"/>
          </a:p>
        </p:txBody>
      </p:sp>
      <p:sp>
        <p:nvSpPr>
          <p:cNvPr id="3" name="Rectangle : coins arrondis 2">
            <a:extLst>
              <a:ext uri="{FF2B5EF4-FFF2-40B4-BE49-F238E27FC236}">
                <a16:creationId xmlns:a16="http://schemas.microsoft.com/office/drawing/2014/main" id="{E5AD3DCB-6527-4DFB-820D-CCFC8FBC69BC}"/>
              </a:ext>
            </a:extLst>
          </p:cNvPr>
          <p:cNvSpPr/>
          <p:nvPr/>
        </p:nvSpPr>
        <p:spPr>
          <a:xfrm>
            <a:off x="7311135" y="635000"/>
            <a:ext cx="3060340" cy="3187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https://api.orphacode.org/</a:t>
            </a:r>
          </a:p>
        </p:txBody>
      </p:sp>
    </p:spTree>
    <p:extLst>
      <p:ext uri="{BB962C8B-B14F-4D97-AF65-F5344CB8AC3E}">
        <p14:creationId xmlns:p14="http://schemas.microsoft.com/office/powerpoint/2010/main" val="37806612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200" dirty="0" err="1"/>
              <a:t>Orphanet</a:t>
            </a:r>
            <a:r>
              <a:rPr lang="fr-FR" sz="3200" dirty="0"/>
              <a:t> nomenclature API</a:t>
            </a:r>
          </a:p>
        </p:txBody>
      </p:sp>
      <p:sp>
        <p:nvSpPr>
          <p:cNvPr id="5" name="Espace réservé du contenu 4">
            <a:extLst>
              <a:ext uri="{FF2B5EF4-FFF2-40B4-BE49-F238E27FC236}">
                <a16:creationId xmlns:a16="http://schemas.microsoft.com/office/drawing/2014/main" id="{3A98F9DD-D89F-445D-AE13-D6CFFC3DB473}"/>
              </a:ext>
            </a:extLst>
          </p:cNvPr>
          <p:cNvSpPr>
            <a:spLocks noGrp="1"/>
          </p:cNvSpPr>
          <p:nvPr>
            <p:ph idx="1"/>
          </p:nvPr>
        </p:nvSpPr>
        <p:spPr>
          <a:xfrm>
            <a:off x="1651000" y="984250"/>
            <a:ext cx="8089900" cy="4889500"/>
          </a:xfrm>
        </p:spPr>
        <p:txBody>
          <a:bodyPr/>
          <a:lstStyle/>
          <a:p>
            <a:r>
              <a:rPr lang="fr-FR" dirty="0"/>
              <a:t> </a:t>
            </a:r>
          </a:p>
        </p:txBody>
      </p:sp>
      <p:sp>
        <p:nvSpPr>
          <p:cNvPr id="4" name="ZoneTexte 3">
            <a:extLst>
              <a:ext uri="{FF2B5EF4-FFF2-40B4-BE49-F238E27FC236}">
                <a16:creationId xmlns:a16="http://schemas.microsoft.com/office/drawing/2014/main" id="{5F41AD94-F128-4ED8-ACAA-2C4B476FA212}"/>
              </a:ext>
            </a:extLst>
          </p:cNvPr>
          <p:cNvSpPr txBox="1"/>
          <p:nvPr/>
        </p:nvSpPr>
        <p:spPr>
          <a:xfrm>
            <a:off x="169334" y="1943835"/>
            <a:ext cx="7380820" cy="2585323"/>
          </a:xfrm>
          <a:prstGeom prst="rect">
            <a:avLst/>
          </a:prstGeom>
          <a:noFill/>
        </p:spPr>
        <p:txBody>
          <a:bodyPr wrap="square" rtlCol="0">
            <a:spAutoFit/>
          </a:bodyPr>
          <a:lstStyle/>
          <a:p>
            <a:r>
              <a:rPr lang="fr-FR" b="1" dirty="0"/>
              <a:t>Orphanet nomenclature</a:t>
            </a:r>
          </a:p>
          <a:p>
            <a:r>
              <a:rPr lang="fr-FR" dirty="0" err="1"/>
              <a:t>Updated</a:t>
            </a:r>
            <a:r>
              <a:rPr lang="fr-FR" dirty="0"/>
              <a:t> once a </a:t>
            </a:r>
            <a:r>
              <a:rPr lang="fr-FR" dirty="0" err="1"/>
              <a:t>year</a:t>
            </a:r>
            <a:endParaRPr lang="fr-FR" dirty="0"/>
          </a:p>
          <a:p>
            <a:r>
              <a:rPr lang="fr-FR" dirty="0" err="1"/>
              <a:t>Dedicated</a:t>
            </a:r>
            <a:r>
              <a:rPr lang="fr-FR" dirty="0"/>
              <a:t> to </a:t>
            </a:r>
            <a:r>
              <a:rPr lang="fr-FR" dirty="0" err="1"/>
              <a:t>coding</a:t>
            </a:r>
            <a:r>
              <a:rPr lang="fr-FR" dirty="0"/>
              <a:t> </a:t>
            </a:r>
            <a:r>
              <a:rPr lang="fr-FR" dirty="0" err="1"/>
              <a:t>purposes</a:t>
            </a:r>
            <a:br>
              <a:rPr lang="fr-FR" dirty="0"/>
            </a:br>
            <a:r>
              <a:rPr lang="fr-FR" dirty="0"/>
              <a:t>(point to the possible « best » code)</a:t>
            </a:r>
          </a:p>
          <a:p>
            <a:br>
              <a:rPr lang="fr-FR" dirty="0"/>
            </a:br>
            <a:r>
              <a:rPr lang="fr-FR" dirty="0"/>
              <a:t>(ICD &amp; </a:t>
            </a:r>
            <a:r>
              <a:rPr lang="fr-FR" dirty="0" err="1"/>
              <a:t>Omim</a:t>
            </a:r>
            <a:r>
              <a:rPr lang="fr-FR" dirty="0"/>
              <a:t> </a:t>
            </a:r>
            <a:r>
              <a:rPr lang="fr-FR" dirty="0" err="1"/>
              <a:t>mappings</a:t>
            </a:r>
            <a:r>
              <a:rPr lang="fr-FR" dirty="0"/>
              <a:t>)</a:t>
            </a:r>
            <a:br>
              <a:rPr lang="fr-FR" dirty="0"/>
            </a:br>
            <a:br>
              <a:rPr lang="fr-FR" dirty="0"/>
            </a:br>
            <a:br>
              <a:rPr lang="fr-FR" dirty="0"/>
            </a:br>
            <a:endParaRPr lang="fr-FR" dirty="0"/>
          </a:p>
        </p:txBody>
      </p:sp>
      <p:pic>
        <p:nvPicPr>
          <p:cNvPr id="6" name="Image 5">
            <a:extLst>
              <a:ext uri="{FF2B5EF4-FFF2-40B4-BE49-F238E27FC236}">
                <a16:creationId xmlns:a16="http://schemas.microsoft.com/office/drawing/2014/main" id="{85B13AB1-F512-4FC3-9BBD-DAB29EAAE677}"/>
              </a:ext>
            </a:extLst>
          </p:cNvPr>
          <p:cNvPicPr>
            <a:picLocks noChangeAspect="1"/>
          </p:cNvPicPr>
          <p:nvPr/>
        </p:nvPicPr>
        <p:blipFill rotWithShape="1">
          <a:blip r:embed="rId2"/>
          <a:srcRect l="11029" r="10623"/>
          <a:stretch/>
        </p:blipFill>
        <p:spPr>
          <a:xfrm>
            <a:off x="3935760" y="1241338"/>
            <a:ext cx="7380820" cy="4543196"/>
          </a:xfrm>
          <a:prstGeom prst="rect">
            <a:avLst/>
          </a:prstGeom>
        </p:spPr>
      </p:pic>
      <p:sp>
        <p:nvSpPr>
          <p:cNvPr id="7" name="Rectangle : coins arrondis 6">
            <a:extLst>
              <a:ext uri="{FF2B5EF4-FFF2-40B4-BE49-F238E27FC236}">
                <a16:creationId xmlns:a16="http://schemas.microsoft.com/office/drawing/2014/main" id="{AC7BCF58-A467-41FA-934E-E57AC55C2FDA}"/>
              </a:ext>
            </a:extLst>
          </p:cNvPr>
          <p:cNvSpPr/>
          <p:nvPr/>
        </p:nvSpPr>
        <p:spPr>
          <a:xfrm>
            <a:off x="7311135" y="635000"/>
            <a:ext cx="3060340" cy="3187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https://api.orphacode.org/</a:t>
            </a:r>
          </a:p>
        </p:txBody>
      </p:sp>
    </p:spTree>
    <p:extLst>
      <p:ext uri="{BB962C8B-B14F-4D97-AF65-F5344CB8AC3E}">
        <p14:creationId xmlns:p14="http://schemas.microsoft.com/office/powerpoint/2010/main" val="18155558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200" dirty="0" err="1"/>
              <a:t>Orphanet</a:t>
            </a:r>
            <a:r>
              <a:rPr lang="fr-FR" sz="3200" dirty="0"/>
              <a:t> nomenclature API</a:t>
            </a:r>
          </a:p>
        </p:txBody>
      </p:sp>
      <p:sp>
        <p:nvSpPr>
          <p:cNvPr id="5" name="Espace réservé du contenu 4">
            <a:extLst>
              <a:ext uri="{FF2B5EF4-FFF2-40B4-BE49-F238E27FC236}">
                <a16:creationId xmlns:a16="http://schemas.microsoft.com/office/drawing/2014/main" id="{3A98F9DD-D89F-445D-AE13-D6CFFC3DB473}"/>
              </a:ext>
            </a:extLst>
          </p:cNvPr>
          <p:cNvSpPr>
            <a:spLocks noGrp="1"/>
          </p:cNvSpPr>
          <p:nvPr>
            <p:ph idx="1"/>
          </p:nvPr>
        </p:nvSpPr>
        <p:spPr>
          <a:xfrm>
            <a:off x="1651000" y="984250"/>
            <a:ext cx="8089900" cy="4889500"/>
          </a:xfrm>
        </p:spPr>
        <p:txBody>
          <a:bodyPr/>
          <a:lstStyle/>
          <a:p>
            <a:r>
              <a:rPr lang="fr-FR" dirty="0"/>
              <a:t> </a:t>
            </a:r>
          </a:p>
        </p:txBody>
      </p:sp>
      <p:pic>
        <p:nvPicPr>
          <p:cNvPr id="3" name="Image 2">
            <a:extLst>
              <a:ext uri="{FF2B5EF4-FFF2-40B4-BE49-F238E27FC236}">
                <a16:creationId xmlns:a16="http://schemas.microsoft.com/office/drawing/2014/main" id="{0F8F12CD-4889-4AE7-95C6-D2FFC6AA7934}"/>
              </a:ext>
            </a:extLst>
          </p:cNvPr>
          <p:cNvPicPr>
            <a:picLocks noChangeAspect="1"/>
          </p:cNvPicPr>
          <p:nvPr/>
        </p:nvPicPr>
        <p:blipFill>
          <a:blip r:embed="rId2"/>
          <a:stretch>
            <a:fillRect/>
          </a:stretch>
        </p:blipFill>
        <p:spPr>
          <a:xfrm>
            <a:off x="1524000" y="1596622"/>
            <a:ext cx="9144000" cy="4277128"/>
          </a:xfrm>
          <a:prstGeom prst="rect">
            <a:avLst/>
          </a:prstGeom>
        </p:spPr>
      </p:pic>
      <p:sp>
        <p:nvSpPr>
          <p:cNvPr id="7" name="Rectangle : coins arrondis 6">
            <a:extLst>
              <a:ext uri="{FF2B5EF4-FFF2-40B4-BE49-F238E27FC236}">
                <a16:creationId xmlns:a16="http://schemas.microsoft.com/office/drawing/2014/main" id="{E94D8345-79A7-4024-96A1-902E1A5FF000}"/>
              </a:ext>
            </a:extLst>
          </p:cNvPr>
          <p:cNvSpPr/>
          <p:nvPr/>
        </p:nvSpPr>
        <p:spPr>
          <a:xfrm>
            <a:off x="9043323" y="5281941"/>
            <a:ext cx="1395155" cy="540060"/>
          </a:xfrm>
          <a:prstGeom prst="roundRect">
            <a:avLst/>
          </a:prstGeom>
          <a:noFill/>
          <a:ln>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fr-FR"/>
          </a:p>
        </p:txBody>
      </p:sp>
      <p:pic>
        <p:nvPicPr>
          <p:cNvPr id="8" name="Image 7">
            <a:extLst>
              <a:ext uri="{FF2B5EF4-FFF2-40B4-BE49-F238E27FC236}">
                <a16:creationId xmlns:a16="http://schemas.microsoft.com/office/drawing/2014/main" id="{150CE244-9AFA-44DD-AE14-0B3A70D9C8F2}"/>
              </a:ext>
            </a:extLst>
          </p:cNvPr>
          <p:cNvPicPr>
            <a:picLocks noChangeAspect="1"/>
          </p:cNvPicPr>
          <p:nvPr/>
        </p:nvPicPr>
        <p:blipFill>
          <a:blip r:embed="rId3"/>
          <a:stretch>
            <a:fillRect/>
          </a:stretch>
        </p:blipFill>
        <p:spPr>
          <a:xfrm>
            <a:off x="2305050" y="1471613"/>
            <a:ext cx="7581900" cy="3914775"/>
          </a:xfrm>
          <a:prstGeom prst="rect">
            <a:avLst/>
          </a:prstGeom>
        </p:spPr>
      </p:pic>
      <p:sp>
        <p:nvSpPr>
          <p:cNvPr id="9" name="Rectangle : coins arrondis 8">
            <a:extLst>
              <a:ext uri="{FF2B5EF4-FFF2-40B4-BE49-F238E27FC236}">
                <a16:creationId xmlns:a16="http://schemas.microsoft.com/office/drawing/2014/main" id="{5FF50DCE-C5DB-4B0B-B274-A1382422C01D}"/>
              </a:ext>
            </a:extLst>
          </p:cNvPr>
          <p:cNvSpPr/>
          <p:nvPr/>
        </p:nvSpPr>
        <p:spPr>
          <a:xfrm>
            <a:off x="7311135" y="635000"/>
            <a:ext cx="3060340" cy="3187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https://api.orphacode.org/</a:t>
            </a:r>
          </a:p>
        </p:txBody>
      </p:sp>
    </p:spTree>
    <p:extLst>
      <p:ext uri="{BB962C8B-B14F-4D97-AF65-F5344CB8AC3E}">
        <p14:creationId xmlns:p14="http://schemas.microsoft.com/office/powerpoint/2010/main" val="1290771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200" dirty="0" err="1"/>
              <a:t>Orphanet</a:t>
            </a:r>
            <a:r>
              <a:rPr lang="fr-FR" sz="3200" dirty="0"/>
              <a:t> nomenclature API</a:t>
            </a:r>
          </a:p>
        </p:txBody>
      </p:sp>
      <p:sp>
        <p:nvSpPr>
          <p:cNvPr id="5" name="Espace réservé du contenu 4">
            <a:extLst>
              <a:ext uri="{FF2B5EF4-FFF2-40B4-BE49-F238E27FC236}">
                <a16:creationId xmlns:a16="http://schemas.microsoft.com/office/drawing/2014/main" id="{3A98F9DD-D89F-445D-AE13-D6CFFC3DB473}"/>
              </a:ext>
            </a:extLst>
          </p:cNvPr>
          <p:cNvSpPr>
            <a:spLocks noGrp="1"/>
          </p:cNvSpPr>
          <p:nvPr>
            <p:ph idx="1"/>
          </p:nvPr>
        </p:nvSpPr>
        <p:spPr>
          <a:xfrm>
            <a:off x="1651000" y="984250"/>
            <a:ext cx="8089900" cy="4889500"/>
          </a:xfrm>
        </p:spPr>
        <p:txBody>
          <a:bodyPr/>
          <a:lstStyle/>
          <a:p>
            <a:r>
              <a:rPr lang="fr-FR" dirty="0"/>
              <a:t>List all the possible « GET »</a:t>
            </a:r>
          </a:p>
        </p:txBody>
      </p:sp>
      <p:pic>
        <p:nvPicPr>
          <p:cNvPr id="4" name="Image 3">
            <a:extLst>
              <a:ext uri="{FF2B5EF4-FFF2-40B4-BE49-F238E27FC236}">
                <a16:creationId xmlns:a16="http://schemas.microsoft.com/office/drawing/2014/main" id="{9EF7528B-1CF7-4164-9796-56BFB17F32DF}"/>
              </a:ext>
            </a:extLst>
          </p:cNvPr>
          <p:cNvPicPr>
            <a:picLocks noChangeAspect="1"/>
          </p:cNvPicPr>
          <p:nvPr/>
        </p:nvPicPr>
        <p:blipFill>
          <a:blip r:embed="rId2"/>
          <a:stretch>
            <a:fillRect/>
          </a:stretch>
        </p:blipFill>
        <p:spPr>
          <a:xfrm>
            <a:off x="1190455" y="1525225"/>
            <a:ext cx="9423592" cy="4740782"/>
          </a:xfrm>
          <a:prstGeom prst="rect">
            <a:avLst/>
          </a:prstGeom>
        </p:spPr>
      </p:pic>
      <p:sp>
        <p:nvSpPr>
          <p:cNvPr id="6" name="Rectangle : coins arrondis 5">
            <a:extLst>
              <a:ext uri="{FF2B5EF4-FFF2-40B4-BE49-F238E27FC236}">
                <a16:creationId xmlns:a16="http://schemas.microsoft.com/office/drawing/2014/main" id="{569BE0D4-763D-4342-B705-EF4078B7CD14}"/>
              </a:ext>
            </a:extLst>
          </p:cNvPr>
          <p:cNvSpPr/>
          <p:nvPr/>
        </p:nvSpPr>
        <p:spPr>
          <a:xfrm>
            <a:off x="7311135" y="635000"/>
            <a:ext cx="3060340" cy="3187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https://api.orphacode.org/</a:t>
            </a:r>
          </a:p>
        </p:txBody>
      </p:sp>
    </p:spTree>
    <p:extLst>
      <p:ext uri="{BB962C8B-B14F-4D97-AF65-F5344CB8AC3E}">
        <p14:creationId xmlns:p14="http://schemas.microsoft.com/office/powerpoint/2010/main" val="20811105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200" dirty="0" err="1"/>
              <a:t>Orphanet</a:t>
            </a:r>
            <a:r>
              <a:rPr lang="fr-FR" sz="3200" dirty="0"/>
              <a:t> nomenclature API</a:t>
            </a:r>
          </a:p>
        </p:txBody>
      </p:sp>
      <p:sp>
        <p:nvSpPr>
          <p:cNvPr id="5" name="Espace réservé du contenu 4">
            <a:extLst>
              <a:ext uri="{FF2B5EF4-FFF2-40B4-BE49-F238E27FC236}">
                <a16:creationId xmlns:a16="http://schemas.microsoft.com/office/drawing/2014/main" id="{3A98F9DD-D89F-445D-AE13-D6CFFC3DB473}"/>
              </a:ext>
            </a:extLst>
          </p:cNvPr>
          <p:cNvSpPr>
            <a:spLocks noGrp="1"/>
          </p:cNvSpPr>
          <p:nvPr>
            <p:ph idx="1"/>
          </p:nvPr>
        </p:nvSpPr>
        <p:spPr>
          <a:xfrm>
            <a:off x="1651000" y="863715"/>
            <a:ext cx="8089900" cy="4889500"/>
          </a:xfrm>
        </p:spPr>
        <p:txBody>
          <a:bodyPr/>
          <a:lstStyle/>
          <a:p>
            <a:r>
              <a:rPr lang="fr-FR" sz="2000" dirty="0"/>
              <a:t>For </a:t>
            </a:r>
            <a:r>
              <a:rPr lang="fr-FR" sz="2000" dirty="0" err="1"/>
              <a:t>each</a:t>
            </a:r>
            <a:r>
              <a:rPr lang="fr-FR" sz="2000" dirty="0"/>
              <a:t> « GET », display </a:t>
            </a:r>
            <a:r>
              <a:rPr lang="fr-FR" sz="2000" dirty="0" err="1"/>
              <a:t>expected</a:t>
            </a:r>
            <a:r>
              <a:rPr lang="fr-FR" sz="2000" dirty="0"/>
              <a:t> </a:t>
            </a:r>
            <a:r>
              <a:rPr lang="fr-FR" sz="2000" dirty="0" err="1"/>
              <a:t>parameters</a:t>
            </a:r>
            <a:r>
              <a:rPr lang="fr-FR" sz="2000" dirty="0"/>
              <a:t> and a </a:t>
            </a:r>
            <a:r>
              <a:rPr lang="fr-FR" sz="2000" dirty="0" err="1"/>
              <a:t>purpose</a:t>
            </a:r>
            <a:r>
              <a:rPr lang="fr-FR" sz="2000" dirty="0"/>
              <a:t> </a:t>
            </a:r>
            <a:r>
              <a:rPr lang="fr-FR" sz="2000" dirty="0" err="1"/>
              <a:t>definition</a:t>
            </a:r>
            <a:r>
              <a:rPr lang="fr-FR" sz="2000" dirty="0"/>
              <a:t> </a:t>
            </a:r>
          </a:p>
        </p:txBody>
      </p:sp>
      <p:pic>
        <p:nvPicPr>
          <p:cNvPr id="3" name="Image 2">
            <a:extLst>
              <a:ext uri="{FF2B5EF4-FFF2-40B4-BE49-F238E27FC236}">
                <a16:creationId xmlns:a16="http://schemas.microsoft.com/office/drawing/2014/main" id="{0F439F65-A514-4EA2-A7FE-46890565006C}"/>
              </a:ext>
            </a:extLst>
          </p:cNvPr>
          <p:cNvPicPr>
            <a:picLocks noChangeAspect="1"/>
          </p:cNvPicPr>
          <p:nvPr/>
        </p:nvPicPr>
        <p:blipFill>
          <a:blip r:embed="rId2"/>
          <a:stretch>
            <a:fillRect/>
          </a:stretch>
        </p:blipFill>
        <p:spPr>
          <a:xfrm>
            <a:off x="999940" y="1268760"/>
            <a:ext cx="9541060" cy="5049586"/>
          </a:xfrm>
          <a:prstGeom prst="rect">
            <a:avLst/>
          </a:prstGeom>
        </p:spPr>
      </p:pic>
      <p:sp>
        <p:nvSpPr>
          <p:cNvPr id="6" name="Rectangle : coins arrondis 5">
            <a:extLst>
              <a:ext uri="{FF2B5EF4-FFF2-40B4-BE49-F238E27FC236}">
                <a16:creationId xmlns:a16="http://schemas.microsoft.com/office/drawing/2014/main" id="{46FA3D63-7561-493F-9BCB-727121150F7E}"/>
              </a:ext>
            </a:extLst>
          </p:cNvPr>
          <p:cNvSpPr/>
          <p:nvPr/>
        </p:nvSpPr>
        <p:spPr>
          <a:xfrm>
            <a:off x="9536865" y="2348880"/>
            <a:ext cx="855095" cy="45005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1959878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200" dirty="0" err="1"/>
              <a:t>Orphanet</a:t>
            </a:r>
            <a:r>
              <a:rPr lang="fr-FR" sz="3200" dirty="0"/>
              <a:t> nomenclature API</a:t>
            </a:r>
          </a:p>
        </p:txBody>
      </p:sp>
      <p:sp>
        <p:nvSpPr>
          <p:cNvPr id="5" name="Espace réservé du contenu 4">
            <a:extLst>
              <a:ext uri="{FF2B5EF4-FFF2-40B4-BE49-F238E27FC236}">
                <a16:creationId xmlns:a16="http://schemas.microsoft.com/office/drawing/2014/main" id="{3A98F9DD-D89F-445D-AE13-D6CFFC3DB473}"/>
              </a:ext>
            </a:extLst>
          </p:cNvPr>
          <p:cNvSpPr>
            <a:spLocks noGrp="1"/>
          </p:cNvSpPr>
          <p:nvPr>
            <p:ph idx="1"/>
          </p:nvPr>
        </p:nvSpPr>
        <p:spPr>
          <a:xfrm>
            <a:off x="1651000" y="984250"/>
            <a:ext cx="8089900" cy="4889500"/>
          </a:xfrm>
        </p:spPr>
        <p:txBody>
          <a:bodyPr/>
          <a:lstStyle/>
          <a:p>
            <a:r>
              <a:rPr lang="fr-FR" dirty="0"/>
              <a:t>You can </a:t>
            </a:r>
            <a:r>
              <a:rPr lang="fr-FR" dirty="0" err="1"/>
              <a:t>try</a:t>
            </a:r>
            <a:r>
              <a:rPr lang="fr-FR" dirty="0"/>
              <a:t> </a:t>
            </a:r>
            <a:r>
              <a:rPr lang="fr-FR" dirty="0" err="1"/>
              <a:t>it</a:t>
            </a:r>
            <a:r>
              <a:rPr lang="fr-FR" dirty="0"/>
              <a:t> </a:t>
            </a:r>
            <a:r>
              <a:rPr lang="fr-FR" dirty="0" err="1"/>
              <a:t>from</a:t>
            </a:r>
            <a:r>
              <a:rPr lang="fr-FR" dirty="0"/>
              <a:t> </a:t>
            </a:r>
            <a:r>
              <a:rPr lang="fr-FR" dirty="0" err="1"/>
              <a:t>this</a:t>
            </a:r>
            <a:r>
              <a:rPr lang="fr-FR" dirty="0"/>
              <a:t> interface !</a:t>
            </a:r>
          </a:p>
        </p:txBody>
      </p:sp>
      <p:pic>
        <p:nvPicPr>
          <p:cNvPr id="4" name="Image 3">
            <a:extLst>
              <a:ext uri="{FF2B5EF4-FFF2-40B4-BE49-F238E27FC236}">
                <a16:creationId xmlns:a16="http://schemas.microsoft.com/office/drawing/2014/main" id="{6A47F16A-FB27-410B-9E18-3F857D012BD3}"/>
              </a:ext>
            </a:extLst>
          </p:cNvPr>
          <p:cNvPicPr>
            <a:picLocks noChangeAspect="1"/>
          </p:cNvPicPr>
          <p:nvPr/>
        </p:nvPicPr>
        <p:blipFill>
          <a:blip r:embed="rId2"/>
          <a:stretch>
            <a:fillRect/>
          </a:stretch>
        </p:blipFill>
        <p:spPr>
          <a:xfrm>
            <a:off x="740405" y="1634655"/>
            <a:ext cx="11030602" cy="4299299"/>
          </a:xfrm>
          <a:prstGeom prst="rect">
            <a:avLst/>
          </a:prstGeom>
        </p:spPr>
      </p:pic>
      <p:sp>
        <p:nvSpPr>
          <p:cNvPr id="7" name="Flèche : gauche 6">
            <a:extLst>
              <a:ext uri="{FF2B5EF4-FFF2-40B4-BE49-F238E27FC236}">
                <a16:creationId xmlns:a16="http://schemas.microsoft.com/office/drawing/2014/main" id="{49011A14-543A-49B4-B9B7-C6CF2D6B3024}"/>
              </a:ext>
            </a:extLst>
          </p:cNvPr>
          <p:cNvSpPr/>
          <p:nvPr/>
        </p:nvSpPr>
        <p:spPr>
          <a:xfrm>
            <a:off x="5060885" y="4914166"/>
            <a:ext cx="360040" cy="13501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ZoneTexte 7">
            <a:extLst>
              <a:ext uri="{FF2B5EF4-FFF2-40B4-BE49-F238E27FC236}">
                <a16:creationId xmlns:a16="http://schemas.microsoft.com/office/drawing/2014/main" id="{74DF281E-8A51-4C4B-ABE8-8A23206B9B6F}"/>
              </a:ext>
            </a:extLst>
          </p:cNvPr>
          <p:cNvSpPr txBox="1"/>
          <p:nvPr/>
        </p:nvSpPr>
        <p:spPr>
          <a:xfrm>
            <a:off x="5491604" y="4768604"/>
            <a:ext cx="3493264" cy="369332"/>
          </a:xfrm>
          <a:prstGeom prst="rect">
            <a:avLst/>
          </a:prstGeom>
          <a:noFill/>
        </p:spPr>
        <p:txBody>
          <a:bodyPr wrap="none" rtlCol="0">
            <a:spAutoFit/>
          </a:bodyPr>
          <a:lstStyle/>
          <a:p>
            <a:r>
              <a:rPr lang="fr-FR" dirty="0"/>
              <a:t>Enter an </a:t>
            </a:r>
            <a:r>
              <a:rPr lang="fr-FR" dirty="0" err="1"/>
              <a:t>expected</a:t>
            </a:r>
            <a:r>
              <a:rPr lang="fr-FR" dirty="0"/>
              <a:t> </a:t>
            </a:r>
            <a:r>
              <a:rPr lang="fr-FR" dirty="0" err="1"/>
              <a:t>ORPHACode</a:t>
            </a:r>
            <a:endParaRPr lang="fr-FR" dirty="0"/>
          </a:p>
        </p:txBody>
      </p:sp>
      <p:sp>
        <p:nvSpPr>
          <p:cNvPr id="9" name="Flèche : haut 8">
            <a:extLst>
              <a:ext uri="{FF2B5EF4-FFF2-40B4-BE49-F238E27FC236}">
                <a16:creationId xmlns:a16="http://schemas.microsoft.com/office/drawing/2014/main" id="{5E60F4D5-346E-4E4C-B7D0-6EBC81E7D4B6}"/>
              </a:ext>
            </a:extLst>
          </p:cNvPr>
          <p:cNvSpPr/>
          <p:nvPr/>
        </p:nvSpPr>
        <p:spPr>
          <a:xfrm>
            <a:off x="5822951" y="5728460"/>
            <a:ext cx="265035" cy="36933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ZoneTexte 9">
            <a:extLst>
              <a:ext uri="{FF2B5EF4-FFF2-40B4-BE49-F238E27FC236}">
                <a16:creationId xmlns:a16="http://schemas.microsoft.com/office/drawing/2014/main" id="{0202323A-5B31-4512-B8CA-B52C3CD2EE1C}"/>
              </a:ext>
            </a:extLst>
          </p:cNvPr>
          <p:cNvSpPr txBox="1"/>
          <p:nvPr/>
        </p:nvSpPr>
        <p:spPr>
          <a:xfrm>
            <a:off x="5073926" y="6075144"/>
            <a:ext cx="2044149" cy="369332"/>
          </a:xfrm>
          <a:prstGeom prst="rect">
            <a:avLst/>
          </a:prstGeom>
          <a:noFill/>
        </p:spPr>
        <p:txBody>
          <a:bodyPr wrap="none" rtlCol="0">
            <a:spAutoFit/>
          </a:bodyPr>
          <a:lstStyle/>
          <a:p>
            <a:r>
              <a:rPr lang="fr-FR" dirty="0" err="1"/>
              <a:t>Execute</a:t>
            </a:r>
            <a:r>
              <a:rPr lang="fr-FR" dirty="0"/>
              <a:t> the </a:t>
            </a:r>
            <a:r>
              <a:rPr lang="fr-FR" dirty="0" err="1"/>
              <a:t>query</a:t>
            </a:r>
            <a:endParaRPr lang="fr-FR" dirty="0"/>
          </a:p>
        </p:txBody>
      </p:sp>
      <p:sp>
        <p:nvSpPr>
          <p:cNvPr id="11" name="Rectangle : coins arrondis 10">
            <a:extLst>
              <a:ext uri="{FF2B5EF4-FFF2-40B4-BE49-F238E27FC236}">
                <a16:creationId xmlns:a16="http://schemas.microsoft.com/office/drawing/2014/main" id="{C1D3F84E-2BE8-4FD8-B29C-EF9804C43E37}"/>
              </a:ext>
            </a:extLst>
          </p:cNvPr>
          <p:cNvSpPr/>
          <p:nvPr/>
        </p:nvSpPr>
        <p:spPr>
          <a:xfrm>
            <a:off x="7311135" y="635000"/>
            <a:ext cx="3060340" cy="3187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https://api.orphacode.org/</a:t>
            </a:r>
          </a:p>
        </p:txBody>
      </p:sp>
    </p:spTree>
    <p:extLst>
      <p:ext uri="{BB962C8B-B14F-4D97-AF65-F5344CB8AC3E}">
        <p14:creationId xmlns:p14="http://schemas.microsoft.com/office/powerpoint/2010/main" val="24462040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200" dirty="0" err="1"/>
              <a:t>Orphanet</a:t>
            </a:r>
            <a:r>
              <a:rPr lang="fr-FR" sz="3200" dirty="0"/>
              <a:t> nomenclature API</a:t>
            </a:r>
          </a:p>
        </p:txBody>
      </p:sp>
      <p:sp>
        <p:nvSpPr>
          <p:cNvPr id="5" name="Espace réservé du contenu 4">
            <a:extLst>
              <a:ext uri="{FF2B5EF4-FFF2-40B4-BE49-F238E27FC236}">
                <a16:creationId xmlns:a16="http://schemas.microsoft.com/office/drawing/2014/main" id="{3A98F9DD-D89F-445D-AE13-D6CFFC3DB473}"/>
              </a:ext>
            </a:extLst>
          </p:cNvPr>
          <p:cNvSpPr>
            <a:spLocks noGrp="1"/>
          </p:cNvSpPr>
          <p:nvPr>
            <p:ph idx="1"/>
          </p:nvPr>
        </p:nvSpPr>
        <p:spPr>
          <a:xfrm>
            <a:off x="1688984" y="899733"/>
            <a:ext cx="8089900" cy="4889500"/>
          </a:xfrm>
        </p:spPr>
        <p:txBody>
          <a:bodyPr/>
          <a:lstStyle/>
          <a:p>
            <a:r>
              <a:rPr lang="fr-FR" dirty="0"/>
              <a:t> </a:t>
            </a:r>
          </a:p>
        </p:txBody>
      </p:sp>
      <p:pic>
        <p:nvPicPr>
          <p:cNvPr id="3" name="Image 2">
            <a:extLst>
              <a:ext uri="{FF2B5EF4-FFF2-40B4-BE49-F238E27FC236}">
                <a16:creationId xmlns:a16="http://schemas.microsoft.com/office/drawing/2014/main" id="{6C7E6617-A941-406E-BD78-5E7ADC8BB459}"/>
              </a:ext>
            </a:extLst>
          </p:cNvPr>
          <p:cNvPicPr>
            <a:picLocks noChangeAspect="1"/>
          </p:cNvPicPr>
          <p:nvPr/>
        </p:nvPicPr>
        <p:blipFill>
          <a:blip r:embed="rId2"/>
          <a:stretch>
            <a:fillRect/>
          </a:stretch>
        </p:blipFill>
        <p:spPr>
          <a:xfrm>
            <a:off x="1524000" y="1715996"/>
            <a:ext cx="9144000" cy="3426009"/>
          </a:xfrm>
          <a:prstGeom prst="rect">
            <a:avLst/>
          </a:prstGeom>
        </p:spPr>
      </p:pic>
      <p:sp>
        <p:nvSpPr>
          <p:cNvPr id="6" name="Flèche : gauche 5">
            <a:extLst>
              <a:ext uri="{FF2B5EF4-FFF2-40B4-BE49-F238E27FC236}">
                <a16:creationId xmlns:a16="http://schemas.microsoft.com/office/drawing/2014/main" id="{23CB589D-8214-4FF2-BA40-4D3E0BF91051}"/>
              </a:ext>
            </a:extLst>
          </p:cNvPr>
          <p:cNvSpPr/>
          <p:nvPr/>
        </p:nvSpPr>
        <p:spPr>
          <a:xfrm>
            <a:off x="1966635" y="2276727"/>
            <a:ext cx="315035" cy="13501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ZoneTexte 10">
            <a:extLst>
              <a:ext uri="{FF2B5EF4-FFF2-40B4-BE49-F238E27FC236}">
                <a16:creationId xmlns:a16="http://schemas.microsoft.com/office/drawing/2014/main" id="{22F2A021-4FBC-4A53-B583-298464C47AAF}"/>
              </a:ext>
            </a:extLst>
          </p:cNvPr>
          <p:cNvSpPr txBox="1"/>
          <p:nvPr/>
        </p:nvSpPr>
        <p:spPr>
          <a:xfrm>
            <a:off x="2380555" y="2058740"/>
            <a:ext cx="6630790" cy="369332"/>
          </a:xfrm>
          <a:prstGeom prst="rect">
            <a:avLst/>
          </a:prstGeom>
          <a:solidFill>
            <a:srgbClr val="FAF2F2"/>
          </a:solidFill>
        </p:spPr>
        <p:txBody>
          <a:bodyPr wrap="none" rtlCol="0">
            <a:spAutoFit/>
          </a:bodyPr>
          <a:lstStyle/>
          <a:p>
            <a:r>
              <a:rPr lang="fr-FR" dirty="0"/>
              <a:t>Display the </a:t>
            </a:r>
            <a:r>
              <a:rPr lang="fr-FR" dirty="0" err="1"/>
              <a:t>query</a:t>
            </a:r>
            <a:r>
              <a:rPr lang="fr-FR" dirty="0"/>
              <a:t> sent, </a:t>
            </a:r>
            <a:r>
              <a:rPr lang="fr-FR" dirty="0" err="1"/>
              <a:t>using</a:t>
            </a:r>
            <a:r>
              <a:rPr lang="fr-FR" dirty="0"/>
              <a:t> CURL (client URL </a:t>
            </a:r>
            <a:r>
              <a:rPr lang="fr-FR" dirty="0" err="1"/>
              <a:t>request</a:t>
            </a:r>
            <a:r>
              <a:rPr lang="fr-FR" dirty="0"/>
              <a:t> </a:t>
            </a:r>
            <a:r>
              <a:rPr lang="fr-FR" dirty="0" err="1"/>
              <a:t>library</a:t>
            </a:r>
            <a:r>
              <a:rPr lang="fr-FR" dirty="0"/>
              <a:t>)</a:t>
            </a:r>
          </a:p>
        </p:txBody>
      </p:sp>
      <p:sp>
        <p:nvSpPr>
          <p:cNvPr id="12" name="Flèche : gauche 11">
            <a:extLst>
              <a:ext uri="{FF2B5EF4-FFF2-40B4-BE49-F238E27FC236}">
                <a16:creationId xmlns:a16="http://schemas.microsoft.com/office/drawing/2014/main" id="{E0EE910B-06A5-41F0-B719-92470CAF5CC2}"/>
              </a:ext>
            </a:extLst>
          </p:cNvPr>
          <p:cNvSpPr/>
          <p:nvPr/>
        </p:nvSpPr>
        <p:spPr>
          <a:xfrm>
            <a:off x="2281670" y="3140150"/>
            <a:ext cx="315035" cy="13501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ZoneTexte 12">
            <a:extLst>
              <a:ext uri="{FF2B5EF4-FFF2-40B4-BE49-F238E27FC236}">
                <a16:creationId xmlns:a16="http://schemas.microsoft.com/office/drawing/2014/main" id="{FECA79E4-6CDF-47A4-AF15-9813BFA181E0}"/>
              </a:ext>
            </a:extLst>
          </p:cNvPr>
          <p:cNvSpPr txBox="1"/>
          <p:nvPr/>
        </p:nvSpPr>
        <p:spPr>
          <a:xfrm>
            <a:off x="2675621" y="2975151"/>
            <a:ext cx="4036105" cy="369332"/>
          </a:xfrm>
          <a:prstGeom prst="rect">
            <a:avLst/>
          </a:prstGeom>
          <a:solidFill>
            <a:srgbClr val="F3F2F2"/>
          </a:solidFill>
        </p:spPr>
        <p:txBody>
          <a:bodyPr wrap="none" rtlCol="0">
            <a:spAutoFit/>
          </a:bodyPr>
          <a:lstStyle/>
          <a:p>
            <a:r>
              <a:rPr lang="fr-FR" dirty="0"/>
              <a:t>Display the URL </a:t>
            </a:r>
            <a:r>
              <a:rPr lang="fr-FR" dirty="0" err="1"/>
              <a:t>with</a:t>
            </a:r>
            <a:r>
              <a:rPr lang="fr-FR" dirty="0"/>
              <a:t> full </a:t>
            </a:r>
            <a:r>
              <a:rPr lang="fr-FR" dirty="0" err="1"/>
              <a:t>parameters</a:t>
            </a:r>
            <a:r>
              <a:rPr lang="fr-FR" dirty="0"/>
              <a:t> </a:t>
            </a:r>
          </a:p>
        </p:txBody>
      </p:sp>
      <p:sp>
        <p:nvSpPr>
          <p:cNvPr id="14" name="Flèche : haut 13">
            <a:extLst>
              <a:ext uri="{FF2B5EF4-FFF2-40B4-BE49-F238E27FC236}">
                <a16:creationId xmlns:a16="http://schemas.microsoft.com/office/drawing/2014/main" id="{A2E8EC80-D7C2-42DD-90A3-98B868476B92}"/>
              </a:ext>
            </a:extLst>
          </p:cNvPr>
          <p:cNvSpPr/>
          <p:nvPr/>
        </p:nvSpPr>
        <p:spPr>
          <a:xfrm>
            <a:off x="4925871" y="5046211"/>
            <a:ext cx="265035" cy="36933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ZoneTexte 14">
            <a:extLst>
              <a:ext uri="{FF2B5EF4-FFF2-40B4-BE49-F238E27FC236}">
                <a16:creationId xmlns:a16="http://schemas.microsoft.com/office/drawing/2014/main" id="{0AF14FC6-E2F6-4AC6-A427-B8884D4E45E8}"/>
              </a:ext>
            </a:extLst>
          </p:cNvPr>
          <p:cNvSpPr txBox="1"/>
          <p:nvPr/>
        </p:nvSpPr>
        <p:spPr>
          <a:xfrm>
            <a:off x="2990656" y="5508774"/>
            <a:ext cx="2826415" cy="369332"/>
          </a:xfrm>
          <a:prstGeom prst="rect">
            <a:avLst/>
          </a:prstGeom>
          <a:solidFill>
            <a:srgbClr val="F3F2F2"/>
          </a:solidFill>
        </p:spPr>
        <p:txBody>
          <a:bodyPr wrap="none" rtlCol="0">
            <a:spAutoFit/>
          </a:bodyPr>
          <a:lstStyle/>
          <a:p>
            <a:r>
              <a:rPr lang="fr-FR" dirty="0"/>
              <a:t>Display the JSON content</a:t>
            </a:r>
          </a:p>
        </p:txBody>
      </p:sp>
      <p:sp>
        <p:nvSpPr>
          <p:cNvPr id="16" name="Rectangle : coins arrondis 15">
            <a:extLst>
              <a:ext uri="{FF2B5EF4-FFF2-40B4-BE49-F238E27FC236}">
                <a16:creationId xmlns:a16="http://schemas.microsoft.com/office/drawing/2014/main" id="{6A57FF23-1CC3-4557-BCD0-9BAAB9A43C7D}"/>
              </a:ext>
            </a:extLst>
          </p:cNvPr>
          <p:cNvSpPr/>
          <p:nvPr/>
        </p:nvSpPr>
        <p:spPr>
          <a:xfrm>
            <a:off x="7311135" y="635000"/>
            <a:ext cx="3060340" cy="3187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https://api.orphacode.org/</a:t>
            </a:r>
          </a:p>
        </p:txBody>
      </p:sp>
    </p:spTree>
    <p:extLst>
      <p:ext uri="{BB962C8B-B14F-4D97-AF65-F5344CB8AC3E}">
        <p14:creationId xmlns:p14="http://schemas.microsoft.com/office/powerpoint/2010/main" val="3925968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1">
            <a:extLst>
              <a:ext uri="{FF2B5EF4-FFF2-40B4-BE49-F238E27FC236}">
                <a16:creationId xmlns:a16="http://schemas.microsoft.com/office/drawing/2014/main" id="{AD7D1490-9196-4E4A-AC1D-30DC678E4153}"/>
              </a:ext>
            </a:extLst>
          </p:cNvPr>
          <p:cNvSpPr>
            <a:spLocks noGrp="1"/>
          </p:cNvSpPr>
          <p:nvPr/>
        </p:nvSpPr>
        <p:spPr bwMode="auto">
          <a:xfrm>
            <a:off x="155340" y="-69850"/>
            <a:ext cx="80899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000" b="1" kern="1200">
                <a:solidFill>
                  <a:schemeClr val="accent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fr-FR" dirty="0"/>
              <a:t>RD-CODE objectives</a:t>
            </a:r>
          </a:p>
        </p:txBody>
      </p:sp>
      <p:sp>
        <p:nvSpPr>
          <p:cNvPr id="9" name="Espace réservé du contenu 2">
            <a:extLst>
              <a:ext uri="{FF2B5EF4-FFF2-40B4-BE49-F238E27FC236}">
                <a16:creationId xmlns:a16="http://schemas.microsoft.com/office/drawing/2014/main" id="{7B3D4AF6-C66A-244F-B9C7-640EF9FA9F2A}"/>
              </a:ext>
            </a:extLst>
          </p:cNvPr>
          <p:cNvSpPr>
            <a:spLocks noGrp="1"/>
          </p:cNvSpPr>
          <p:nvPr/>
        </p:nvSpPr>
        <p:spPr bwMode="auto">
          <a:xfrm>
            <a:off x="290355" y="1223755"/>
            <a:ext cx="8540455" cy="48895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Tx/>
              <a:buBlip>
                <a:blip r:embed="rId2"/>
              </a:buBlip>
              <a:defRPr sz="3200" kern="1200">
                <a:solidFill>
                  <a:srgbClr val="081908"/>
                </a:solidFill>
                <a:latin typeface="+mn-lt"/>
                <a:ea typeface="+mn-ea"/>
                <a:cs typeface="+mn-cs"/>
              </a:defRPr>
            </a:lvl1pPr>
            <a:lvl2pPr marL="742950" indent="-285750" algn="l" rtl="0" eaLnBrk="0" fontAlgn="base" hangingPunct="0">
              <a:spcBef>
                <a:spcPct val="20000"/>
              </a:spcBef>
              <a:spcAft>
                <a:spcPct val="0"/>
              </a:spcAft>
              <a:buClr>
                <a:schemeClr val="accent1"/>
              </a:buClr>
              <a:buSzPct val="80000"/>
              <a:buFontTx/>
              <a:buBlip>
                <a:blip r:embed="rId3"/>
              </a:buBlip>
              <a:defRPr sz="2800" kern="1200">
                <a:solidFill>
                  <a:srgbClr val="081908"/>
                </a:solidFill>
                <a:latin typeface="+mn-lt"/>
                <a:ea typeface="+mn-ea"/>
                <a:cs typeface="+mn-cs"/>
              </a:defRPr>
            </a:lvl2pPr>
            <a:lvl3pPr marL="1143000" indent="-228600" algn="l" rtl="0" eaLnBrk="0" fontAlgn="base" hangingPunct="0">
              <a:spcBef>
                <a:spcPct val="20000"/>
              </a:spcBef>
              <a:spcAft>
                <a:spcPct val="0"/>
              </a:spcAft>
              <a:buClr>
                <a:schemeClr val="tx1"/>
              </a:buClr>
              <a:buFont typeface="Calibri" pitchFamily="34" charset="0"/>
              <a:buChar char="&gt;"/>
              <a:defRPr sz="2400" kern="1200">
                <a:solidFill>
                  <a:srgbClr val="081908"/>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rgbClr val="081908"/>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rgbClr val="081908"/>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sz="2800" dirty="0"/>
              <a:t>Promote the use of the </a:t>
            </a:r>
            <a:r>
              <a:rPr lang="fr-FR" sz="2800" dirty="0" err="1"/>
              <a:t>Orphanet</a:t>
            </a:r>
            <a:r>
              <a:rPr lang="fr-FR" sz="2800" dirty="0"/>
              <a:t> nomenclature for </a:t>
            </a:r>
            <a:r>
              <a:rPr lang="fr-FR" sz="2800" dirty="0" err="1"/>
              <a:t>implementation</a:t>
            </a:r>
            <a:r>
              <a:rPr lang="fr-FR" sz="2800" dirty="0"/>
              <a:t> </a:t>
            </a:r>
            <a:r>
              <a:rPr lang="fr-FR" sz="2800" dirty="0" err="1"/>
              <a:t>into</a:t>
            </a:r>
            <a:r>
              <a:rPr lang="fr-FR" sz="2800" dirty="0"/>
              <a:t> routine </a:t>
            </a:r>
            <a:r>
              <a:rPr lang="fr-FR" sz="2800" dirty="0" err="1"/>
              <a:t>coding</a:t>
            </a:r>
            <a:r>
              <a:rPr lang="fr-FR" sz="2800" dirty="0"/>
              <a:t> </a:t>
            </a:r>
            <a:r>
              <a:rPr lang="fr-FR" sz="2800" dirty="0" err="1"/>
              <a:t>systems</a:t>
            </a:r>
            <a:r>
              <a:rPr lang="fr-FR" sz="2800" dirty="0"/>
              <a:t>. </a:t>
            </a:r>
          </a:p>
          <a:p>
            <a:pPr marL="0" indent="0">
              <a:buNone/>
            </a:pPr>
            <a:endParaRPr lang="fr-FR" sz="2800" dirty="0"/>
          </a:p>
          <a:p>
            <a:r>
              <a:rPr lang="fr-FR" sz="2800" dirty="0" err="1"/>
              <a:t>Allow</a:t>
            </a:r>
            <a:r>
              <a:rPr lang="fr-FR" sz="2800" dirty="0"/>
              <a:t> for a </a:t>
            </a:r>
            <a:r>
              <a:rPr lang="fr-FR" sz="2800" dirty="0" err="1"/>
              <a:t>standardised</a:t>
            </a:r>
            <a:r>
              <a:rPr lang="fr-FR" sz="2800" dirty="0"/>
              <a:t> and consistent data and information sharing at the </a:t>
            </a:r>
            <a:r>
              <a:rPr lang="fr-FR" sz="2800" dirty="0" err="1"/>
              <a:t>European</a:t>
            </a:r>
            <a:r>
              <a:rPr lang="fr-FR" sz="2800" dirty="0"/>
              <a:t> </a:t>
            </a:r>
            <a:r>
              <a:rPr lang="fr-FR" sz="2800" dirty="0" err="1"/>
              <a:t>level</a:t>
            </a:r>
            <a:r>
              <a:rPr lang="fr-FR" sz="2800" dirty="0"/>
              <a:t> </a:t>
            </a:r>
          </a:p>
          <a:p>
            <a:pPr marL="0" indent="0">
              <a:buNone/>
            </a:pPr>
            <a:endParaRPr lang="fr-FR" sz="2800" dirty="0"/>
          </a:p>
          <a:p>
            <a:r>
              <a:rPr lang="fr-FR" sz="2800" dirty="0" err="1"/>
              <a:t>Provide</a:t>
            </a:r>
            <a:r>
              <a:rPr lang="fr-FR" sz="2800" dirty="0"/>
              <a:t> a </a:t>
            </a:r>
            <a:r>
              <a:rPr lang="fr-FR" sz="2800" dirty="0" err="1"/>
              <a:t>useful</a:t>
            </a:r>
            <a:r>
              <a:rPr lang="fr-FR" sz="2800" dirty="0"/>
              <a:t> real-world </a:t>
            </a:r>
            <a:r>
              <a:rPr lang="fr-FR" sz="2800" dirty="0" err="1"/>
              <a:t>implementation</a:t>
            </a:r>
            <a:r>
              <a:rPr lang="fr-FR" sz="2800" dirty="0"/>
              <a:t> </a:t>
            </a:r>
            <a:r>
              <a:rPr lang="fr-FR" sz="2800" dirty="0" err="1"/>
              <a:t>experience</a:t>
            </a:r>
            <a:r>
              <a:rPr lang="fr-FR" sz="2800" dirty="0"/>
              <a:t> to </a:t>
            </a:r>
            <a:r>
              <a:rPr lang="fr-FR" sz="2800" dirty="0" err="1"/>
              <a:t>be</a:t>
            </a:r>
            <a:r>
              <a:rPr lang="fr-FR" sz="2800" dirty="0"/>
              <a:t> </a:t>
            </a:r>
            <a:r>
              <a:rPr lang="fr-FR" sz="2800" dirty="0" err="1"/>
              <a:t>drawn</a:t>
            </a:r>
            <a:r>
              <a:rPr lang="fr-FR" sz="2800" dirty="0"/>
              <a:t> </a:t>
            </a:r>
            <a:r>
              <a:rPr lang="fr-FR" sz="2800" dirty="0" err="1"/>
              <a:t>upon</a:t>
            </a:r>
            <a:r>
              <a:rPr lang="fr-FR" sz="2800" dirty="0"/>
              <a:t> </a:t>
            </a:r>
            <a:r>
              <a:rPr lang="fr-FR" sz="2800" dirty="0" err="1"/>
              <a:t>other</a:t>
            </a:r>
            <a:r>
              <a:rPr lang="fr-FR" sz="2800" dirty="0"/>
              <a:t> countries in the future. </a:t>
            </a:r>
          </a:p>
          <a:p>
            <a:pPr marL="0" indent="0">
              <a:buNone/>
            </a:pPr>
            <a:endParaRPr lang="fr-FR" sz="2800" dirty="0"/>
          </a:p>
          <a:p>
            <a:endParaRPr lang="fr-FR" sz="2800" dirty="0"/>
          </a:p>
        </p:txBody>
      </p:sp>
      <p:sp>
        <p:nvSpPr>
          <p:cNvPr id="10" name="Espace réservé du numéro de diapositive 3">
            <a:extLst>
              <a:ext uri="{FF2B5EF4-FFF2-40B4-BE49-F238E27FC236}">
                <a16:creationId xmlns:a16="http://schemas.microsoft.com/office/drawing/2014/main" id="{0F6A6A2A-38B3-F245-86C5-A1B56E6F2E0B}"/>
              </a:ext>
            </a:extLst>
          </p:cNvPr>
          <p:cNvSpPr>
            <a:spLocks noGrp="1"/>
          </p:cNvSpPr>
          <p:nvPr/>
        </p:nvSpPr>
        <p:spPr>
          <a:xfrm>
            <a:off x="9848850" y="6435725"/>
            <a:ext cx="736600" cy="365125"/>
          </a:xfrm>
          <a:prstGeom prst="rect">
            <a:avLst/>
          </a:prstGeom>
        </p:spPr>
        <p:txBody>
          <a:bodyPr vert="horz" lIns="91440" tIns="45720" rIns="91440" bIns="45720" rtlCol="0" anchor="ctr"/>
          <a:lstStyle>
            <a:defPPr>
              <a:defRPr lang="fr-FR"/>
            </a:defPPr>
            <a:lvl1pPr algn="r" rtl="0" fontAlgn="auto">
              <a:spcBef>
                <a:spcPts val="0"/>
              </a:spcBef>
              <a:spcAft>
                <a:spcPts val="0"/>
              </a:spcAft>
              <a:defRPr sz="1200" kern="1200">
                <a:solidFill>
                  <a:schemeClr val="bg1"/>
                </a:solidFill>
                <a:latin typeface="+mn-lt"/>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730FAD06-16F0-4E7E-B3A8-447A4807ABCD}" type="slidenum">
              <a:rPr lang="fr-FR" smtClean="0">
                <a:solidFill>
                  <a:srgbClr val="FFFFFF"/>
                </a:solidFill>
              </a:rPr>
              <a:pPr>
                <a:defRPr/>
              </a:pPr>
              <a:t>2</a:t>
            </a:fld>
            <a:endParaRPr lang="fr-FR" dirty="0">
              <a:solidFill>
                <a:srgbClr val="FFFFFF"/>
              </a:solidFill>
            </a:endParaRPr>
          </a:p>
        </p:txBody>
      </p:sp>
      <p:sp>
        <p:nvSpPr>
          <p:cNvPr id="11" name="Rectangle : coins arrondis 10">
            <a:extLst>
              <a:ext uri="{FF2B5EF4-FFF2-40B4-BE49-F238E27FC236}">
                <a16:creationId xmlns:a16="http://schemas.microsoft.com/office/drawing/2014/main" id="{F2333782-07B3-4CEB-9365-6A4AC6AD4DFE}"/>
              </a:ext>
            </a:extLst>
          </p:cNvPr>
          <p:cNvSpPr/>
          <p:nvPr/>
        </p:nvSpPr>
        <p:spPr>
          <a:xfrm>
            <a:off x="7761185" y="299170"/>
            <a:ext cx="3302800" cy="3760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t>https://www.rd-code.eu/</a:t>
            </a:r>
          </a:p>
        </p:txBody>
      </p:sp>
      <p:pic>
        <p:nvPicPr>
          <p:cNvPr id="1026" name="Picture 2">
            <a:extLst>
              <a:ext uri="{FF2B5EF4-FFF2-40B4-BE49-F238E27FC236}">
                <a16:creationId xmlns:a16="http://schemas.microsoft.com/office/drawing/2014/main" id="{25D1F678-12CC-492F-9DB9-A63D2306333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12585" y="953475"/>
            <a:ext cx="1833795" cy="102692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8A67816E-2938-4EF7-A722-8FD2D0DD85F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936043" y="2393760"/>
            <a:ext cx="1149711" cy="102692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6F893CB8-74FB-42CE-8069-7B5908E1C08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652456" y="3664513"/>
            <a:ext cx="1716884" cy="1213088"/>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a:extLst>
              <a:ext uri="{FF2B5EF4-FFF2-40B4-BE49-F238E27FC236}">
                <a16:creationId xmlns:a16="http://schemas.microsoft.com/office/drawing/2014/main" id="{1D92A258-C1D3-41ED-B682-0D4068AB59D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729894" y="5099488"/>
            <a:ext cx="1711111" cy="1402550"/>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 coins arrondis 11">
            <a:extLst>
              <a:ext uri="{FF2B5EF4-FFF2-40B4-BE49-F238E27FC236}">
                <a16:creationId xmlns:a16="http://schemas.microsoft.com/office/drawing/2014/main" id="{99E96744-2379-4BE2-AC4D-BA9C1DB02A09}"/>
              </a:ext>
            </a:extLst>
          </p:cNvPr>
          <p:cNvSpPr/>
          <p:nvPr/>
        </p:nvSpPr>
        <p:spPr>
          <a:xfrm>
            <a:off x="8932858" y="1714804"/>
            <a:ext cx="585570" cy="26275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CZ</a:t>
            </a:r>
          </a:p>
        </p:txBody>
      </p:sp>
      <p:sp>
        <p:nvSpPr>
          <p:cNvPr id="17" name="Rectangle : coins arrondis 16">
            <a:extLst>
              <a:ext uri="{FF2B5EF4-FFF2-40B4-BE49-F238E27FC236}">
                <a16:creationId xmlns:a16="http://schemas.microsoft.com/office/drawing/2014/main" id="{2D1444D1-68D5-4413-9BC6-F16CB6D5C0D4}"/>
              </a:ext>
            </a:extLst>
          </p:cNvPr>
          <p:cNvSpPr/>
          <p:nvPr/>
        </p:nvSpPr>
        <p:spPr>
          <a:xfrm>
            <a:off x="8932858" y="3017109"/>
            <a:ext cx="585570" cy="26275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MT</a:t>
            </a:r>
          </a:p>
        </p:txBody>
      </p:sp>
      <p:sp>
        <p:nvSpPr>
          <p:cNvPr id="18" name="Rectangle : coins arrondis 17">
            <a:extLst>
              <a:ext uri="{FF2B5EF4-FFF2-40B4-BE49-F238E27FC236}">
                <a16:creationId xmlns:a16="http://schemas.microsoft.com/office/drawing/2014/main" id="{BDC1FD79-EBBD-4A14-BCF6-F67D0CCCECA5}"/>
              </a:ext>
            </a:extLst>
          </p:cNvPr>
          <p:cNvSpPr/>
          <p:nvPr/>
        </p:nvSpPr>
        <p:spPr>
          <a:xfrm>
            <a:off x="8948848" y="4464115"/>
            <a:ext cx="585570" cy="26275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RO</a:t>
            </a:r>
          </a:p>
        </p:txBody>
      </p:sp>
      <p:sp>
        <p:nvSpPr>
          <p:cNvPr id="19" name="Rectangle : coins arrondis 18">
            <a:extLst>
              <a:ext uri="{FF2B5EF4-FFF2-40B4-BE49-F238E27FC236}">
                <a16:creationId xmlns:a16="http://schemas.microsoft.com/office/drawing/2014/main" id="{98EB0810-67DF-439F-AD59-D02712545E1D}"/>
              </a:ext>
            </a:extLst>
          </p:cNvPr>
          <p:cNvSpPr/>
          <p:nvPr/>
        </p:nvSpPr>
        <p:spPr>
          <a:xfrm>
            <a:off x="8980995" y="5901013"/>
            <a:ext cx="585570" cy="26275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SP</a:t>
            </a:r>
          </a:p>
        </p:txBody>
      </p:sp>
    </p:spTree>
    <p:extLst>
      <p:ext uri="{BB962C8B-B14F-4D97-AF65-F5344CB8AC3E}">
        <p14:creationId xmlns:p14="http://schemas.microsoft.com/office/powerpoint/2010/main" val="2011080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200" dirty="0" err="1"/>
              <a:t>Orphanet</a:t>
            </a:r>
            <a:r>
              <a:rPr lang="fr-FR" sz="3200" dirty="0"/>
              <a:t> nomenclature Datavisualisation</a:t>
            </a:r>
          </a:p>
        </p:txBody>
      </p:sp>
      <p:sp>
        <p:nvSpPr>
          <p:cNvPr id="5" name="Espace réservé du contenu 4">
            <a:extLst>
              <a:ext uri="{FF2B5EF4-FFF2-40B4-BE49-F238E27FC236}">
                <a16:creationId xmlns:a16="http://schemas.microsoft.com/office/drawing/2014/main" id="{3A98F9DD-D89F-445D-AE13-D6CFFC3DB473}"/>
              </a:ext>
            </a:extLst>
          </p:cNvPr>
          <p:cNvSpPr>
            <a:spLocks noGrp="1"/>
          </p:cNvSpPr>
          <p:nvPr>
            <p:ph idx="1"/>
          </p:nvPr>
        </p:nvSpPr>
        <p:spPr>
          <a:xfrm>
            <a:off x="1651000" y="899732"/>
            <a:ext cx="8089900" cy="4889500"/>
          </a:xfrm>
        </p:spPr>
        <p:txBody>
          <a:bodyPr/>
          <a:lstStyle/>
          <a:p>
            <a:r>
              <a:rPr lang="fr-FR" dirty="0"/>
              <a:t>Example of web app </a:t>
            </a:r>
            <a:r>
              <a:rPr lang="fr-FR" dirty="0" err="1"/>
              <a:t>using</a:t>
            </a:r>
            <a:r>
              <a:rPr lang="fr-FR" dirty="0"/>
              <a:t> the API</a:t>
            </a:r>
          </a:p>
          <a:p>
            <a:r>
              <a:rPr lang="fr-FR" dirty="0" err="1"/>
              <a:t>Search</a:t>
            </a:r>
            <a:r>
              <a:rPr lang="fr-FR" dirty="0"/>
              <a:t> </a:t>
            </a:r>
            <a:r>
              <a:rPr lang="fr-FR" dirty="0" err="1"/>
              <a:t>functionnalities</a:t>
            </a:r>
            <a:endParaRPr lang="fr-FR" dirty="0"/>
          </a:p>
        </p:txBody>
      </p:sp>
      <p:sp>
        <p:nvSpPr>
          <p:cNvPr id="16" name="ZoneTexte 15">
            <a:extLst>
              <a:ext uri="{FF2B5EF4-FFF2-40B4-BE49-F238E27FC236}">
                <a16:creationId xmlns:a16="http://schemas.microsoft.com/office/drawing/2014/main" id="{92140765-1089-4BF9-8C39-60CDC568B870}"/>
              </a:ext>
            </a:extLst>
          </p:cNvPr>
          <p:cNvSpPr txBox="1"/>
          <p:nvPr/>
        </p:nvSpPr>
        <p:spPr>
          <a:xfrm>
            <a:off x="65330" y="2204260"/>
            <a:ext cx="6353021" cy="369332"/>
          </a:xfrm>
          <a:prstGeom prst="rect">
            <a:avLst/>
          </a:prstGeom>
          <a:noFill/>
        </p:spPr>
        <p:txBody>
          <a:bodyPr wrap="none" rtlCol="0">
            <a:spAutoFit/>
          </a:bodyPr>
          <a:lstStyle/>
          <a:p>
            <a:r>
              <a:rPr lang="fr-FR" dirty="0" err="1"/>
              <a:t>Searching</a:t>
            </a:r>
            <a:r>
              <a:rPr lang="fr-FR" dirty="0"/>
              <a:t> by </a:t>
            </a:r>
            <a:r>
              <a:rPr lang="fr-FR" dirty="0" err="1"/>
              <a:t>ORPHACode</a:t>
            </a:r>
            <a:r>
              <a:rPr lang="fr-FR" dirty="0"/>
              <a:t>, OMIM, ICD, </a:t>
            </a:r>
            <a:r>
              <a:rPr lang="fr-FR" dirty="0" err="1"/>
              <a:t>name</a:t>
            </a:r>
            <a:r>
              <a:rPr lang="fr-FR" dirty="0"/>
              <a:t>, </a:t>
            </a:r>
            <a:r>
              <a:rPr lang="fr-FR" dirty="0" err="1"/>
              <a:t>synonyms</a:t>
            </a:r>
            <a:r>
              <a:rPr lang="fr-FR" dirty="0"/>
              <a:t>…</a:t>
            </a:r>
          </a:p>
        </p:txBody>
      </p:sp>
      <p:sp>
        <p:nvSpPr>
          <p:cNvPr id="3" name="Rectangle : coins arrondis 2">
            <a:extLst>
              <a:ext uri="{FF2B5EF4-FFF2-40B4-BE49-F238E27FC236}">
                <a16:creationId xmlns:a16="http://schemas.microsoft.com/office/drawing/2014/main" id="{0DC247D3-07FA-424C-9E68-B50D04C1860C}"/>
              </a:ext>
            </a:extLst>
          </p:cNvPr>
          <p:cNvSpPr/>
          <p:nvPr/>
        </p:nvSpPr>
        <p:spPr>
          <a:xfrm>
            <a:off x="8166230" y="432477"/>
            <a:ext cx="3333687" cy="40504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https://dataviz.orphacode.org/</a:t>
            </a:r>
          </a:p>
        </p:txBody>
      </p:sp>
      <p:pic>
        <p:nvPicPr>
          <p:cNvPr id="11" name="Image 10">
            <a:extLst>
              <a:ext uri="{FF2B5EF4-FFF2-40B4-BE49-F238E27FC236}">
                <a16:creationId xmlns:a16="http://schemas.microsoft.com/office/drawing/2014/main" id="{FD8BF784-14D5-48F2-9B40-DAB10A1E165D}"/>
              </a:ext>
            </a:extLst>
          </p:cNvPr>
          <p:cNvPicPr>
            <a:picLocks noChangeAspect="1"/>
          </p:cNvPicPr>
          <p:nvPr/>
        </p:nvPicPr>
        <p:blipFill>
          <a:blip r:embed="rId2"/>
          <a:stretch>
            <a:fillRect/>
          </a:stretch>
        </p:blipFill>
        <p:spPr>
          <a:xfrm>
            <a:off x="46501" y="2888940"/>
            <a:ext cx="12192000" cy="3214731"/>
          </a:xfrm>
          <a:prstGeom prst="rect">
            <a:avLst/>
          </a:prstGeom>
        </p:spPr>
      </p:pic>
    </p:spTree>
    <p:extLst>
      <p:ext uri="{BB962C8B-B14F-4D97-AF65-F5344CB8AC3E}">
        <p14:creationId xmlns:p14="http://schemas.microsoft.com/office/powerpoint/2010/main" val="36106327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200" dirty="0" err="1"/>
              <a:t>Orphanet</a:t>
            </a:r>
            <a:r>
              <a:rPr lang="fr-FR" sz="3200" dirty="0"/>
              <a:t> nomenclature Datavisualisation</a:t>
            </a:r>
          </a:p>
        </p:txBody>
      </p:sp>
      <p:sp>
        <p:nvSpPr>
          <p:cNvPr id="5" name="Espace réservé du contenu 4">
            <a:extLst>
              <a:ext uri="{FF2B5EF4-FFF2-40B4-BE49-F238E27FC236}">
                <a16:creationId xmlns:a16="http://schemas.microsoft.com/office/drawing/2014/main" id="{3A98F9DD-D89F-445D-AE13-D6CFFC3DB473}"/>
              </a:ext>
            </a:extLst>
          </p:cNvPr>
          <p:cNvSpPr>
            <a:spLocks noGrp="1"/>
          </p:cNvSpPr>
          <p:nvPr>
            <p:ph idx="1"/>
          </p:nvPr>
        </p:nvSpPr>
        <p:spPr>
          <a:xfrm>
            <a:off x="1651000" y="899732"/>
            <a:ext cx="8089900" cy="4889500"/>
          </a:xfrm>
        </p:spPr>
        <p:txBody>
          <a:bodyPr/>
          <a:lstStyle/>
          <a:p>
            <a:r>
              <a:rPr lang="fr-FR" dirty="0"/>
              <a:t>Example of </a:t>
            </a:r>
            <a:r>
              <a:rPr lang="fr-FR" dirty="0" err="1"/>
              <a:t>webapp</a:t>
            </a:r>
            <a:r>
              <a:rPr lang="fr-FR" dirty="0"/>
              <a:t> </a:t>
            </a:r>
            <a:r>
              <a:rPr lang="fr-FR" dirty="0" err="1"/>
              <a:t>using</a:t>
            </a:r>
            <a:r>
              <a:rPr lang="fr-FR" dirty="0"/>
              <a:t> the API</a:t>
            </a:r>
          </a:p>
          <a:p>
            <a:r>
              <a:rPr lang="fr-FR" dirty="0" err="1"/>
              <a:t>Graphical</a:t>
            </a:r>
            <a:r>
              <a:rPr lang="fr-FR" dirty="0"/>
              <a:t> </a:t>
            </a:r>
            <a:r>
              <a:rPr lang="fr-FR" dirty="0" err="1"/>
              <a:t>representation</a:t>
            </a:r>
            <a:r>
              <a:rPr lang="fr-FR" dirty="0"/>
              <a:t> / data export</a:t>
            </a:r>
          </a:p>
        </p:txBody>
      </p:sp>
      <p:pic>
        <p:nvPicPr>
          <p:cNvPr id="4" name="Image 3">
            <a:extLst>
              <a:ext uri="{FF2B5EF4-FFF2-40B4-BE49-F238E27FC236}">
                <a16:creationId xmlns:a16="http://schemas.microsoft.com/office/drawing/2014/main" id="{F54E721F-14CE-4B8A-B86F-57416C4D2A1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393885"/>
            <a:ext cx="5956135" cy="3189334"/>
          </a:xfrm>
          <a:prstGeom prst="rect">
            <a:avLst/>
          </a:prstGeom>
        </p:spPr>
      </p:pic>
      <p:sp>
        <p:nvSpPr>
          <p:cNvPr id="6" name="Rectangle : coins arrondis 5">
            <a:extLst>
              <a:ext uri="{FF2B5EF4-FFF2-40B4-BE49-F238E27FC236}">
                <a16:creationId xmlns:a16="http://schemas.microsoft.com/office/drawing/2014/main" id="{020ADC14-7A2E-46BB-900C-309EE12738EA}"/>
              </a:ext>
            </a:extLst>
          </p:cNvPr>
          <p:cNvSpPr/>
          <p:nvPr/>
        </p:nvSpPr>
        <p:spPr>
          <a:xfrm>
            <a:off x="8166230" y="432477"/>
            <a:ext cx="3333687" cy="40504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https://dataviz.orphacode.org/</a:t>
            </a:r>
          </a:p>
        </p:txBody>
      </p:sp>
      <p:pic>
        <p:nvPicPr>
          <p:cNvPr id="7" name="Image 6">
            <a:extLst>
              <a:ext uri="{FF2B5EF4-FFF2-40B4-BE49-F238E27FC236}">
                <a16:creationId xmlns:a16="http://schemas.microsoft.com/office/drawing/2014/main" id="{2F208C06-1DA0-40DF-A32E-18F11ED2BE14}"/>
              </a:ext>
            </a:extLst>
          </p:cNvPr>
          <p:cNvPicPr>
            <a:picLocks noChangeAspect="1"/>
          </p:cNvPicPr>
          <p:nvPr/>
        </p:nvPicPr>
        <p:blipFill>
          <a:blip r:embed="rId3"/>
          <a:stretch>
            <a:fillRect/>
          </a:stretch>
        </p:blipFill>
        <p:spPr>
          <a:xfrm>
            <a:off x="5977498" y="2708920"/>
            <a:ext cx="5773504" cy="2417121"/>
          </a:xfrm>
          <a:prstGeom prst="rect">
            <a:avLst/>
          </a:prstGeom>
        </p:spPr>
      </p:pic>
    </p:spTree>
    <p:extLst>
      <p:ext uri="{BB962C8B-B14F-4D97-AF65-F5344CB8AC3E}">
        <p14:creationId xmlns:p14="http://schemas.microsoft.com/office/powerpoint/2010/main" val="26123504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10335" y="1628800"/>
            <a:ext cx="10884659" cy="1646302"/>
          </a:xfrm>
        </p:spPr>
        <p:txBody>
          <a:bodyPr/>
          <a:lstStyle/>
          <a:p>
            <a:r>
              <a:rPr lang="fr-FR" dirty="0" err="1">
                <a:solidFill>
                  <a:schemeClr val="accent1"/>
                </a:solidFill>
              </a:rPr>
              <a:t>Orphanet</a:t>
            </a:r>
            <a:r>
              <a:rPr lang="fr-FR" dirty="0">
                <a:solidFill>
                  <a:schemeClr val="accent1"/>
                </a:solidFill>
              </a:rPr>
              <a:t> Nomenclature Delivery Services</a:t>
            </a:r>
          </a:p>
        </p:txBody>
      </p:sp>
      <p:sp>
        <p:nvSpPr>
          <p:cNvPr id="4" name="Espace réservé du texte 3"/>
          <p:cNvSpPr>
            <a:spLocks noGrp="1"/>
          </p:cNvSpPr>
          <p:nvPr>
            <p:ph type="subTitle" idx="1"/>
          </p:nvPr>
        </p:nvSpPr>
        <p:spPr>
          <a:xfrm>
            <a:off x="1685510" y="4599131"/>
            <a:ext cx="5825202" cy="1096899"/>
          </a:xfrm>
        </p:spPr>
        <p:txBody>
          <a:bodyPr/>
          <a:lstStyle/>
          <a:p>
            <a:pPr algn="ctr">
              <a:spcBef>
                <a:spcPts val="500"/>
              </a:spcBef>
              <a:buSzPct val="70000"/>
            </a:pPr>
            <a:r>
              <a:rPr lang="en-GB" dirty="0"/>
              <a:t>Marc Hanauer</a:t>
            </a:r>
            <a:br>
              <a:rPr lang="en-GB" dirty="0"/>
            </a:br>
            <a:r>
              <a:rPr lang="en-GB" sz="1600" dirty="0"/>
              <a:t>marc.hanauer@inserm.fr</a:t>
            </a:r>
          </a:p>
          <a:p>
            <a:pPr algn="ctr">
              <a:spcBef>
                <a:spcPts val="500"/>
              </a:spcBef>
              <a:buSzPct val="70000"/>
            </a:pPr>
            <a:endParaRPr lang="en-GB" dirty="0"/>
          </a:p>
          <a:p>
            <a:r>
              <a:rPr lang="fr-FR" dirty="0"/>
              <a:t> </a:t>
            </a:r>
          </a:p>
        </p:txBody>
      </p:sp>
    </p:spTree>
    <p:extLst>
      <p:ext uri="{BB962C8B-B14F-4D97-AF65-F5344CB8AC3E}">
        <p14:creationId xmlns:p14="http://schemas.microsoft.com/office/powerpoint/2010/main" val="37522979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200" dirty="0" err="1"/>
              <a:t>Orphanet</a:t>
            </a:r>
            <a:r>
              <a:rPr lang="fr-FR" sz="3200" dirty="0"/>
              <a:t> nomenclature API</a:t>
            </a:r>
          </a:p>
        </p:txBody>
      </p:sp>
      <p:sp>
        <p:nvSpPr>
          <p:cNvPr id="7" name="Nuage 6">
            <a:extLst>
              <a:ext uri="{FF2B5EF4-FFF2-40B4-BE49-F238E27FC236}">
                <a16:creationId xmlns:a16="http://schemas.microsoft.com/office/drawing/2014/main" id="{FDF76B2B-301F-4B5D-A5EA-DFC6A2D10463}"/>
              </a:ext>
            </a:extLst>
          </p:cNvPr>
          <p:cNvSpPr/>
          <p:nvPr/>
        </p:nvSpPr>
        <p:spPr>
          <a:xfrm>
            <a:off x="2212466" y="2890929"/>
            <a:ext cx="2236424" cy="1366092"/>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8" name="Image 7">
            <a:extLst>
              <a:ext uri="{FF2B5EF4-FFF2-40B4-BE49-F238E27FC236}">
                <a16:creationId xmlns:a16="http://schemas.microsoft.com/office/drawing/2014/main" id="{143BCE87-8D5B-454D-9935-74551AC9E3DE}"/>
              </a:ext>
            </a:extLst>
          </p:cNvPr>
          <p:cNvPicPr>
            <a:picLocks noChangeAspect="1"/>
          </p:cNvPicPr>
          <p:nvPr/>
        </p:nvPicPr>
        <p:blipFill>
          <a:blip r:embed="rId2"/>
          <a:stretch>
            <a:fillRect/>
          </a:stretch>
        </p:blipFill>
        <p:spPr>
          <a:xfrm>
            <a:off x="2004063" y="2858462"/>
            <a:ext cx="2607325" cy="1206829"/>
          </a:xfrm>
          <a:prstGeom prst="rect">
            <a:avLst/>
          </a:prstGeom>
        </p:spPr>
      </p:pic>
      <p:sp>
        <p:nvSpPr>
          <p:cNvPr id="9" name="Cylindre 8">
            <a:extLst>
              <a:ext uri="{FF2B5EF4-FFF2-40B4-BE49-F238E27FC236}">
                <a16:creationId xmlns:a16="http://schemas.microsoft.com/office/drawing/2014/main" id="{077289A7-AAC1-4BC1-A5F1-DF95AFDD2953}"/>
              </a:ext>
            </a:extLst>
          </p:cNvPr>
          <p:cNvSpPr/>
          <p:nvPr/>
        </p:nvSpPr>
        <p:spPr>
          <a:xfrm>
            <a:off x="1640506" y="5571366"/>
            <a:ext cx="1331205" cy="1143000"/>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err="1"/>
              <a:t>Orphanet</a:t>
            </a:r>
            <a:r>
              <a:rPr lang="fr-FR" dirty="0"/>
              <a:t> </a:t>
            </a:r>
            <a:r>
              <a:rPr lang="fr-FR" dirty="0" err="1"/>
              <a:t>knowlege</a:t>
            </a:r>
            <a:r>
              <a:rPr lang="fr-FR" dirty="0"/>
              <a:t> DB</a:t>
            </a:r>
          </a:p>
        </p:txBody>
      </p:sp>
      <p:sp>
        <p:nvSpPr>
          <p:cNvPr id="10" name="Organigramme : Multidocument 9">
            <a:extLst>
              <a:ext uri="{FF2B5EF4-FFF2-40B4-BE49-F238E27FC236}">
                <a16:creationId xmlns:a16="http://schemas.microsoft.com/office/drawing/2014/main" id="{B9715FA4-14DF-4E11-89FE-714E2DCEBAB7}"/>
              </a:ext>
            </a:extLst>
          </p:cNvPr>
          <p:cNvSpPr/>
          <p:nvPr/>
        </p:nvSpPr>
        <p:spPr>
          <a:xfrm>
            <a:off x="3423402" y="5788949"/>
            <a:ext cx="1331205" cy="925417"/>
          </a:xfrm>
          <a:prstGeom prst="flowChartMultidocumen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Files</a:t>
            </a:r>
          </a:p>
        </p:txBody>
      </p:sp>
      <p:sp>
        <p:nvSpPr>
          <p:cNvPr id="11" name="Rectangle : avec coins rognés en diagonale 10">
            <a:extLst>
              <a:ext uri="{FF2B5EF4-FFF2-40B4-BE49-F238E27FC236}">
                <a16:creationId xmlns:a16="http://schemas.microsoft.com/office/drawing/2014/main" id="{9107CD58-9A80-443C-BA97-2BBB90C67E8E}"/>
              </a:ext>
            </a:extLst>
          </p:cNvPr>
          <p:cNvSpPr/>
          <p:nvPr/>
        </p:nvSpPr>
        <p:spPr>
          <a:xfrm>
            <a:off x="2501197" y="4634690"/>
            <a:ext cx="1613054" cy="793215"/>
          </a:xfrm>
          <a:prstGeom prst="snip2Diag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JSON </a:t>
            </a:r>
            <a:r>
              <a:rPr lang="fr-FR" dirty="0" err="1"/>
              <a:t>converter</a:t>
            </a:r>
            <a:br>
              <a:rPr lang="fr-FR" dirty="0"/>
            </a:br>
            <a:r>
              <a:rPr lang="fr-FR" dirty="0" err="1"/>
              <a:t>processing</a:t>
            </a:r>
            <a:endParaRPr lang="fr-FR" dirty="0"/>
          </a:p>
        </p:txBody>
      </p:sp>
      <p:sp>
        <p:nvSpPr>
          <p:cNvPr id="12" name="Rectangle 11">
            <a:extLst>
              <a:ext uri="{FF2B5EF4-FFF2-40B4-BE49-F238E27FC236}">
                <a16:creationId xmlns:a16="http://schemas.microsoft.com/office/drawing/2014/main" id="{A9A1870C-9BF0-40B2-A75F-2CD877B8B5F3}"/>
              </a:ext>
            </a:extLst>
          </p:cNvPr>
          <p:cNvSpPr/>
          <p:nvPr/>
        </p:nvSpPr>
        <p:spPr>
          <a:xfrm>
            <a:off x="4254253" y="2532135"/>
            <a:ext cx="322246" cy="17083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ES</a:t>
            </a:r>
            <a:br>
              <a:rPr lang="fr-FR" dirty="0"/>
            </a:br>
            <a:r>
              <a:rPr lang="fr-FR" dirty="0"/>
              <a:t> API</a:t>
            </a:r>
          </a:p>
        </p:txBody>
      </p:sp>
      <p:sp>
        <p:nvSpPr>
          <p:cNvPr id="13" name="Rectangle : coins arrondis 12">
            <a:extLst>
              <a:ext uri="{FF2B5EF4-FFF2-40B4-BE49-F238E27FC236}">
                <a16:creationId xmlns:a16="http://schemas.microsoft.com/office/drawing/2014/main" id="{FC0EC822-1109-48F1-8CED-651708DA18AD}"/>
              </a:ext>
            </a:extLst>
          </p:cNvPr>
          <p:cNvSpPr/>
          <p:nvPr/>
        </p:nvSpPr>
        <p:spPr>
          <a:xfrm>
            <a:off x="5364635" y="2105649"/>
            <a:ext cx="1761439" cy="93585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WEBINTERFACE</a:t>
            </a:r>
          </a:p>
          <a:p>
            <a:pPr algn="ctr"/>
            <a:r>
              <a:rPr lang="fr-FR" dirty="0"/>
              <a:t>(backoffice or Tools)</a:t>
            </a:r>
          </a:p>
        </p:txBody>
      </p:sp>
      <p:sp>
        <p:nvSpPr>
          <p:cNvPr id="14" name="Flèche : haut 13">
            <a:extLst>
              <a:ext uri="{FF2B5EF4-FFF2-40B4-BE49-F238E27FC236}">
                <a16:creationId xmlns:a16="http://schemas.microsoft.com/office/drawing/2014/main" id="{56C88244-0A0C-49EE-BDCF-36ABA06941F9}"/>
              </a:ext>
            </a:extLst>
          </p:cNvPr>
          <p:cNvSpPr/>
          <p:nvPr/>
        </p:nvSpPr>
        <p:spPr>
          <a:xfrm>
            <a:off x="3103913" y="5496518"/>
            <a:ext cx="231354" cy="341523"/>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Flèche : haut 14">
            <a:extLst>
              <a:ext uri="{FF2B5EF4-FFF2-40B4-BE49-F238E27FC236}">
                <a16:creationId xmlns:a16="http://schemas.microsoft.com/office/drawing/2014/main" id="{4867E490-1026-45DD-B519-F063612CF486}"/>
              </a:ext>
            </a:extLst>
          </p:cNvPr>
          <p:cNvSpPr/>
          <p:nvPr/>
        </p:nvSpPr>
        <p:spPr>
          <a:xfrm>
            <a:off x="3103912" y="4224554"/>
            <a:ext cx="231354" cy="341523"/>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7" name="Image 16">
            <a:extLst>
              <a:ext uri="{FF2B5EF4-FFF2-40B4-BE49-F238E27FC236}">
                <a16:creationId xmlns:a16="http://schemas.microsoft.com/office/drawing/2014/main" id="{CBFE01E5-1DBB-4E43-A531-80A453EE6ADA}"/>
              </a:ext>
            </a:extLst>
          </p:cNvPr>
          <p:cNvPicPr>
            <a:picLocks noChangeAspect="1"/>
          </p:cNvPicPr>
          <p:nvPr/>
        </p:nvPicPr>
        <p:blipFill>
          <a:blip r:embed="rId3"/>
          <a:stretch>
            <a:fillRect/>
          </a:stretch>
        </p:blipFill>
        <p:spPr>
          <a:xfrm>
            <a:off x="7836967" y="3166421"/>
            <a:ext cx="2699133" cy="1295413"/>
          </a:xfrm>
          <a:prstGeom prst="rect">
            <a:avLst/>
          </a:prstGeom>
        </p:spPr>
      </p:pic>
      <p:pic>
        <p:nvPicPr>
          <p:cNvPr id="18" name="Image 17">
            <a:extLst>
              <a:ext uri="{FF2B5EF4-FFF2-40B4-BE49-F238E27FC236}">
                <a16:creationId xmlns:a16="http://schemas.microsoft.com/office/drawing/2014/main" id="{97DF32F2-9119-4861-A06E-AAB0A093AD7F}"/>
              </a:ext>
            </a:extLst>
          </p:cNvPr>
          <p:cNvPicPr>
            <a:picLocks noChangeAspect="1"/>
          </p:cNvPicPr>
          <p:nvPr/>
        </p:nvPicPr>
        <p:blipFill>
          <a:blip r:embed="rId4"/>
          <a:stretch>
            <a:fillRect/>
          </a:stretch>
        </p:blipFill>
        <p:spPr>
          <a:xfrm>
            <a:off x="7470676" y="4489758"/>
            <a:ext cx="3197324" cy="1634232"/>
          </a:xfrm>
          <a:prstGeom prst="rect">
            <a:avLst/>
          </a:prstGeom>
        </p:spPr>
      </p:pic>
      <p:cxnSp>
        <p:nvCxnSpPr>
          <p:cNvPr id="19" name="Connecteur droit avec flèche 18">
            <a:extLst>
              <a:ext uri="{FF2B5EF4-FFF2-40B4-BE49-F238E27FC236}">
                <a16:creationId xmlns:a16="http://schemas.microsoft.com/office/drawing/2014/main" id="{32C67976-AB3D-4F06-ABF9-DBC6F7F81A98}"/>
              </a:ext>
            </a:extLst>
          </p:cNvPr>
          <p:cNvCxnSpPr>
            <a:cxnSpLocks/>
            <a:stCxn id="12" idx="3"/>
          </p:cNvCxnSpPr>
          <p:nvPr/>
        </p:nvCxnSpPr>
        <p:spPr>
          <a:xfrm flipV="1">
            <a:off x="4576499" y="2752032"/>
            <a:ext cx="730788" cy="63428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Connecteur droit avec flèche 19">
            <a:extLst>
              <a:ext uri="{FF2B5EF4-FFF2-40B4-BE49-F238E27FC236}">
                <a16:creationId xmlns:a16="http://schemas.microsoft.com/office/drawing/2014/main" id="{26BF70C3-2D18-4BD1-8822-DA39ECF3FA31}"/>
              </a:ext>
            </a:extLst>
          </p:cNvPr>
          <p:cNvCxnSpPr>
            <a:cxnSpLocks/>
            <a:stCxn id="12" idx="3"/>
            <a:endCxn id="16" idx="1"/>
          </p:cNvCxnSpPr>
          <p:nvPr/>
        </p:nvCxnSpPr>
        <p:spPr>
          <a:xfrm>
            <a:off x="4576500" y="3386313"/>
            <a:ext cx="1376581" cy="70819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Connecteur droit avec flèche 20">
            <a:extLst>
              <a:ext uri="{FF2B5EF4-FFF2-40B4-BE49-F238E27FC236}">
                <a16:creationId xmlns:a16="http://schemas.microsoft.com/office/drawing/2014/main" id="{3F6D22F3-68FE-40B4-9841-C6CF2D51788F}"/>
              </a:ext>
            </a:extLst>
          </p:cNvPr>
          <p:cNvCxnSpPr>
            <a:cxnSpLocks/>
            <a:stCxn id="12" idx="3"/>
          </p:cNvCxnSpPr>
          <p:nvPr/>
        </p:nvCxnSpPr>
        <p:spPr>
          <a:xfrm>
            <a:off x="4576500" y="3386312"/>
            <a:ext cx="642653" cy="201153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2" name="Rectangle : coins arrondis 21">
            <a:extLst>
              <a:ext uri="{FF2B5EF4-FFF2-40B4-BE49-F238E27FC236}">
                <a16:creationId xmlns:a16="http://schemas.microsoft.com/office/drawing/2014/main" id="{71AE0236-1CAA-4911-B33E-3CB917557132}"/>
              </a:ext>
            </a:extLst>
          </p:cNvPr>
          <p:cNvSpPr/>
          <p:nvPr/>
        </p:nvSpPr>
        <p:spPr>
          <a:xfrm>
            <a:off x="5108303" y="5427905"/>
            <a:ext cx="1221341" cy="53613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SEARCH ENGINE</a:t>
            </a:r>
          </a:p>
        </p:txBody>
      </p:sp>
      <p:sp>
        <p:nvSpPr>
          <p:cNvPr id="33" name="ZoneTexte 32">
            <a:extLst>
              <a:ext uri="{FF2B5EF4-FFF2-40B4-BE49-F238E27FC236}">
                <a16:creationId xmlns:a16="http://schemas.microsoft.com/office/drawing/2014/main" id="{EC58BF76-0629-4500-8DD5-B4D557C0F628}"/>
              </a:ext>
            </a:extLst>
          </p:cNvPr>
          <p:cNvSpPr txBox="1"/>
          <p:nvPr/>
        </p:nvSpPr>
        <p:spPr>
          <a:xfrm>
            <a:off x="7426344" y="2844828"/>
            <a:ext cx="2876803" cy="369332"/>
          </a:xfrm>
          <a:prstGeom prst="rect">
            <a:avLst/>
          </a:prstGeom>
          <a:noFill/>
        </p:spPr>
        <p:txBody>
          <a:bodyPr wrap="square">
            <a:spAutoFit/>
          </a:bodyPr>
          <a:lstStyle/>
          <a:p>
            <a:r>
              <a:rPr lang="fr-FR" dirty="0">
                <a:hlinkClick r:id="rId5"/>
              </a:rPr>
              <a:t>https://api.orphacode.org/</a:t>
            </a:r>
            <a:endParaRPr lang="fr-FR" dirty="0"/>
          </a:p>
        </p:txBody>
      </p:sp>
      <p:sp>
        <p:nvSpPr>
          <p:cNvPr id="34" name="Espace réservé du contenu 3">
            <a:extLst>
              <a:ext uri="{FF2B5EF4-FFF2-40B4-BE49-F238E27FC236}">
                <a16:creationId xmlns:a16="http://schemas.microsoft.com/office/drawing/2014/main" id="{77E4ABFD-4BBE-4E6E-A1A0-1E01ED12D739}"/>
              </a:ext>
            </a:extLst>
          </p:cNvPr>
          <p:cNvSpPr>
            <a:spLocks noGrp="1"/>
          </p:cNvSpPr>
          <p:nvPr>
            <p:ph idx="1"/>
          </p:nvPr>
        </p:nvSpPr>
        <p:spPr>
          <a:xfrm>
            <a:off x="1484484" y="773334"/>
            <a:ext cx="8229600" cy="2998930"/>
          </a:xfrm>
        </p:spPr>
        <p:txBody>
          <a:bodyPr/>
          <a:lstStyle/>
          <a:p>
            <a:r>
              <a:rPr lang="fr-FR" sz="2400" dirty="0"/>
              <a:t>This API </a:t>
            </a:r>
            <a:r>
              <a:rPr lang="fr-FR" sz="2400" dirty="0" err="1"/>
              <a:t>is</a:t>
            </a:r>
            <a:r>
              <a:rPr lang="fr-FR" sz="2400" dirty="0"/>
              <a:t> </a:t>
            </a:r>
            <a:r>
              <a:rPr lang="fr-FR" sz="2400" dirty="0" err="1"/>
              <a:t>embedded</a:t>
            </a:r>
            <a:r>
              <a:rPr lang="fr-FR" sz="2400" dirty="0"/>
              <a:t> in </a:t>
            </a:r>
            <a:r>
              <a:rPr lang="fr-FR" sz="2400" dirty="0" err="1"/>
              <a:t>Orphanet’s</a:t>
            </a:r>
            <a:r>
              <a:rPr lang="fr-FR" sz="2400" dirty="0"/>
              <a:t> information system</a:t>
            </a:r>
          </a:p>
          <a:p>
            <a:r>
              <a:rPr lang="fr-FR" sz="2400" dirty="0"/>
              <a:t>Exploit data </a:t>
            </a:r>
            <a:r>
              <a:rPr lang="fr-FR" sz="2400" dirty="0" err="1"/>
              <a:t>from</a:t>
            </a:r>
            <a:r>
              <a:rPr lang="fr-FR" sz="2400" dirty="0"/>
              <a:t> the main </a:t>
            </a:r>
            <a:r>
              <a:rPr lang="fr-FR" sz="2400" dirty="0" err="1"/>
              <a:t>knowledge</a:t>
            </a:r>
            <a:r>
              <a:rPr lang="fr-FR" sz="2400" dirty="0"/>
              <a:t> base (once a </a:t>
            </a:r>
            <a:r>
              <a:rPr lang="fr-FR" sz="2400" dirty="0" err="1"/>
              <a:t>year</a:t>
            </a:r>
            <a:r>
              <a:rPr lang="fr-FR" sz="2400" dirty="0"/>
              <a:t>)</a:t>
            </a:r>
          </a:p>
          <a:p>
            <a:r>
              <a:rPr lang="fr-FR" sz="2400" dirty="0"/>
              <a:t>Use </a:t>
            </a:r>
            <a:r>
              <a:rPr lang="fr-FR" sz="2400" dirty="0" err="1"/>
              <a:t>ElasticSearch</a:t>
            </a:r>
            <a:r>
              <a:rPr lang="fr-FR" sz="2400" dirty="0"/>
              <a:t> cloud instance as backend</a:t>
            </a:r>
          </a:p>
        </p:txBody>
      </p:sp>
      <p:sp>
        <p:nvSpPr>
          <p:cNvPr id="16" name="Rectangle : coins arrondis 15">
            <a:extLst>
              <a:ext uri="{FF2B5EF4-FFF2-40B4-BE49-F238E27FC236}">
                <a16:creationId xmlns:a16="http://schemas.microsoft.com/office/drawing/2014/main" id="{52C86082-BF68-4ED6-8C9D-E03158F72B99}"/>
              </a:ext>
            </a:extLst>
          </p:cNvPr>
          <p:cNvSpPr/>
          <p:nvPr/>
        </p:nvSpPr>
        <p:spPr>
          <a:xfrm>
            <a:off x="5953080" y="3554325"/>
            <a:ext cx="1594232" cy="10803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err="1"/>
              <a:t>Dedicated</a:t>
            </a:r>
            <a:r>
              <a:rPr lang="fr-FR" dirty="0"/>
              <a:t> API/ </a:t>
            </a:r>
          </a:p>
          <a:p>
            <a:pPr algn="ctr"/>
            <a:r>
              <a:rPr lang="fr-FR" dirty="0"/>
              <a:t>SERVICES /</a:t>
            </a:r>
            <a:br>
              <a:rPr lang="fr-FR" dirty="0"/>
            </a:br>
            <a:r>
              <a:rPr lang="fr-FR" dirty="0"/>
              <a:t>APPS</a:t>
            </a:r>
          </a:p>
        </p:txBody>
      </p:sp>
    </p:spTree>
    <p:extLst>
      <p:ext uri="{BB962C8B-B14F-4D97-AF65-F5344CB8AC3E}">
        <p14:creationId xmlns:p14="http://schemas.microsoft.com/office/powerpoint/2010/main" val="6446081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200" dirty="0" err="1"/>
              <a:t>Orphanet</a:t>
            </a:r>
            <a:r>
              <a:rPr lang="fr-FR" sz="3200" dirty="0"/>
              <a:t> </a:t>
            </a:r>
            <a:r>
              <a:rPr lang="fr-FR" sz="3200" dirty="0" err="1"/>
              <a:t>website</a:t>
            </a:r>
            <a:endParaRPr lang="fr-FR" sz="3200" dirty="0"/>
          </a:p>
        </p:txBody>
      </p:sp>
      <p:sp>
        <p:nvSpPr>
          <p:cNvPr id="5" name="Espace réservé du contenu 4">
            <a:extLst>
              <a:ext uri="{FF2B5EF4-FFF2-40B4-BE49-F238E27FC236}">
                <a16:creationId xmlns:a16="http://schemas.microsoft.com/office/drawing/2014/main" id="{3A98F9DD-D89F-445D-AE13-D6CFFC3DB473}"/>
              </a:ext>
            </a:extLst>
          </p:cNvPr>
          <p:cNvSpPr>
            <a:spLocks noGrp="1"/>
          </p:cNvSpPr>
          <p:nvPr>
            <p:ph idx="1"/>
          </p:nvPr>
        </p:nvSpPr>
        <p:spPr>
          <a:xfrm>
            <a:off x="1651000" y="899732"/>
            <a:ext cx="8089900" cy="4889500"/>
          </a:xfrm>
        </p:spPr>
        <p:txBody>
          <a:bodyPr/>
          <a:lstStyle/>
          <a:p>
            <a:r>
              <a:rPr lang="fr-FR" dirty="0" err="1"/>
              <a:t>Updated</a:t>
            </a:r>
            <a:r>
              <a:rPr lang="fr-FR" dirty="0"/>
              <a:t> </a:t>
            </a:r>
            <a:r>
              <a:rPr lang="fr-FR" dirty="0" err="1"/>
              <a:t>continuously</a:t>
            </a:r>
            <a:endParaRPr lang="fr-FR" dirty="0"/>
          </a:p>
        </p:txBody>
      </p:sp>
      <p:sp>
        <p:nvSpPr>
          <p:cNvPr id="6" name="Rectangle : coins arrondis 5">
            <a:extLst>
              <a:ext uri="{FF2B5EF4-FFF2-40B4-BE49-F238E27FC236}">
                <a16:creationId xmlns:a16="http://schemas.microsoft.com/office/drawing/2014/main" id="{020ADC14-7A2E-46BB-900C-309EE12738EA}"/>
              </a:ext>
            </a:extLst>
          </p:cNvPr>
          <p:cNvSpPr/>
          <p:nvPr/>
        </p:nvSpPr>
        <p:spPr>
          <a:xfrm>
            <a:off x="8166230" y="432477"/>
            <a:ext cx="3333687" cy="40504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https://www.orpha.net/</a:t>
            </a:r>
          </a:p>
        </p:txBody>
      </p:sp>
      <p:pic>
        <p:nvPicPr>
          <p:cNvPr id="8" name="Image 7">
            <a:extLst>
              <a:ext uri="{FF2B5EF4-FFF2-40B4-BE49-F238E27FC236}">
                <a16:creationId xmlns:a16="http://schemas.microsoft.com/office/drawing/2014/main" id="{132CE3E2-1EC1-4DBA-AD68-17F6E8897814}"/>
              </a:ext>
            </a:extLst>
          </p:cNvPr>
          <p:cNvPicPr>
            <a:picLocks noChangeAspect="1"/>
          </p:cNvPicPr>
          <p:nvPr/>
        </p:nvPicPr>
        <p:blipFill>
          <a:blip r:embed="rId2"/>
          <a:stretch>
            <a:fillRect/>
          </a:stretch>
        </p:blipFill>
        <p:spPr>
          <a:xfrm>
            <a:off x="532715" y="1448780"/>
            <a:ext cx="10326470" cy="4863364"/>
          </a:xfrm>
          <a:prstGeom prst="rect">
            <a:avLst/>
          </a:prstGeom>
        </p:spPr>
      </p:pic>
    </p:spTree>
    <p:extLst>
      <p:ext uri="{BB962C8B-B14F-4D97-AF65-F5344CB8AC3E}">
        <p14:creationId xmlns:p14="http://schemas.microsoft.com/office/powerpoint/2010/main" val="19083350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200" dirty="0" err="1"/>
              <a:t>Orphadata</a:t>
            </a:r>
            <a:r>
              <a:rPr lang="fr-FR" sz="3200" dirty="0"/>
              <a:t> platform</a:t>
            </a:r>
          </a:p>
        </p:txBody>
      </p:sp>
      <p:sp>
        <p:nvSpPr>
          <p:cNvPr id="5" name="Espace réservé du contenu 4">
            <a:extLst>
              <a:ext uri="{FF2B5EF4-FFF2-40B4-BE49-F238E27FC236}">
                <a16:creationId xmlns:a16="http://schemas.microsoft.com/office/drawing/2014/main" id="{3A98F9DD-D89F-445D-AE13-D6CFFC3DB473}"/>
              </a:ext>
            </a:extLst>
          </p:cNvPr>
          <p:cNvSpPr>
            <a:spLocks noGrp="1"/>
          </p:cNvSpPr>
          <p:nvPr>
            <p:ph idx="1"/>
          </p:nvPr>
        </p:nvSpPr>
        <p:spPr>
          <a:xfrm>
            <a:off x="1651000" y="899732"/>
            <a:ext cx="8089900" cy="4889500"/>
          </a:xfrm>
        </p:spPr>
        <p:txBody>
          <a:bodyPr/>
          <a:lstStyle/>
          <a:p>
            <a:r>
              <a:rPr lang="fr-FR" dirty="0" err="1"/>
              <a:t>Updated</a:t>
            </a:r>
            <a:r>
              <a:rPr lang="fr-FR" dirty="0"/>
              <a:t> </a:t>
            </a:r>
            <a:r>
              <a:rPr lang="fr-FR" dirty="0" err="1"/>
              <a:t>monthly</a:t>
            </a:r>
            <a:r>
              <a:rPr lang="fr-FR" dirty="0"/>
              <a:t> (XML) + </a:t>
            </a:r>
            <a:r>
              <a:rPr lang="fr-FR" dirty="0" err="1"/>
              <a:t>github</a:t>
            </a:r>
            <a:endParaRPr lang="fr-FR" dirty="0"/>
          </a:p>
          <a:p>
            <a:r>
              <a:rPr lang="fr-FR" dirty="0"/>
              <a:t>API (</a:t>
            </a:r>
            <a:r>
              <a:rPr lang="fr-FR" dirty="0" err="1"/>
              <a:t>under</a:t>
            </a:r>
            <a:r>
              <a:rPr lang="fr-FR" dirty="0"/>
              <a:t> dev.)</a:t>
            </a:r>
          </a:p>
        </p:txBody>
      </p:sp>
      <p:sp>
        <p:nvSpPr>
          <p:cNvPr id="6" name="Rectangle : coins arrondis 5">
            <a:extLst>
              <a:ext uri="{FF2B5EF4-FFF2-40B4-BE49-F238E27FC236}">
                <a16:creationId xmlns:a16="http://schemas.microsoft.com/office/drawing/2014/main" id="{020ADC14-7A2E-46BB-900C-309EE12738EA}"/>
              </a:ext>
            </a:extLst>
          </p:cNvPr>
          <p:cNvSpPr/>
          <p:nvPr/>
        </p:nvSpPr>
        <p:spPr>
          <a:xfrm>
            <a:off x="8166229" y="86402"/>
            <a:ext cx="3333687" cy="40504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http://www.orphdata.org/</a:t>
            </a:r>
          </a:p>
        </p:txBody>
      </p:sp>
      <p:pic>
        <p:nvPicPr>
          <p:cNvPr id="4" name="Image 3">
            <a:extLst>
              <a:ext uri="{FF2B5EF4-FFF2-40B4-BE49-F238E27FC236}">
                <a16:creationId xmlns:a16="http://schemas.microsoft.com/office/drawing/2014/main" id="{E5161792-020C-462A-9F04-B4744D1930A1}"/>
              </a:ext>
            </a:extLst>
          </p:cNvPr>
          <p:cNvPicPr>
            <a:picLocks noChangeAspect="1"/>
          </p:cNvPicPr>
          <p:nvPr/>
        </p:nvPicPr>
        <p:blipFill>
          <a:blip r:embed="rId2"/>
          <a:stretch>
            <a:fillRect/>
          </a:stretch>
        </p:blipFill>
        <p:spPr>
          <a:xfrm>
            <a:off x="654873" y="2042732"/>
            <a:ext cx="7128862" cy="4616299"/>
          </a:xfrm>
          <a:prstGeom prst="rect">
            <a:avLst/>
          </a:prstGeom>
        </p:spPr>
      </p:pic>
      <p:pic>
        <p:nvPicPr>
          <p:cNvPr id="9" name="Image 8">
            <a:extLst>
              <a:ext uri="{FF2B5EF4-FFF2-40B4-BE49-F238E27FC236}">
                <a16:creationId xmlns:a16="http://schemas.microsoft.com/office/drawing/2014/main" id="{2F56BBD1-4A39-400A-906A-05976910A428}"/>
              </a:ext>
            </a:extLst>
          </p:cNvPr>
          <p:cNvPicPr>
            <a:picLocks noChangeAspect="1"/>
          </p:cNvPicPr>
          <p:nvPr/>
        </p:nvPicPr>
        <p:blipFill>
          <a:blip r:embed="rId3"/>
          <a:stretch>
            <a:fillRect/>
          </a:stretch>
        </p:blipFill>
        <p:spPr>
          <a:xfrm>
            <a:off x="8924145" y="3128514"/>
            <a:ext cx="1817856" cy="1675146"/>
          </a:xfrm>
          <a:prstGeom prst="rect">
            <a:avLst/>
          </a:prstGeom>
        </p:spPr>
      </p:pic>
      <p:pic>
        <p:nvPicPr>
          <p:cNvPr id="11" name="Image 10">
            <a:extLst>
              <a:ext uri="{FF2B5EF4-FFF2-40B4-BE49-F238E27FC236}">
                <a16:creationId xmlns:a16="http://schemas.microsoft.com/office/drawing/2014/main" id="{35C0262B-CCFB-438C-8EC3-054A2AF49FD6}"/>
              </a:ext>
            </a:extLst>
          </p:cNvPr>
          <p:cNvPicPr>
            <a:picLocks noChangeAspect="1"/>
          </p:cNvPicPr>
          <p:nvPr/>
        </p:nvPicPr>
        <p:blipFill>
          <a:blip r:embed="rId4"/>
          <a:stretch>
            <a:fillRect/>
          </a:stretch>
        </p:blipFill>
        <p:spPr>
          <a:xfrm>
            <a:off x="8843986" y="899732"/>
            <a:ext cx="1978174" cy="2166572"/>
          </a:xfrm>
          <a:prstGeom prst="rect">
            <a:avLst/>
          </a:prstGeom>
        </p:spPr>
      </p:pic>
      <p:pic>
        <p:nvPicPr>
          <p:cNvPr id="13" name="Image 12">
            <a:extLst>
              <a:ext uri="{FF2B5EF4-FFF2-40B4-BE49-F238E27FC236}">
                <a16:creationId xmlns:a16="http://schemas.microsoft.com/office/drawing/2014/main" id="{E2CD2201-A799-4DA9-944A-1EFB1F9FBAF5}"/>
              </a:ext>
            </a:extLst>
          </p:cNvPr>
          <p:cNvPicPr>
            <a:picLocks noChangeAspect="1"/>
          </p:cNvPicPr>
          <p:nvPr/>
        </p:nvPicPr>
        <p:blipFill>
          <a:blip r:embed="rId5"/>
          <a:stretch>
            <a:fillRect/>
          </a:stretch>
        </p:blipFill>
        <p:spPr>
          <a:xfrm>
            <a:off x="8843986" y="4854655"/>
            <a:ext cx="1978175" cy="1793545"/>
          </a:xfrm>
          <a:prstGeom prst="rect">
            <a:avLst/>
          </a:prstGeom>
        </p:spPr>
      </p:pic>
      <p:sp>
        <p:nvSpPr>
          <p:cNvPr id="10" name="Rectangle : coins arrondis 9">
            <a:extLst>
              <a:ext uri="{FF2B5EF4-FFF2-40B4-BE49-F238E27FC236}">
                <a16:creationId xmlns:a16="http://schemas.microsoft.com/office/drawing/2014/main" id="{4F4120BA-C1D8-4EB8-AB84-0CC2079A3BB0}"/>
              </a:ext>
            </a:extLst>
          </p:cNvPr>
          <p:cNvSpPr/>
          <p:nvPr/>
        </p:nvSpPr>
        <p:spPr>
          <a:xfrm>
            <a:off x="6788084" y="607813"/>
            <a:ext cx="5403916" cy="40504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https://github.com/Orphanet/Orphadata_aggregated</a:t>
            </a:r>
          </a:p>
        </p:txBody>
      </p:sp>
    </p:spTree>
    <p:extLst>
      <p:ext uri="{BB962C8B-B14F-4D97-AF65-F5344CB8AC3E}">
        <p14:creationId xmlns:p14="http://schemas.microsoft.com/office/powerpoint/2010/main" val="234931808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200" dirty="0" err="1"/>
              <a:t>Orphadata</a:t>
            </a:r>
            <a:r>
              <a:rPr lang="fr-FR" sz="3200" dirty="0"/>
              <a:t> platform</a:t>
            </a:r>
          </a:p>
        </p:txBody>
      </p:sp>
      <p:sp>
        <p:nvSpPr>
          <p:cNvPr id="5" name="Espace réservé du contenu 4">
            <a:extLst>
              <a:ext uri="{FF2B5EF4-FFF2-40B4-BE49-F238E27FC236}">
                <a16:creationId xmlns:a16="http://schemas.microsoft.com/office/drawing/2014/main" id="{3A98F9DD-D89F-445D-AE13-D6CFFC3DB473}"/>
              </a:ext>
            </a:extLst>
          </p:cNvPr>
          <p:cNvSpPr>
            <a:spLocks noGrp="1"/>
          </p:cNvSpPr>
          <p:nvPr>
            <p:ph idx="1"/>
          </p:nvPr>
        </p:nvSpPr>
        <p:spPr>
          <a:xfrm>
            <a:off x="1651000" y="899732"/>
            <a:ext cx="8089900" cy="4889500"/>
          </a:xfrm>
        </p:spPr>
        <p:txBody>
          <a:bodyPr/>
          <a:lstStyle/>
          <a:p>
            <a:r>
              <a:rPr lang="fr-FR" dirty="0" err="1"/>
              <a:t>Updated</a:t>
            </a:r>
            <a:r>
              <a:rPr lang="fr-FR" dirty="0"/>
              <a:t> </a:t>
            </a:r>
            <a:r>
              <a:rPr lang="fr-FR" dirty="0" err="1"/>
              <a:t>monthly</a:t>
            </a:r>
            <a:r>
              <a:rPr lang="fr-FR" dirty="0"/>
              <a:t> (XML) + </a:t>
            </a:r>
            <a:r>
              <a:rPr lang="fr-FR" dirty="0" err="1"/>
              <a:t>github</a:t>
            </a:r>
            <a:endParaRPr lang="fr-FR" dirty="0"/>
          </a:p>
          <a:p>
            <a:r>
              <a:rPr lang="fr-FR" dirty="0"/>
              <a:t>API (</a:t>
            </a:r>
            <a:r>
              <a:rPr lang="fr-FR" dirty="0" err="1"/>
              <a:t>under</a:t>
            </a:r>
            <a:r>
              <a:rPr lang="fr-FR" dirty="0"/>
              <a:t> dev.)</a:t>
            </a:r>
          </a:p>
        </p:txBody>
      </p:sp>
      <p:sp>
        <p:nvSpPr>
          <p:cNvPr id="6" name="Rectangle : coins arrondis 5">
            <a:extLst>
              <a:ext uri="{FF2B5EF4-FFF2-40B4-BE49-F238E27FC236}">
                <a16:creationId xmlns:a16="http://schemas.microsoft.com/office/drawing/2014/main" id="{020ADC14-7A2E-46BB-900C-309EE12738EA}"/>
              </a:ext>
            </a:extLst>
          </p:cNvPr>
          <p:cNvSpPr/>
          <p:nvPr/>
        </p:nvSpPr>
        <p:spPr>
          <a:xfrm>
            <a:off x="8166229" y="86402"/>
            <a:ext cx="3333687" cy="40504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http://www.orphdata.org/</a:t>
            </a:r>
          </a:p>
        </p:txBody>
      </p:sp>
      <p:pic>
        <p:nvPicPr>
          <p:cNvPr id="4" name="Image 3">
            <a:extLst>
              <a:ext uri="{FF2B5EF4-FFF2-40B4-BE49-F238E27FC236}">
                <a16:creationId xmlns:a16="http://schemas.microsoft.com/office/drawing/2014/main" id="{E5161792-020C-462A-9F04-B4744D1930A1}"/>
              </a:ext>
            </a:extLst>
          </p:cNvPr>
          <p:cNvPicPr>
            <a:picLocks noChangeAspect="1"/>
          </p:cNvPicPr>
          <p:nvPr/>
        </p:nvPicPr>
        <p:blipFill>
          <a:blip r:embed="rId2"/>
          <a:stretch>
            <a:fillRect/>
          </a:stretch>
        </p:blipFill>
        <p:spPr>
          <a:xfrm>
            <a:off x="654873" y="2042732"/>
            <a:ext cx="7128862" cy="4616299"/>
          </a:xfrm>
          <a:prstGeom prst="rect">
            <a:avLst/>
          </a:prstGeom>
        </p:spPr>
      </p:pic>
      <p:pic>
        <p:nvPicPr>
          <p:cNvPr id="9" name="Image 8">
            <a:extLst>
              <a:ext uri="{FF2B5EF4-FFF2-40B4-BE49-F238E27FC236}">
                <a16:creationId xmlns:a16="http://schemas.microsoft.com/office/drawing/2014/main" id="{2F56BBD1-4A39-400A-906A-05976910A428}"/>
              </a:ext>
            </a:extLst>
          </p:cNvPr>
          <p:cNvPicPr>
            <a:picLocks noChangeAspect="1"/>
          </p:cNvPicPr>
          <p:nvPr/>
        </p:nvPicPr>
        <p:blipFill>
          <a:blip r:embed="rId3"/>
          <a:stretch>
            <a:fillRect/>
          </a:stretch>
        </p:blipFill>
        <p:spPr>
          <a:xfrm>
            <a:off x="8924145" y="3128514"/>
            <a:ext cx="1817856" cy="1675146"/>
          </a:xfrm>
          <a:prstGeom prst="rect">
            <a:avLst/>
          </a:prstGeom>
        </p:spPr>
      </p:pic>
      <p:pic>
        <p:nvPicPr>
          <p:cNvPr id="11" name="Image 10">
            <a:extLst>
              <a:ext uri="{FF2B5EF4-FFF2-40B4-BE49-F238E27FC236}">
                <a16:creationId xmlns:a16="http://schemas.microsoft.com/office/drawing/2014/main" id="{35C0262B-CCFB-438C-8EC3-054A2AF49FD6}"/>
              </a:ext>
            </a:extLst>
          </p:cNvPr>
          <p:cNvPicPr>
            <a:picLocks noChangeAspect="1"/>
          </p:cNvPicPr>
          <p:nvPr/>
        </p:nvPicPr>
        <p:blipFill>
          <a:blip r:embed="rId4"/>
          <a:stretch>
            <a:fillRect/>
          </a:stretch>
        </p:blipFill>
        <p:spPr>
          <a:xfrm>
            <a:off x="8843986" y="899732"/>
            <a:ext cx="1978174" cy="2166572"/>
          </a:xfrm>
          <a:prstGeom prst="rect">
            <a:avLst/>
          </a:prstGeom>
        </p:spPr>
      </p:pic>
      <p:pic>
        <p:nvPicPr>
          <p:cNvPr id="13" name="Image 12">
            <a:extLst>
              <a:ext uri="{FF2B5EF4-FFF2-40B4-BE49-F238E27FC236}">
                <a16:creationId xmlns:a16="http://schemas.microsoft.com/office/drawing/2014/main" id="{E2CD2201-A799-4DA9-944A-1EFB1F9FBAF5}"/>
              </a:ext>
            </a:extLst>
          </p:cNvPr>
          <p:cNvPicPr>
            <a:picLocks noChangeAspect="1"/>
          </p:cNvPicPr>
          <p:nvPr/>
        </p:nvPicPr>
        <p:blipFill>
          <a:blip r:embed="rId5"/>
          <a:stretch>
            <a:fillRect/>
          </a:stretch>
        </p:blipFill>
        <p:spPr>
          <a:xfrm>
            <a:off x="8843986" y="4854655"/>
            <a:ext cx="1978175" cy="1793545"/>
          </a:xfrm>
          <a:prstGeom prst="rect">
            <a:avLst/>
          </a:prstGeom>
        </p:spPr>
      </p:pic>
      <p:sp>
        <p:nvSpPr>
          <p:cNvPr id="10" name="Rectangle : coins arrondis 9">
            <a:extLst>
              <a:ext uri="{FF2B5EF4-FFF2-40B4-BE49-F238E27FC236}">
                <a16:creationId xmlns:a16="http://schemas.microsoft.com/office/drawing/2014/main" id="{4F4120BA-C1D8-4EB8-AB84-0CC2079A3BB0}"/>
              </a:ext>
            </a:extLst>
          </p:cNvPr>
          <p:cNvSpPr/>
          <p:nvPr/>
        </p:nvSpPr>
        <p:spPr>
          <a:xfrm>
            <a:off x="6788084" y="607813"/>
            <a:ext cx="5403916" cy="40504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https://github.com/Orphanet/Orphadata_aggregated</a:t>
            </a:r>
          </a:p>
        </p:txBody>
      </p:sp>
      <p:pic>
        <p:nvPicPr>
          <p:cNvPr id="7" name="Image 6">
            <a:extLst>
              <a:ext uri="{FF2B5EF4-FFF2-40B4-BE49-F238E27FC236}">
                <a16:creationId xmlns:a16="http://schemas.microsoft.com/office/drawing/2014/main" id="{D4811BC1-5A32-4051-AACC-6C0A89A6F0ED}"/>
              </a:ext>
            </a:extLst>
          </p:cNvPr>
          <p:cNvPicPr>
            <a:picLocks noChangeAspect="1"/>
          </p:cNvPicPr>
          <p:nvPr/>
        </p:nvPicPr>
        <p:blipFill>
          <a:blip r:embed="rId6"/>
          <a:stretch>
            <a:fillRect/>
          </a:stretch>
        </p:blipFill>
        <p:spPr>
          <a:xfrm>
            <a:off x="0" y="1570981"/>
            <a:ext cx="10346504" cy="4872800"/>
          </a:xfrm>
          <a:prstGeom prst="rect">
            <a:avLst/>
          </a:prstGeom>
        </p:spPr>
      </p:pic>
    </p:spTree>
    <p:extLst>
      <p:ext uri="{BB962C8B-B14F-4D97-AF65-F5344CB8AC3E}">
        <p14:creationId xmlns:p14="http://schemas.microsoft.com/office/powerpoint/2010/main" val="34299266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200" dirty="0"/>
              <a:t>Ontologies</a:t>
            </a:r>
          </a:p>
        </p:txBody>
      </p:sp>
      <p:sp>
        <p:nvSpPr>
          <p:cNvPr id="5" name="Espace réservé du contenu 4">
            <a:extLst>
              <a:ext uri="{FF2B5EF4-FFF2-40B4-BE49-F238E27FC236}">
                <a16:creationId xmlns:a16="http://schemas.microsoft.com/office/drawing/2014/main" id="{3A98F9DD-D89F-445D-AE13-D6CFFC3DB473}"/>
              </a:ext>
            </a:extLst>
          </p:cNvPr>
          <p:cNvSpPr>
            <a:spLocks noGrp="1"/>
          </p:cNvSpPr>
          <p:nvPr>
            <p:ph idx="1"/>
          </p:nvPr>
        </p:nvSpPr>
        <p:spPr>
          <a:xfrm>
            <a:off x="169335" y="899732"/>
            <a:ext cx="11372270" cy="4889500"/>
          </a:xfrm>
        </p:spPr>
        <p:txBody>
          <a:bodyPr/>
          <a:lstStyle/>
          <a:p>
            <a:r>
              <a:rPr lang="fr-FR" sz="2400" dirty="0"/>
              <a:t>ORDO </a:t>
            </a:r>
            <a:r>
              <a:rPr lang="fr-FR" sz="2400" dirty="0" err="1"/>
              <a:t>Updated</a:t>
            </a:r>
            <a:r>
              <a:rPr lang="fr-FR" sz="2400" dirty="0"/>
              <a:t> </a:t>
            </a:r>
            <a:r>
              <a:rPr lang="fr-FR" sz="2400" dirty="0" err="1"/>
              <a:t>twice</a:t>
            </a:r>
            <a:r>
              <a:rPr lang="fr-FR" sz="2400" dirty="0"/>
              <a:t> a </a:t>
            </a:r>
            <a:r>
              <a:rPr lang="fr-FR" sz="2400" dirty="0" err="1"/>
              <a:t>year</a:t>
            </a:r>
            <a:r>
              <a:rPr lang="fr-FR" sz="2400" dirty="0"/>
              <a:t> &amp; HOOM (HPO-ORDO </a:t>
            </a:r>
            <a:r>
              <a:rPr lang="fr-FR" sz="2400" dirty="0" err="1"/>
              <a:t>Ontological</a:t>
            </a:r>
            <a:r>
              <a:rPr lang="fr-FR" sz="2400" dirty="0"/>
              <a:t> module)</a:t>
            </a:r>
          </a:p>
          <a:p>
            <a:r>
              <a:rPr lang="fr-FR" sz="2400" dirty="0"/>
              <a:t>OWL (&amp; </a:t>
            </a:r>
            <a:r>
              <a:rPr lang="fr-FR" sz="2400" dirty="0" err="1"/>
              <a:t>blazegraph</a:t>
            </a:r>
            <a:r>
              <a:rPr lang="fr-FR" sz="2400" dirty="0"/>
              <a:t> RDF)</a:t>
            </a:r>
          </a:p>
          <a:p>
            <a:endParaRPr lang="fr-FR" dirty="0"/>
          </a:p>
        </p:txBody>
      </p:sp>
      <p:sp>
        <p:nvSpPr>
          <p:cNvPr id="6" name="Rectangle : coins arrondis 5">
            <a:extLst>
              <a:ext uri="{FF2B5EF4-FFF2-40B4-BE49-F238E27FC236}">
                <a16:creationId xmlns:a16="http://schemas.microsoft.com/office/drawing/2014/main" id="{020ADC14-7A2E-46BB-900C-309EE12738EA}"/>
              </a:ext>
            </a:extLst>
          </p:cNvPr>
          <p:cNvSpPr/>
          <p:nvPr/>
        </p:nvSpPr>
        <p:spPr>
          <a:xfrm>
            <a:off x="290355" y="2213865"/>
            <a:ext cx="3333687" cy="40504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http://www.orphdata.org/</a:t>
            </a:r>
          </a:p>
        </p:txBody>
      </p:sp>
      <p:pic>
        <p:nvPicPr>
          <p:cNvPr id="15" name="Image 14">
            <a:extLst>
              <a:ext uri="{FF2B5EF4-FFF2-40B4-BE49-F238E27FC236}">
                <a16:creationId xmlns:a16="http://schemas.microsoft.com/office/drawing/2014/main" id="{12B9389B-8E43-45EE-9DCD-156ECEDBB82A}"/>
              </a:ext>
            </a:extLst>
          </p:cNvPr>
          <p:cNvPicPr>
            <a:picLocks noChangeAspect="1"/>
          </p:cNvPicPr>
          <p:nvPr/>
        </p:nvPicPr>
        <p:blipFill>
          <a:blip r:embed="rId2"/>
          <a:stretch>
            <a:fillRect/>
          </a:stretch>
        </p:blipFill>
        <p:spPr>
          <a:xfrm>
            <a:off x="3664773" y="1976509"/>
            <a:ext cx="1332765" cy="1038288"/>
          </a:xfrm>
          <a:prstGeom prst="rect">
            <a:avLst/>
          </a:prstGeom>
        </p:spPr>
      </p:pic>
      <p:sp>
        <p:nvSpPr>
          <p:cNvPr id="16" name="Rectangle : coins arrondis 15">
            <a:extLst>
              <a:ext uri="{FF2B5EF4-FFF2-40B4-BE49-F238E27FC236}">
                <a16:creationId xmlns:a16="http://schemas.microsoft.com/office/drawing/2014/main" id="{96675038-6A20-4259-9296-705C0EB50936}"/>
              </a:ext>
            </a:extLst>
          </p:cNvPr>
          <p:cNvSpPr/>
          <p:nvPr/>
        </p:nvSpPr>
        <p:spPr>
          <a:xfrm>
            <a:off x="290354" y="3252619"/>
            <a:ext cx="5490611" cy="40504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https://bioportal.bioontology.org/ontologies/ORDO</a:t>
            </a:r>
          </a:p>
        </p:txBody>
      </p:sp>
      <p:pic>
        <p:nvPicPr>
          <p:cNvPr id="18" name="Image 17">
            <a:extLst>
              <a:ext uri="{FF2B5EF4-FFF2-40B4-BE49-F238E27FC236}">
                <a16:creationId xmlns:a16="http://schemas.microsoft.com/office/drawing/2014/main" id="{443DD215-C239-4AF1-8FF3-9E6497608A7A}"/>
              </a:ext>
            </a:extLst>
          </p:cNvPr>
          <p:cNvPicPr>
            <a:picLocks noChangeAspect="1"/>
          </p:cNvPicPr>
          <p:nvPr/>
        </p:nvPicPr>
        <p:blipFill>
          <a:blip r:embed="rId3"/>
          <a:stretch>
            <a:fillRect/>
          </a:stretch>
        </p:blipFill>
        <p:spPr>
          <a:xfrm>
            <a:off x="6725280" y="1942027"/>
            <a:ext cx="3088583" cy="1457002"/>
          </a:xfrm>
          <a:prstGeom prst="rect">
            <a:avLst/>
          </a:prstGeom>
        </p:spPr>
      </p:pic>
      <p:sp>
        <p:nvSpPr>
          <p:cNvPr id="19" name="Rectangle : coins arrondis 18">
            <a:extLst>
              <a:ext uri="{FF2B5EF4-FFF2-40B4-BE49-F238E27FC236}">
                <a16:creationId xmlns:a16="http://schemas.microsoft.com/office/drawing/2014/main" id="{F026C5E8-A9AF-43BE-BEA6-B14385D819AD}"/>
              </a:ext>
            </a:extLst>
          </p:cNvPr>
          <p:cNvSpPr/>
          <p:nvPr/>
        </p:nvSpPr>
        <p:spPr>
          <a:xfrm>
            <a:off x="290354" y="4259984"/>
            <a:ext cx="5490611" cy="40504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https://www.ebi.ac.uk/ols/ontologies/ordo</a:t>
            </a:r>
          </a:p>
        </p:txBody>
      </p:sp>
      <p:pic>
        <p:nvPicPr>
          <p:cNvPr id="21" name="Image 20">
            <a:extLst>
              <a:ext uri="{FF2B5EF4-FFF2-40B4-BE49-F238E27FC236}">
                <a16:creationId xmlns:a16="http://schemas.microsoft.com/office/drawing/2014/main" id="{91537B12-7677-42E4-91E6-EBE347DFAAB2}"/>
              </a:ext>
            </a:extLst>
          </p:cNvPr>
          <p:cNvPicPr>
            <a:picLocks noChangeAspect="1"/>
          </p:cNvPicPr>
          <p:nvPr/>
        </p:nvPicPr>
        <p:blipFill>
          <a:blip r:embed="rId4"/>
          <a:stretch>
            <a:fillRect/>
          </a:stretch>
        </p:blipFill>
        <p:spPr>
          <a:xfrm>
            <a:off x="6724464" y="3506760"/>
            <a:ext cx="3090214" cy="1457002"/>
          </a:xfrm>
          <a:prstGeom prst="rect">
            <a:avLst/>
          </a:prstGeom>
        </p:spPr>
      </p:pic>
      <p:sp>
        <p:nvSpPr>
          <p:cNvPr id="22" name="Rectangle : coins arrondis 21">
            <a:extLst>
              <a:ext uri="{FF2B5EF4-FFF2-40B4-BE49-F238E27FC236}">
                <a16:creationId xmlns:a16="http://schemas.microsoft.com/office/drawing/2014/main" id="{6E81F21F-3F06-45F4-8AD2-D98AE492E0D4}"/>
              </a:ext>
            </a:extLst>
          </p:cNvPr>
          <p:cNvSpPr/>
          <p:nvPr/>
        </p:nvSpPr>
        <p:spPr>
          <a:xfrm>
            <a:off x="290354" y="5553223"/>
            <a:ext cx="5490611" cy="40504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https://smt.esante.gouv.fr/terminologie-orpha-code/</a:t>
            </a:r>
          </a:p>
        </p:txBody>
      </p:sp>
      <p:pic>
        <p:nvPicPr>
          <p:cNvPr id="24" name="Image 23">
            <a:extLst>
              <a:ext uri="{FF2B5EF4-FFF2-40B4-BE49-F238E27FC236}">
                <a16:creationId xmlns:a16="http://schemas.microsoft.com/office/drawing/2014/main" id="{EC01223F-0245-4C43-AA6F-55EDAE404E2F}"/>
              </a:ext>
            </a:extLst>
          </p:cNvPr>
          <p:cNvPicPr>
            <a:picLocks noChangeAspect="1"/>
          </p:cNvPicPr>
          <p:nvPr/>
        </p:nvPicPr>
        <p:blipFill>
          <a:blip r:embed="rId5"/>
          <a:stretch>
            <a:fillRect/>
          </a:stretch>
        </p:blipFill>
        <p:spPr>
          <a:xfrm>
            <a:off x="6411037" y="5201303"/>
            <a:ext cx="2855640" cy="1344895"/>
          </a:xfrm>
          <a:prstGeom prst="rect">
            <a:avLst/>
          </a:prstGeom>
        </p:spPr>
      </p:pic>
      <p:pic>
        <p:nvPicPr>
          <p:cNvPr id="2050" name="Picture 2" descr="Agence du Numérique en Santé (ANS) | G_NIUS">
            <a:extLst>
              <a:ext uri="{FF2B5EF4-FFF2-40B4-BE49-F238E27FC236}">
                <a16:creationId xmlns:a16="http://schemas.microsoft.com/office/drawing/2014/main" id="{DA6E58C3-9BC5-4021-A747-68ED11179D7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377451" y="5097575"/>
            <a:ext cx="2509845" cy="1383314"/>
          </a:xfrm>
          <a:prstGeom prst="rect">
            <a:avLst/>
          </a:prstGeom>
          <a:noFill/>
          <a:extLst>
            <a:ext uri="{909E8E84-426E-40DD-AFC4-6F175D3DCCD1}">
              <a14:hiddenFill xmlns:a14="http://schemas.microsoft.com/office/drawing/2010/main">
                <a:solidFill>
                  <a:srgbClr val="FFFFFF"/>
                </a:solidFill>
              </a14:hiddenFill>
            </a:ext>
          </a:extLst>
        </p:spPr>
      </p:pic>
      <p:pic>
        <p:nvPicPr>
          <p:cNvPr id="26" name="Image 25">
            <a:extLst>
              <a:ext uri="{FF2B5EF4-FFF2-40B4-BE49-F238E27FC236}">
                <a16:creationId xmlns:a16="http://schemas.microsoft.com/office/drawing/2014/main" id="{2EEC110E-ED8B-4E0C-8DF5-1ED518A54F17}"/>
              </a:ext>
            </a:extLst>
          </p:cNvPr>
          <p:cNvPicPr>
            <a:picLocks noChangeAspect="1"/>
          </p:cNvPicPr>
          <p:nvPr/>
        </p:nvPicPr>
        <p:blipFill>
          <a:blip r:embed="rId7"/>
          <a:stretch>
            <a:fillRect/>
          </a:stretch>
        </p:blipFill>
        <p:spPr>
          <a:xfrm>
            <a:off x="5077827" y="1920408"/>
            <a:ext cx="1483987" cy="1173056"/>
          </a:xfrm>
          <a:prstGeom prst="rect">
            <a:avLst/>
          </a:prstGeom>
        </p:spPr>
      </p:pic>
    </p:spTree>
    <p:extLst>
      <p:ext uri="{BB962C8B-B14F-4D97-AF65-F5344CB8AC3E}">
        <p14:creationId xmlns:p14="http://schemas.microsoft.com/office/powerpoint/2010/main" val="29428815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200" dirty="0" err="1"/>
              <a:t>Orphanet</a:t>
            </a:r>
            <a:r>
              <a:rPr lang="fr-FR" sz="3200" dirty="0"/>
              <a:t> nomenclature Pack</a:t>
            </a:r>
          </a:p>
        </p:txBody>
      </p:sp>
      <p:pic>
        <p:nvPicPr>
          <p:cNvPr id="7" name="Image 6">
            <a:extLst>
              <a:ext uri="{FF2B5EF4-FFF2-40B4-BE49-F238E27FC236}">
                <a16:creationId xmlns:a16="http://schemas.microsoft.com/office/drawing/2014/main" id="{BDD8E6A4-AFDC-4040-A5B8-9B6EA1F12B95}"/>
              </a:ext>
            </a:extLst>
          </p:cNvPr>
          <p:cNvPicPr>
            <a:picLocks noChangeAspect="1"/>
          </p:cNvPicPr>
          <p:nvPr/>
        </p:nvPicPr>
        <p:blipFill>
          <a:blip r:embed="rId2"/>
          <a:stretch>
            <a:fillRect/>
          </a:stretch>
        </p:blipFill>
        <p:spPr>
          <a:xfrm>
            <a:off x="-11854" y="908720"/>
            <a:ext cx="12192000" cy="5741956"/>
          </a:xfrm>
          <a:prstGeom prst="rect">
            <a:avLst/>
          </a:prstGeom>
        </p:spPr>
      </p:pic>
      <p:sp>
        <p:nvSpPr>
          <p:cNvPr id="8" name="Rectangle : coins arrondis 7">
            <a:extLst>
              <a:ext uri="{FF2B5EF4-FFF2-40B4-BE49-F238E27FC236}">
                <a16:creationId xmlns:a16="http://schemas.microsoft.com/office/drawing/2014/main" id="{9F6A7CAD-65E5-41EC-B8EA-3C21B248634C}"/>
              </a:ext>
            </a:extLst>
          </p:cNvPr>
          <p:cNvSpPr/>
          <p:nvPr/>
        </p:nvSpPr>
        <p:spPr>
          <a:xfrm>
            <a:off x="7266130" y="797814"/>
            <a:ext cx="3382875" cy="2909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http://www.rd-code.eu/tools/</a:t>
            </a:r>
          </a:p>
        </p:txBody>
      </p:sp>
    </p:spTree>
    <p:extLst>
      <p:ext uri="{BB962C8B-B14F-4D97-AF65-F5344CB8AC3E}">
        <p14:creationId xmlns:p14="http://schemas.microsoft.com/office/powerpoint/2010/main" val="12661068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200" dirty="0" err="1"/>
              <a:t>Orphanet</a:t>
            </a:r>
            <a:r>
              <a:rPr lang="fr-FR" sz="3200" dirty="0"/>
              <a:t> nomenclature Pack</a:t>
            </a:r>
          </a:p>
        </p:txBody>
      </p:sp>
      <p:sp>
        <p:nvSpPr>
          <p:cNvPr id="4" name="Espace réservé du contenu 3">
            <a:extLst>
              <a:ext uri="{FF2B5EF4-FFF2-40B4-BE49-F238E27FC236}">
                <a16:creationId xmlns:a16="http://schemas.microsoft.com/office/drawing/2014/main" id="{90083003-6AC0-A241-8C02-05A22A19F108}"/>
              </a:ext>
            </a:extLst>
          </p:cNvPr>
          <p:cNvSpPr>
            <a:spLocks noGrp="1"/>
          </p:cNvSpPr>
          <p:nvPr>
            <p:ph idx="1"/>
          </p:nvPr>
        </p:nvSpPr>
        <p:spPr>
          <a:xfrm>
            <a:off x="1505490" y="863715"/>
            <a:ext cx="8229600" cy="2998930"/>
          </a:xfrm>
        </p:spPr>
        <p:txBody>
          <a:bodyPr/>
          <a:lstStyle/>
          <a:p>
            <a:r>
              <a:rPr lang="fr-FR" dirty="0"/>
              <a:t>Set of files (XML &amp; XML </a:t>
            </a:r>
            <a:r>
              <a:rPr lang="fr-FR" dirty="0" err="1"/>
              <a:t>Schema</a:t>
            </a:r>
            <a:r>
              <a:rPr lang="fr-FR" dirty="0"/>
              <a:t> </a:t>
            </a:r>
            <a:r>
              <a:rPr lang="fr-FR" dirty="0" err="1"/>
              <a:t>Definitions</a:t>
            </a:r>
            <a:r>
              <a:rPr lang="fr-FR" dirty="0"/>
              <a:t>)</a:t>
            </a:r>
          </a:p>
          <a:p>
            <a:r>
              <a:rPr lang="en-US" dirty="0"/>
              <a:t>ICD mappings, Classifications</a:t>
            </a:r>
          </a:p>
          <a:p>
            <a:r>
              <a:rPr lang="en-US" dirty="0" err="1"/>
              <a:t>Linearisation</a:t>
            </a:r>
            <a:r>
              <a:rPr lang="en-US" dirty="0"/>
              <a:t> file </a:t>
            </a:r>
            <a:r>
              <a:rPr lang="en-US" sz="2400" dirty="0"/>
              <a:t>(attributing one preferential medical specialty to every clinical entity)</a:t>
            </a:r>
          </a:p>
          <a:p>
            <a:r>
              <a:rPr lang="en-US" dirty="0"/>
              <a:t>Master file (</a:t>
            </a:r>
            <a:r>
              <a:rPr lang="en-US" sz="2400" dirty="0"/>
              <a:t>Excel file </a:t>
            </a:r>
            <a:r>
              <a:rPr lang="en-US" dirty="0"/>
              <a:t>- </a:t>
            </a:r>
            <a:r>
              <a:rPr lang="en-US" sz="2400" dirty="0"/>
              <a:t>minimal set of </a:t>
            </a:r>
            <a:r>
              <a:rPr lang="en-US" sz="2400" dirty="0" err="1"/>
              <a:t>ORPHAcodes</a:t>
            </a:r>
            <a:r>
              <a:rPr lang="en-US" sz="2400" dirty="0"/>
              <a:t>, aligned with ICD-10 codes, for data sharing and statistical at EU-level.)</a:t>
            </a:r>
          </a:p>
          <a:p>
            <a:r>
              <a:rPr lang="fr-FR" dirty="0" err="1"/>
              <a:t>ORPHAnomenclature</a:t>
            </a:r>
            <a:r>
              <a:rPr lang="fr-FR" dirty="0"/>
              <a:t> </a:t>
            </a:r>
            <a:r>
              <a:rPr lang="fr-FR" dirty="0" err="1"/>
              <a:t>differential</a:t>
            </a:r>
            <a:r>
              <a:rPr lang="fr-FR" dirty="0"/>
              <a:t> file</a:t>
            </a:r>
          </a:p>
          <a:p>
            <a:r>
              <a:rPr lang="en-US" dirty="0"/>
              <a:t>Description of the </a:t>
            </a:r>
            <a:r>
              <a:rPr lang="en-US" dirty="0" err="1"/>
              <a:t>Orphanet</a:t>
            </a:r>
            <a:r>
              <a:rPr lang="en-US" dirty="0"/>
              <a:t> nomenclature file for coding</a:t>
            </a:r>
          </a:p>
        </p:txBody>
      </p:sp>
    </p:spTree>
    <p:extLst>
      <p:ext uri="{BB962C8B-B14F-4D97-AF65-F5344CB8AC3E}">
        <p14:creationId xmlns:p14="http://schemas.microsoft.com/office/powerpoint/2010/main" val="27468649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200" dirty="0" err="1"/>
              <a:t>Orphanet</a:t>
            </a:r>
            <a:r>
              <a:rPr lang="fr-FR" sz="3200" dirty="0"/>
              <a:t> nomenclature Pack</a:t>
            </a:r>
          </a:p>
        </p:txBody>
      </p:sp>
      <p:sp>
        <p:nvSpPr>
          <p:cNvPr id="4" name="Espace réservé du contenu 3">
            <a:extLst>
              <a:ext uri="{FF2B5EF4-FFF2-40B4-BE49-F238E27FC236}">
                <a16:creationId xmlns:a16="http://schemas.microsoft.com/office/drawing/2014/main" id="{90083003-6AC0-A241-8C02-05A22A19F108}"/>
              </a:ext>
            </a:extLst>
          </p:cNvPr>
          <p:cNvSpPr>
            <a:spLocks noGrp="1"/>
          </p:cNvSpPr>
          <p:nvPr>
            <p:ph idx="1"/>
          </p:nvPr>
        </p:nvSpPr>
        <p:spPr>
          <a:xfrm>
            <a:off x="1505490" y="863715"/>
            <a:ext cx="8229600" cy="2998930"/>
          </a:xfrm>
        </p:spPr>
        <p:txBody>
          <a:bodyPr/>
          <a:lstStyle/>
          <a:p>
            <a:r>
              <a:rPr lang="fr-FR" dirty="0"/>
              <a:t>Set of files (XML &amp; XML </a:t>
            </a:r>
            <a:r>
              <a:rPr lang="fr-FR" dirty="0" err="1"/>
              <a:t>Schema</a:t>
            </a:r>
            <a:r>
              <a:rPr lang="fr-FR" dirty="0"/>
              <a:t> </a:t>
            </a:r>
            <a:r>
              <a:rPr lang="fr-FR" dirty="0" err="1"/>
              <a:t>Definitions</a:t>
            </a:r>
            <a:r>
              <a:rPr lang="fr-FR" dirty="0"/>
              <a:t>)</a:t>
            </a:r>
          </a:p>
          <a:p>
            <a:r>
              <a:rPr lang="en-US" dirty="0"/>
              <a:t>ICD mappings, Classifications</a:t>
            </a:r>
          </a:p>
          <a:p>
            <a:r>
              <a:rPr lang="en-US" dirty="0" err="1"/>
              <a:t>Linearisation</a:t>
            </a:r>
            <a:r>
              <a:rPr lang="en-US" dirty="0"/>
              <a:t> file </a:t>
            </a:r>
            <a:r>
              <a:rPr lang="en-US" sz="2400" dirty="0"/>
              <a:t>(attributing one preferential medical specialty to every clinical entity)</a:t>
            </a:r>
          </a:p>
          <a:p>
            <a:r>
              <a:rPr lang="en-US" dirty="0"/>
              <a:t>Master file (</a:t>
            </a:r>
            <a:r>
              <a:rPr lang="en-US" sz="2400" dirty="0"/>
              <a:t>Excel file </a:t>
            </a:r>
            <a:r>
              <a:rPr lang="en-US" dirty="0"/>
              <a:t>- </a:t>
            </a:r>
            <a:r>
              <a:rPr lang="en-US" sz="2400" dirty="0"/>
              <a:t>minimal set of </a:t>
            </a:r>
            <a:r>
              <a:rPr lang="en-US" sz="2400" dirty="0" err="1"/>
              <a:t>ORPHAcodes</a:t>
            </a:r>
            <a:r>
              <a:rPr lang="en-US" sz="2400" dirty="0"/>
              <a:t>, aligned with ICD-10 codes, for data sharing and statistical at EU-level.)</a:t>
            </a:r>
          </a:p>
          <a:p>
            <a:r>
              <a:rPr lang="fr-FR" dirty="0" err="1"/>
              <a:t>ORPHAnomenclature</a:t>
            </a:r>
            <a:r>
              <a:rPr lang="fr-FR" dirty="0"/>
              <a:t> </a:t>
            </a:r>
            <a:r>
              <a:rPr lang="fr-FR" dirty="0" err="1"/>
              <a:t>differential</a:t>
            </a:r>
            <a:r>
              <a:rPr lang="fr-FR" dirty="0"/>
              <a:t> file</a:t>
            </a:r>
          </a:p>
          <a:p>
            <a:r>
              <a:rPr lang="en-US" dirty="0"/>
              <a:t>Description of the </a:t>
            </a:r>
            <a:r>
              <a:rPr lang="en-US" dirty="0" err="1"/>
              <a:t>Orphanet</a:t>
            </a:r>
            <a:r>
              <a:rPr lang="en-US" dirty="0"/>
              <a:t> nomenclature file for coding</a:t>
            </a:r>
          </a:p>
        </p:txBody>
      </p:sp>
      <p:pic>
        <p:nvPicPr>
          <p:cNvPr id="5" name="Image 4">
            <a:extLst>
              <a:ext uri="{FF2B5EF4-FFF2-40B4-BE49-F238E27FC236}">
                <a16:creationId xmlns:a16="http://schemas.microsoft.com/office/drawing/2014/main" id="{D1D7C3AF-00E0-479B-B3B4-9A6F246E5C12}"/>
              </a:ext>
            </a:extLst>
          </p:cNvPr>
          <p:cNvPicPr>
            <a:picLocks noChangeAspect="1"/>
          </p:cNvPicPr>
          <p:nvPr/>
        </p:nvPicPr>
        <p:blipFill rotWithShape="1">
          <a:blip r:embed="rId2"/>
          <a:srcRect t="4898" b="8791"/>
          <a:stretch/>
        </p:blipFill>
        <p:spPr>
          <a:xfrm>
            <a:off x="48503" y="593685"/>
            <a:ext cx="12143497" cy="5895655"/>
          </a:xfrm>
          <a:prstGeom prst="rect">
            <a:avLst/>
          </a:prstGeom>
        </p:spPr>
      </p:pic>
    </p:spTree>
    <p:extLst>
      <p:ext uri="{BB962C8B-B14F-4D97-AF65-F5344CB8AC3E}">
        <p14:creationId xmlns:p14="http://schemas.microsoft.com/office/powerpoint/2010/main" val="19420655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200" dirty="0" err="1"/>
              <a:t>Orphanet</a:t>
            </a:r>
            <a:r>
              <a:rPr lang="fr-FR" sz="3200" dirty="0"/>
              <a:t> nomenclature Pack</a:t>
            </a:r>
          </a:p>
        </p:txBody>
      </p:sp>
      <p:sp>
        <p:nvSpPr>
          <p:cNvPr id="4" name="Espace réservé du contenu 3">
            <a:extLst>
              <a:ext uri="{FF2B5EF4-FFF2-40B4-BE49-F238E27FC236}">
                <a16:creationId xmlns:a16="http://schemas.microsoft.com/office/drawing/2014/main" id="{90083003-6AC0-A241-8C02-05A22A19F108}"/>
              </a:ext>
            </a:extLst>
          </p:cNvPr>
          <p:cNvSpPr>
            <a:spLocks noGrp="1"/>
          </p:cNvSpPr>
          <p:nvPr>
            <p:ph idx="1"/>
          </p:nvPr>
        </p:nvSpPr>
        <p:spPr>
          <a:xfrm>
            <a:off x="1505490" y="863715"/>
            <a:ext cx="8229600" cy="2998930"/>
          </a:xfrm>
        </p:spPr>
        <p:txBody>
          <a:bodyPr/>
          <a:lstStyle/>
          <a:p>
            <a:r>
              <a:rPr lang="fr-FR" dirty="0"/>
              <a:t>Set of files (XML &amp; XML </a:t>
            </a:r>
            <a:r>
              <a:rPr lang="fr-FR" dirty="0" err="1"/>
              <a:t>Schema</a:t>
            </a:r>
            <a:r>
              <a:rPr lang="fr-FR" dirty="0"/>
              <a:t> </a:t>
            </a:r>
            <a:r>
              <a:rPr lang="fr-FR" dirty="0" err="1"/>
              <a:t>Definitions</a:t>
            </a:r>
            <a:r>
              <a:rPr lang="fr-FR" dirty="0"/>
              <a:t>)</a:t>
            </a:r>
          </a:p>
          <a:p>
            <a:r>
              <a:rPr lang="en-US" dirty="0"/>
              <a:t>ICD mappings, Classifications</a:t>
            </a:r>
          </a:p>
          <a:p>
            <a:r>
              <a:rPr lang="en-US" dirty="0" err="1"/>
              <a:t>Linearisation</a:t>
            </a:r>
            <a:r>
              <a:rPr lang="en-US" dirty="0"/>
              <a:t> file </a:t>
            </a:r>
            <a:r>
              <a:rPr lang="en-US" sz="2400" dirty="0"/>
              <a:t>(attributing one preferential medical specialty to every clinical entity)</a:t>
            </a:r>
          </a:p>
          <a:p>
            <a:r>
              <a:rPr lang="en-US" dirty="0"/>
              <a:t>Master file (</a:t>
            </a:r>
            <a:r>
              <a:rPr lang="en-US" sz="2400" dirty="0"/>
              <a:t>Excel file </a:t>
            </a:r>
            <a:r>
              <a:rPr lang="en-US" dirty="0"/>
              <a:t>- </a:t>
            </a:r>
            <a:r>
              <a:rPr lang="en-US" sz="2400" dirty="0"/>
              <a:t>minimal set of </a:t>
            </a:r>
            <a:r>
              <a:rPr lang="en-US" sz="2400" dirty="0" err="1"/>
              <a:t>ORPHAcodes</a:t>
            </a:r>
            <a:r>
              <a:rPr lang="en-US" sz="2400" dirty="0"/>
              <a:t>, aligned with ICD-10 codes, for data sharing and statistical at EU-level.)</a:t>
            </a:r>
          </a:p>
          <a:p>
            <a:r>
              <a:rPr lang="fr-FR" dirty="0" err="1"/>
              <a:t>ORPHAnomenclature</a:t>
            </a:r>
            <a:r>
              <a:rPr lang="fr-FR" dirty="0"/>
              <a:t> </a:t>
            </a:r>
            <a:r>
              <a:rPr lang="fr-FR" dirty="0" err="1"/>
              <a:t>differential</a:t>
            </a:r>
            <a:r>
              <a:rPr lang="fr-FR" dirty="0"/>
              <a:t> file</a:t>
            </a:r>
          </a:p>
          <a:p>
            <a:r>
              <a:rPr lang="en-US" dirty="0"/>
              <a:t>Description of the </a:t>
            </a:r>
            <a:r>
              <a:rPr lang="en-US" dirty="0" err="1"/>
              <a:t>Orphanet</a:t>
            </a:r>
            <a:r>
              <a:rPr lang="en-US" dirty="0"/>
              <a:t> nomenclature file for coding</a:t>
            </a:r>
          </a:p>
        </p:txBody>
      </p:sp>
    </p:spTree>
    <p:extLst>
      <p:ext uri="{BB962C8B-B14F-4D97-AF65-F5344CB8AC3E}">
        <p14:creationId xmlns:p14="http://schemas.microsoft.com/office/powerpoint/2010/main" val="42023005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200" dirty="0" err="1"/>
              <a:t>Orphanet</a:t>
            </a:r>
            <a:r>
              <a:rPr lang="fr-FR" sz="3200" dirty="0"/>
              <a:t> nomenclature Pack</a:t>
            </a:r>
          </a:p>
        </p:txBody>
      </p:sp>
      <p:sp>
        <p:nvSpPr>
          <p:cNvPr id="4" name="Espace réservé du contenu 3">
            <a:extLst>
              <a:ext uri="{FF2B5EF4-FFF2-40B4-BE49-F238E27FC236}">
                <a16:creationId xmlns:a16="http://schemas.microsoft.com/office/drawing/2014/main" id="{90083003-6AC0-A241-8C02-05A22A19F108}"/>
              </a:ext>
            </a:extLst>
          </p:cNvPr>
          <p:cNvSpPr>
            <a:spLocks noGrp="1"/>
          </p:cNvSpPr>
          <p:nvPr>
            <p:ph idx="1"/>
          </p:nvPr>
        </p:nvSpPr>
        <p:spPr>
          <a:xfrm>
            <a:off x="1505490" y="863715"/>
            <a:ext cx="8229600" cy="2998930"/>
          </a:xfrm>
        </p:spPr>
        <p:txBody>
          <a:bodyPr/>
          <a:lstStyle/>
          <a:p>
            <a:r>
              <a:rPr lang="fr-FR" dirty="0"/>
              <a:t>Set of files (XML &amp; XML </a:t>
            </a:r>
            <a:r>
              <a:rPr lang="fr-FR" dirty="0" err="1"/>
              <a:t>Schema</a:t>
            </a:r>
            <a:r>
              <a:rPr lang="fr-FR" dirty="0"/>
              <a:t> </a:t>
            </a:r>
            <a:r>
              <a:rPr lang="fr-FR" dirty="0" err="1"/>
              <a:t>Definitions</a:t>
            </a:r>
            <a:r>
              <a:rPr lang="fr-FR" dirty="0"/>
              <a:t>)</a:t>
            </a:r>
          </a:p>
          <a:p>
            <a:r>
              <a:rPr lang="en-US" dirty="0"/>
              <a:t>ICD mappings, Classifications</a:t>
            </a:r>
          </a:p>
          <a:p>
            <a:r>
              <a:rPr lang="en-US" dirty="0" err="1"/>
              <a:t>Linearisation</a:t>
            </a:r>
            <a:r>
              <a:rPr lang="en-US" dirty="0"/>
              <a:t> file </a:t>
            </a:r>
            <a:r>
              <a:rPr lang="en-US" sz="2400" dirty="0"/>
              <a:t>(attributing one preferential medical specialty to every clinical entity)</a:t>
            </a:r>
          </a:p>
          <a:p>
            <a:r>
              <a:rPr lang="en-US" dirty="0"/>
              <a:t>Master file (</a:t>
            </a:r>
            <a:r>
              <a:rPr lang="en-US" sz="2400" dirty="0"/>
              <a:t>Excel file </a:t>
            </a:r>
            <a:r>
              <a:rPr lang="en-US" dirty="0"/>
              <a:t>- </a:t>
            </a:r>
            <a:r>
              <a:rPr lang="en-US" sz="2400" dirty="0"/>
              <a:t>minimal set of </a:t>
            </a:r>
            <a:r>
              <a:rPr lang="en-US" sz="2400" dirty="0" err="1"/>
              <a:t>ORPHAcodes</a:t>
            </a:r>
            <a:r>
              <a:rPr lang="en-US" sz="2400" dirty="0"/>
              <a:t>, aligned with ICD-10 codes, for data sharing and statistical at EU-level.)</a:t>
            </a:r>
          </a:p>
          <a:p>
            <a:r>
              <a:rPr lang="fr-FR" dirty="0" err="1"/>
              <a:t>ORPHAnomenclature</a:t>
            </a:r>
            <a:r>
              <a:rPr lang="fr-FR" dirty="0"/>
              <a:t> </a:t>
            </a:r>
            <a:r>
              <a:rPr lang="fr-FR" dirty="0" err="1"/>
              <a:t>differential</a:t>
            </a:r>
            <a:r>
              <a:rPr lang="fr-FR" dirty="0"/>
              <a:t> file</a:t>
            </a:r>
          </a:p>
          <a:p>
            <a:r>
              <a:rPr lang="en-US" dirty="0"/>
              <a:t>Description of the </a:t>
            </a:r>
            <a:r>
              <a:rPr lang="en-US" dirty="0" err="1"/>
              <a:t>Orphanet</a:t>
            </a:r>
            <a:r>
              <a:rPr lang="en-US" dirty="0"/>
              <a:t> nomenclature file for coding</a:t>
            </a:r>
          </a:p>
        </p:txBody>
      </p:sp>
      <p:pic>
        <p:nvPicPr>
          <p:cNvPr id="5" name="Image 4">
            <a:extLst>
              <a:ext uri="{FF2B5EF4-FFF2-40B4-BE49-F238E27FC236}">
                <a16:creationId xmlns:a16="http://schemas.microsoft.com/office/drawing/2014/main" id="{D4083453-EC13-41E6-AAB9-63658D7F3832}"/>
              </a:ext>
            </a:extLst>
          </p:cNvPr>
          <p:cNvPicPr>
            <a:picLocks noChangeAspect="1"/>
          </p:cNvPicPr>
          <p:nvPr/>
        </p:nvPicPr>
        <p:blipFill rotWithShape="1">
          <a:blip r:embed="rId2"/>
          <a:srcRect t="22438" b="7344"/>
          <a:stretch/>
        </p:blipFill>
        <p:spPr>
          <a:xfrm>
            <a:off x="0" y="1538790"/>
            <a:ext cx="12192000" cy="4815535"/>
          </a:xfrm>
          <a:prstGeom prst="rect">
            <a:avLst/>
          </a:prstGeom>
        </p:spPr>
      </p:pic>
    </p:spTree>
    <p:extLst>
      <p:ext uri="{BB962C8B-B14F-4D97-AF65-F5344CB8AC3E}">
        <p14:creationId xmlns:p14="http://schemas.microsoft.com/office/powerpoint/2010/main" val="42160027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200" dirty="0" err="1"/>
              <a:t>Orphanet</a:t>
            </a:r>
            <a:r>
              <a:rPr lang="fr-FR" sz="3200" dirty="0"/>
              <a:t> nomenclature Pack</a:t>
            </a:r>
          </a:p>
        </p:txBody>
      </p:sp>
      <p:sp>
        <p:nvSpPr>
          <p:cNvPr id="4" name="Espace réservé du contenu 3">
            <a:extLst>
              <a:ext uri="{FF2B5EF4-FFF2-40B4-BE49-F238E27FC236}">
                <a16:creationId xmlns:a16="http://schemas.microsoft.com/office/drawing/2014/main" id="{90083003-6AC0-A241-8C02-05A22A19F108}"/>
              </a:ext>
            </a:extLst>
          </p:cNvPr>
          <p:cNvSpPr>
            <a:spLocks noGrp="1"/>
          </p:cNvSpPr>
          <p:nvPr>
            <p:ph idx="1"/>
          </p:nvPr>
        </p:nvSpPr>
        <p:spPr>
          <a:xfrm>
            <a:off x="1505490" y="863715"/>
            <a:ext cx="8229600" cy="2998930"/>
          </a:xfrm>
        </p:spPr>
        <p:txBody>
          <a:bodyPr/>
          <a:lstStyle/>
          <a:p>
            <a:r>
              <a:rPr lang="fr-FR" dirty="0"/>
              <a:t>Set of files (XML &amp; XML </a:t>
            </a:r>
            <a:r>
              <a:rPr lang="fr-FR" dirty="0" err="1"/>
              <a:t>Schema</a:t>
            </a:r>
            <a:r>
              <a:rPr lang="fr-FR" dirty="0"/>
              <a:t> </a:t>
            </a:r>
            <a:r>
              <a:rPr lang="fr-FR" dirty="0" err="1"/>
              <a:t>Definitions</a:t>
            </a:r>
            <a:r>
              <a:rPr lang="fr-FR" dirty="0"/>
              <a:t>)</a:t>
            </a:r>
          </a:p>
          <a:p>
            <a:r>
              <a:rPr lang="en-US" dirty="0"/>
              <a:t>ICD mappings, Classifications</a:t>
            </a:r>
          </a:p>
          <a:p>
            <a:r>
              <a:rPr lang="en-US" dirty="0" err="1"/>
              <a:t>Linearisation</a:t>
            </a:r>
            <a:r>
              <a:rPr lang="en-US" dirty="0"/>
              <a:t> file </a:t>
            </a:r>
            <a:r>
              <a:rPr lang="en-US" sz="2400" dirty="0"/>
              <a:t>(attributing one preferential medical specialty to every clinical entity)</a:t>
            </a:r>
          </a:p>
          <a:p>
            <a:r>
              <a:rPr lang="en-US" dirty="0"/>
              <a:t>Master file (</a:t>
            </a:r>
            <a:r>
              <a:rPr lang="en-US" sz="2400" dirty="0"/>
              <a:t>Excel file </a:t>
            </a:r>
            <a:r>
              <a:rPr lang="en-US" dirty="0"/>
              <a:t>- </a:t>
            </a:r>
            <a:r>
              <a:rPr lang="en-US" sz="2400" dirty="0"/>
              <a:t>minimal set of </a:t>
            </a:r>
            <a:r>
              <a:rPr lang="en-US" sz="2400" dirty="0" err="1"/>
              <a:t>ORPHAcodes</a:t>
            </a:r>
            <a:r>
              <a:rPr lang="en-US" sz="2400" dirty="0"/>
              <a:t>, aligned with ICD-10 codes, for data sharing and statistical at EU-level.)</a:t>
            </a:r>
          </a:p>
          <a:p>
            <a:r>
              <a:rPr lang="fr-FR" dirty="0" err="1"/>
              <a:t>ORPHAnomenclature</a:t>
            </a:r>
            <a:r>
              <a:rPr lang="fr-FR" dirty="0"/>
              <a:t> </a:t>
            </a:r>
            <a:r>
              <a:rPr lang="fr-FR" dirty="0" err="1"/>
              <a:t>differential</a:t>
            </a:r>
            <a:r>
              <a:rPr lang="fr-FR" dirty="0"/>
              <a:t> file</a:t>
            </a:r>
          </a:p>
          <a:p>
            <a:r>
              <a:rPr lang="en-US" dirty="0"/>
              <a:t>Description of the </a:t>
            </a:r>
            <a:r>
              <a:rPr lang="en-US" dirty="0" err="1"/>
              <a:t>Orphanet</a:t>
            </a:r>
            <a:r>
              <a:rPr lang="en-US" dirty="0"/>
              <a:t> nomenclature file for coding</a:t>
            </a:r>
          </a:p>
        </p:txBody>
      </p:sp>
    </p:spTree>
    <p:extLst>
      <p:ext uri="{BB962C8B-B14F-4D97-AF65-F5344CB8AC3E}">
        <p14:creationId xmlns:p14="http://schemas.microsoft.com/office/powerpoint/2010/main" val="24055892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200" dirty="0" err="1"/>
              <a:t>Orphanet</a:t>
            </a:r>
            <a:r>
              <a:rPr lang="fr-FR" sz="3200" dirty="0"/>
              <a:t> nomenclature Pack</a:t>
            </a:r>
          </a:p>
        </p:txBody>
      </p:sp>
      <p:pic>
        <p:nvPicPr>
          <p:cNvPr id="7" name="Image 6">
            <a:extLst>
              <a:ext uri="{FF2B5EF4-FFF2-40B4-BE49-F238E27FC236}">
                <a16:creationId xmlns:a16="http://schemas.microsoft.com/office/drawing/2014/main" id="{B77DB4E0-3604-4422-9A7A-FC6DDEEA902A}"/>
              </a:ext>
            </a:extLst>
          </p:cNvPr>
          <p:cNvPicPr>
            <a:picLocks noChangeAspect="1"/>
          </p:cNvPicPr>
          <p:nvPr/>
        </p:nvPicPr>
        <p:blipFill>
          <a:blip r:embed="rId2"/>
          <a:stretch>
            <a:fillRect/>
          </a:stretch>
        </p:blipFill>
        <p:spPr>
          <a:xfrm>
            <a:off x="470375" y="953725"/>
            <a:ext cx="10786534" cy="5320233"/>
          </a:xfrm>
          <a:prstGeom prst="rect">
            <a:avLst/>
          </a:prstGeom>
        </p:spPr>
      </p:pic>
      <p:sp>
        <p:nvSpPr>
          <p:cNvPr id="8" name="Rectangle : coins arrondis 7">
            <a:extLst>
              <a:ext uri="{FF2B5EF4-FFF2-40B4-BE49-F238E27FC236}">
                <a16:creationId xmlns:a16="http://schemas.microsoft.com/office/drawing/2014/main" id="{0F6AC4E7-D3C4-4FA4-9353-A7197B7D16C5}"/>
              </a:ext>
            </a:extLst>
          </p:cNvPr>
          <p:cNvSpPr/>
          <p:nvPr/>
        </p:nvSpPr>
        <p:spPr>
          <a:xfrm>
            <a:off x="7993710" y="797815"/>
            <a:ext cx="2655295" cy="27372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www.orphadata.org</a:t>
            </a:r>
          </a:p>
        </p:txBody>
      </p:sp>
      <p:sp>
        <p:nvSpPr>
          <p:cNvPr id="9" name="Rectangle : coins arrondis 8">
            <a:extLst>
              <a:ext uri="{FF2B5EF4-FFF2-40B4-BE49-F238E27FC236}">
                <a16:creationId xmlns:a16="http://schemas.microsoft.com/office/drawing/2014/main" id="{AF27E151-5895-44FC-81B2-7C12ADE45AD6}"/>
              </a:ext>
            </a:extLst>
          </p:cNvPr>
          <p:cNvSpPr/>
          <p:nvPr/>
        </p:nvSpPr>
        <p:spPr>
          <a:xfrm>
            <a:off x="3755740" y="1133745"/>
            <a:ext cx="900100" cy="31503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962100972"/>
      </p:ext>
    </p:extLst>
  </p:cSld>
  <p:clrMapOvr>
    <a:masterClrMapping/>
  </p:clrMapOvr>
</p:sld>
</file>

<file path=ppt/theme/theme1.xml><?xml version="1.0" encoding="utf-8"?>
<a:theme xmlns:a="http://schemas.openxmlformats.org/drawingml/2006/main" name="1_Thème Office">
  <a:themeElements>
    <a:clrScheme name="RD-CODE">
      <a:dk1>
        <a:srgbClr val="000000"/>
      </a:dk1>
      <a:lt1>
        <a:srgbClr val="FFFFFF"/>
      </a:lt1>
      <a:dk2>
        <a:srgbClr val="999999"/>
      </a:dk2>
      <a:lt2>
        <a:srgbClr val="49A078"/>
      </a:lt2>
      <a:accent1>
        <a:srgbClr val="008258"/>
      </a:accent1>
      <a:accent2>
        <a:srgbClr val="FFD431"/>
      </a:accent2>
      <a:accent3>
        <a:srgbClr val="9CC597"/>
      </a:accent3>
      <a:accent4>
        <a:srgbClr val="164194"/>
      </a:accent4>
      <a:accent5>
        <a:srgbClr val="B9D6F2"/>
      </a:accent5>
      <a:accent6>
        <a:srgbClr val="666666"/>
      </a:accent6>
      <a:hlink>
        <a:srgbClr val="164194"/>
      </a:hlink>
      <a:folHlink>
        <a:srgbClr val="00006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4119</TotalTime>
  <Words>994</Words>
  <Application>Microsoft Office PowerPoint</Application>
  <PresentationFormat>Grand écran</PresentationFormat>
  <Paragraphs>145</Paragraphs>
  <Slides>27</Slides>
  <Notes>0</Notes>
  <HiddenSlides>9</HiddenSlides>
  <MMClips>0</MMClips>
  <ScaleCrop>false</ScaleCrop>
  <HeadingPairs>
    <vt:vector size="6" baseType="variant">
      <vt:variant>
        <vt:lpstr>Polices utilisées</vt:lpstr>
      </vt:variant>
      <vt:variant>
        <vt:i4>2</vt:i4>
      </vt:variant>
      <vt:variant>
        <vt:lpstr>Thème</vt:lpstr>
      </vt:variant>
      <vt:variant>
        <vt:i4>1</vt:i4>
      </vt:variant>
      <vt:variant>
        <vt:lpstr>Titres des diapositives</vt:lpstr>
      </vt:variant>
      <vt:variant>
        <vt:i4>27</vt:i4>
      </vt:variant>
    </vt:vector>
  </HeadingPairs>
  <TitlesOfParts>
    <vt:vector size="30" baseType="lpstr">
      <vt:lpstr>Arial</vt:lpstr>
      <vt:lpstr>Calibri</vt:lpstr>
      <vt:lpstr>1_Thème Office</vt:lpstr>
      <vt:lpstr>Orphanet Nomenclature Delivery Services</vt:lpstr>
      <vt:lpstr>Présentation PowerPoint</vt:lpstr>
      <vt:lpstr>Orphanet nomenclature Pack</vt:lpstr>
      <vt:lpstr>Orphanet nomenclature Pack</vt:lpstr>
      <vt:lpstr>Orphanet nomenclature Pack</vt:lpstr>
      <vt:lpstr>Orphanet nomenclature Pack</vt:lpstr>
      <vt:lpstr>Orphanet nomenclature Pack</vt:lpstr>
      <vt:lpstr>Orphanet nomenclature Pack</vt:lpstr>
      <vt:lpstr>Orphanet nomenclature Pack</vt:lpstr>
      <vt:lpstr>Orphanet nomenclature Pack</vt:lpstr>
      <vt:lpstr>Orphanet nomenclature Pack</vt:lpstr>
      <vt:lpstr>Orphanet nomenclature API</vt:lpstr>
      <vt:lpstr>Orphanet nomenclature API</vt:lpstr>
      <vt:lpstr>Orphanet nomenclature API</vt:lpstr>
      <vt:lpstr>Orphanet nomenclature API</vt:lpstr>
      <vt:lpstr>Orphanet nomenclature API</vt:lpstr>
      <vt:lpstr>Orphanet nomenclature API</vt:lpstr>
      <vt:lpstr>Orphanet nomenclature API</vt:lpstr>
      <vt:lpstr>Orphanet nomenclature API</vt:lpstr>
      <vt:lpstr>Orphanet nomenclature Datavisualisation</vt:lpstr>
      <vt:lpstr>Orphanet nomenclature Datavisualisation</vt:lpstr>
      <vt:lpstr>Orphanet Nomenclature Delivery Services</vt:lpstr>
      <vt:lpstr>Orphanet nomenclature API</vt:lpstr>
      <vt:lpstr>Orphanet website</vt:lpstr>
      <vt:lpstr>Orphadata platform</vt:lpstr>
      <vt:lpstr>Orphadata platform</vt:lpstr>
      <vt:lpstr>Ontologies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angin</dc:creator>
  <cp:lastModifiedBy>Marc Hanauer</cp:lastModifiedBy>
  <cp:revision>174</cp:revision>
  <dcterms:created xsi:type="dcterms:W3CDTF">2012-05-07T13:50:16Z</dcterms:created>
  <dcterms:modified xsi:type="dcterms:W3CDTF">2021-11-29T21:35:36Z</dcterms:modified>
</cp:coreProperties>
</file>